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2" r:id="rId4"/>
    <p:sldId id="261" r:id="rId5"/>
    <p:sldId id="263" r:id="rId6"/>
    <p:sldId id="265" r:id="rId7"/>
    <p:sldId id="272" r:id="rId8"/>
    <p:sldId id="270" r:id="rId9"/>
    <p:sldId id="267" r:id="rId10"/>
    <p:sldId id="266" r:id="rId11"/>
    <p:sldId id="268" r:id="rId12"/>
    <p:sldId id="269" r:id="rId13"/>
    <p:sldId id="271" r:id="rId14"/>
    <p:sldId id="281" r:id="rId15"/>
    <p:sldId id="282" r:id="rId16"/>
    <p:sldId id="274" r:id="rId17"/>
    <p:sldId id="275" r:id="rId18"/>
    <p:sldId id="276" r:id="rId19"/>
    <p:sldId id="277" r:id="rId20"/>
    <p:sldId id="278" r:id="rId21"/>
    <p:sldId id="279" r:id="rId22"/>
    <p:sldId id="280" r:id="rId23"/>
    <p:sldId id="273" r:id="rId24"/>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FDE934FF-F4E1-47C5-9CA5-30A81DDE2BE4}"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2" Type="http://schemas.openxmlformats.org/officeDocument/2006/relationships/slideLayout" Target="../slideLayouts/slideLayout1.xml"/><Relationship Id="rId11" Type="http://schemas.openxmlformats.org/officeDocument/2006/relationships/image" Target="../media/image11.pn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descr="kliping-bencana-alam"/>
          <p:cNvPicPr>
            <a:picLocks noChangeAspect="1"/>
          </p:cNvPicPr>
          <p:nvPr/>
        </p:nvPicPr>
        <p:blipFill>
          <a:blip r:embed="rId1"/>
          <a:stretch>
            <a:fillRect/>
          </a:stretch>
        </p:blipFill>
        <p:spPr>
          <a:xfrm>
            <a:off x="3562985" y="5227320"/>
            <a:ext cx="2917825" cy="1641475"/>
          </a:xfrm>
          <a:prstGeom prst="rect">
            <a:avLst/>
          </a:prstGeom>
        </p:spPr>
      </p:pic>
      <p:pic>
        <p:nvPicPr>
          <p:cNvPr id="5" name="Picture 4" descr="AwardsLogo300 (1)"/>
          <p:cNvPicPr>
            <a:picLocks noChangeAspect="1"/>
          </p:cNvPicPr>
          <p:nvPr/>
        </p:nvPicPr>
        <p:blipFill>
          <a:blip r:embed="rId2"/>
          <a:srcRect l="7080" t="19188" r="37928"/>
          <a:stretch>
            <a:fillRect/>
          </a:stretch>
        </p:blipFill>
        <p:spPr>
          <a:xfrm>
            <a:off x="10729595" y="0"/>
            <a:ext cx="1479550" cy="1544955"/>
          </a:xfrm>
          <a:prstGeom prst="rect">
            <a:avLst/>
          </a:prstGeom>
        </p:spPr>
      </p:pic>
      <p:pic>
        <p:nvPicPr>
          <p:cNvPr id="6" name="Picture 5" descr="Banjir Bandang Bandung"/>
          <p:cNvPicPr>
            <a:picLocks noChangeAspect="1"/>
          </p:cNvPicPr>
          <p:nvPr/>
        </p:nvPicPr>
        <p:blipFill>
          <a:blip r:embed="rId3"/>
          <a:stretch>
            <a:fillRect/>
          </a:stretch>
        </p:blipFill>
        <p:spPr>
          <a:xfrm>
            <a:off x="9303385" y="5228590"/>
            <a:ext cx="2905760" cy="1640840"/>
          </a:xfrm>
          <a:prstGeom prst="rect">
            <a:avLst/>
          </a:prstGeom>
        </p:spPr>
      </p:pic>
      <p:pic>
        <p:nvPicPr>
          <p:cNvPr id="7" name="Picture 6" descr="Buaya"/>
          <p:cNvPicPr>
            <a:picLocks noChangeAspect="1"/>
          </p:cNvPicPr>
          <p:nvPr/>
        </p:nvPicPr>
        <p:blipFill>
          <a:blip r:embed="rId4"/>
          <a:stretch>
            <a:fillRect/>
          </a:stretch>
        </p:blipFill>
        <p:spPr>
          <a:xfrm>
            <a:off x="6398895" y="5228590"/>
            <a:ext cx="2904490" cy="1640205"/>
          </a:xfrm>
          <a:prstGeom prst="rect">
            <a:avLst/>
          </a:prstGeom>
        </p:spPr>
      </p:pic>
      <p:pic>
        <p:nvPicPr>
          <p:cNvPr id="8" name="Picture 7" descr="Busa Kali Bekasi"/>
          <p:cNvPicPr>
            <a:picLocks noChangeAspect="1"/>
          </p:cNvPicPr>
          <p:nvPr/>
        </p:nvPicPr>
        <p:blipFill>
          <a:blip r:embed="rId5"/>
          <a:stretch>
            <a:fillRect/>
          </a:stretch>
        </p:blipFill>
        <p:spPr>
          <a:xfrm>
            <a:off x="2527935" y="-4445"/>
            <a:ext cx="2725420" cy="1538605"/>
          </a:xfrm>
          <a:prstGeom prst="rect">
            <a:avLst/>
          </a:prstGeom>
        </p:spPr>
      </p:pic>
      <p:pic>
        <p:nvPicPr>
          <p:cNvPr id="9" name="Picture 8" descr="gunung-karangetan-erupsi-guguran-lavanya-turun-ke-tengah-kota_20190205_172312"/>
          <p:cNvPicPr>
            <a:picLocks noChangeAspect="1"/>
          </p:cNvPicPr>
          <p:nvPr/>
        </p:nvPicPr>
        <p:blipFill>
          <a:blip r:embed="rId6"/>
          <a:stretch>
            <a:fillRect/>
          </a:stretch>
        </p:blipFill>
        <p:spPr>
          <a:xfrm>
            <a:off x="635" y="5228590"/>
            <a:ext cx="2923540" cy="1641475"/>
          </a:xfrm>
          <a:prstGeom prst="rect">
            <a:avLst/>
          </a:prstGeom>
        </p:spPr>
      </p:pic>
      <p:pic>
        <p:nvPicPr>
          <p:cNvPr id="11" name="Picture 10" descr="Ubur-Ubur Tidak Menyengat"/>
          <p:cNvPicPr>
            <a:picLocks noChangeAspect="1"/>
          </p:cNvPicPr>
          <p:nvPr/>
        </p:nvPicPr>
        <p:blipFill>
          <a:blip r:embed="rId7"/>
          <a:stretch>
            <a:fillRect/>
          </a:stretch>
        </p:blipFill>
        <p:spPr>
          <a:xfrm>
            <a:off x="7982585" y="-4445"/>
            <a:ext cx="2742565" cy="1548765"/>
          </a:xfrm>
          <a:prstGeom prst="rect">
            <a:avLst/>
          </a:prstGeom>
        </p:spPr>
      </p:pic>
      <p:pic>
        <p:nvPicPr>
          <p:cNvPr id="12" name="Picture 11" descr="Sampah Kali Bekasi"/>
          <p:cNvPicPr>
            <a:picLocks noChangeAspect="1"/>
          </p:cNvPicPr>
          <p:nvPr/>
        </p:nvPicPr>
        <p:blipFill>
          <a:blip r:embed="rId8"/>
          <a:stretch>
            <a:fillRect/>
          </a:stretch>
        </p:blipFill>
        <p:spPr>
          <a:xfrm>
            <a:off x="5250180" y="0"/>
            <a:ext cx="2735580" cy="1544320"/>
          </a:xfrm>
          <a:prstGeom prst="rect">
            <a:avLst/>
          </a:prstGeom>
        </p:spPr>
      </p:pic>
      <p:pic>
        <p:nvPicPr>
          <p:cNvPr id="14" name="Picture 13" descr="Lumpur Lapindo"/>
          <p:cNvPicPr>
            <a:picLocks noChangeAspect="1"/>
          </p:cNvPicPr>
          <p:nvPr/>
        </p:nvPicPr>
        <p:blipFill>
          <a:blip r:embed="rId9"/>
          <a:stretch>
            <a:fillRect/>
          </a:stretch>
        </p:blipFill>
        <p:spPr>
          <a:xfrm>
            <a:off x="0" y="0"/>
            <a:ext cx="2532380" cy="1534160"/>
          </a:xfrm>
          <a:prstGeom prst="rect">
            <a:avLst/>
          </a:prstGeom>
        </p:spPr>
      </p:pic>
      <p:pic>
        <p:nvPicPr>
          <p:cNvPr id="16" name="Picture 15" descr="Rusa Kiki"/>
          <p:cNvPicPr>
            <a:picLocks noChangeAspect="1"/>
          </p:cNvPicPr>
          <p:nvPr/>
        </p:nvPicPr>
        <p:blipFill>
          <a:blip r:embed="rId10"/>
          <a:stretch>
            <a:fillRect/>
          </a:stretch>
        </p:blipFill>
        <p:spPr>
          <a:xfrm>
            <a:off x="1511300" y="5227320"/>
            <a:ext cx="2748915" cy="1641475"/>
          </a:xfrm>
          <a:prstGeom prst="rect">
            <a:avLst/>
          </a:prstGeom>
        </p:spPr>
      </p:pic>
      <p:sp>
        <p:nvSpPr>
          <p:cNvPr id="17" name="Rectangle 16"/>
          <p:cNvSpPr/>
          <p:nvPr/>
        </p:nvSpPr>
        <p:spPr>
          <a:xfrm>
            <a:off x="2428558" y="1725930"/>
            <a:ext cx="7600315" cy="2399665"/>
          </a:xfrm>
          <a:prstGeom prst="rect">
            <a:avLst/>
          </a:prstGeom>
          <a:no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Karakteristik &amp; Tantangan</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dalam</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Jurnalisme Lingkungan</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18" name="Subtitle 17"/>
          <p:cNvSpPr>
            <a:spLocks noGrp="1"/>
          </p:cNvSpPr>
          <p:nvPr>
            <p:ph type="subTitle" idx="1"/>
          </p:nvPr>
        </p:nvSpPr>
        <p:spPr>
          <a:xfrm>
            <a:off x="5715" y="4555490"/>
            <a:ext cx="3815080" cy="720725"/>
          </a:xfrm>
        </p:spPr>
        <p:txBody>
          <a:bodyPr>
            <a:normAutofit/>
          </a:bodyPr>
          <a:p>
            <a:pPr algn="l"/>
            <a:r>
              <a:rPr lang="en-GB" altLang="en-US" b="1">
                <a:solidFill>
                  <a:schemeClr val="tx1"/>
                </a:solidFill>
                <a:latin typeface="Malgun Gothic" panose="020B0503020000020004" charset="-127"/>
                <a:ea typeface="Malgun Gothic" panose="020B0503020000020004" charset="-127"/>
              </a:rPr>
              <a:t>Program Studi Ilmu Komunikasi</a:t>
            </a:r>
            <a:endParaRPr lang="en-GB" altLang="en-US" b="1">
              <a:solidFill>
                <a:schemeClr val="tx1"/>
              </a:solidFill>
              <a:latin typeface="Malgun Gothic" panose="020B0503020000020004" charset="-127"/>
              <a:ea typeface="Malgun Gothic" panose="020B0503020000020004" charset="-127"/>
            </a:endParaRPr>
          </a:p>
          <a:p>
            <a:pPr algn="l"/>
            <a:r>
              <a:rPr lang="en-GB" altLang="en-US" b="1">
                <a:solidFill>
                  <a:schemeClr val="tx1"/>
                </a:solidFill>
                <a:latin typeface="Malgun Gothic" panose="020B0503020000020004" charset="-127"/>
                <a:ea typeface="Malgun Gothic" panose="020B0503020000020004" charset="-127"/>
              </a:rPr>
              <a:t>Fakultas Humaniora dan Bisnis</a:t>
            </a:r>
            <a:endParaRPr lang="en-GB" altLang="en-US" b="1">
              <a:solidFill>
                <a:schemeClr val="tx1"/>
              </a:solidFill>
              <a:latin typeface="Malgun Gothic" panose="020B0503020000020004" charset="-127"/>
              <a:ea typeface="Malgun Gothic" panose="020B0503020000020004" charset="-127"/>
            </a:endParaRPr>
          </a:p>
          <a:p>
            <a:pPr algn="l"/>
            <a:endParaRPr lang="en-GB" altLang="en-US">
              <a:solidFill>
                <a:schemeClr val="tx1"/>
              </a:solidFill>
              <a:latin typeface="Malgun Gothic" panose="020B0503020000020004" charset="-127"/>
              <a:ea typeface="Malgun Gothic" panose="020B0503020000020004" charset="-127"/>
            </a:endParaRPr>
          </a:p>
          <a:p>
            <a:pPr algn="l"/>
            <a:endParaRPr lang="en-GB" altLang="en-US">
              <a:solidFill>
                <a:schemeClr val="tx1"/>
              </a:solidFill>
              <a:latin typeface="Malgun Gothic" panose="020B0503020000020004" charset="-127"/>
              <a:ea typeface="Malgun Gothic" panose="020B0503020000020004" charset="-127"/>
            </a:endParaRPr>
          </a:p>
        </p:txBody>
      </p:sp>
      <p:pic>
        <p:nvPicPr>
          <p:cNvPr id="19" name="Picture 18" descr="logo UPJ"/>
          <p:cNvPicPr>
            <a:picLocks noChangeAspect="1"/>
          </p:cNvPicPr>
          <p:nvPr/>
        </p:nvPicPr>
        <p:blipFill>
          <a:blip r:embed="rId11"/>
          <a:stretch>
            <a:fillRect/>
          </a:stretch>
        </p:blipFill>
        <p:spPr>
          <a:xfrm>
            <a:off x="93345" y="3555365"/>
            <a:ext cx="1866900" cy="1000125"/>
          </a:xfrm>
          <a:prstGeom prst="rect">
            <a:avLst/>
          </a:prstGeom>
        </p:spPr>
      </p:pic>
      <p:sp>
        <p:nvSpPr>
          <p:cNvPr id="20" name="Subtitle 17"/>
          <p:cNvSpPr>
            <a:spLocks noGrp="1"/>
          </p:cNvSpPr>
          <p:nvPr/>
        </p:nvSpPr>
        <p:spPr>
          <a:xfrm>
            <a:off x="8394065" y="4506595"/>
            <a:ext cx="3815080" cy="720725"/>
          </a:xfrm>
          <a:prstGeom prst="rect">
            <a:avLst/>
          </a:prstGeom>
          <a:noFill/>
          <a:ln w="9525">
            <a:noFill/>
          </a:ln>
        </p:spPr>
        <p:txBody>
          <a:bodyPr>
            <a:normAutofit/>
          </a:bodyPr>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r"/>
            <a:r>
              <a:rPr lang="en-GB" altLang="en-US" b="1">
                <a:solidFill>
                  <a:schemeClr val="tx1"/>
                </a:solidFill>
                <a:latin typeface="Malgun Gothic" panose="020B0503020000020004" charset="-127"/>
                <a:ea typeface="Malgun Gothic" panose="020B0503020000020004" charset="-127"/>
              </a:rPr>
              <a:t>Oleh: Maya Rachmawaty, MSc</a:t>
            </a:r>
            <a:endParaRPr lang="en-GB" altLang="en-US" b="1">
              <a:solidFill>
                <a:schemeClr val="tx1"/>
              </a:solidFill>
              <a:latin typeface="Malgun Gothic" panose="020B0503020000020004" charset="-127"/>
              <a:ea typeface="Malgun Gothic" panose="020B0503020000020004" charset="-127"/>
            </a:endParaRPr>
          </a:p>
          <a:p>
            <a:pPr algn="r"/>
            <a:r>
              <a:rPr lang="en-GB" altLang="en-US" b="1">
                <a:solidFill>
                  <a:schemeClr val="tx1"/>
                </a:solidFill>
                <a:latin typeface="Malgun Gothic" panose="020B0503020000020004" charset="-127"/>
                <a:ea typeface="Malgun Gothic" panose="020B0503020000020004" charset="-127"/>
              </a:rPr>
              <a:t>Kamis, 14 February 2019</a:t>
            </a:r>
            <a:endParaRPr lang="en-GB" altLang="en-US" b="1">
              <a:solidFill>
                <a:schemeClr val="tx1"/>
              </a:solidFill>
              <a:latin typeface="Malgun Gothic" panose="020B0503020000020004" charset="-127"/>
              <a:ea typeface="Malgun Gothic" panose="020B0503020000020004" charset="-127"/>
            </a:endParaRP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UNCOMMON RESTRICTIONS &amp; RULES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4" name="Content Placeholder 3" descr="Hiu Paus"/>
          <p:cNvPicPr>
            <a:picLocks noChangeAspect="1"/>
          </p:cNvPicPr>
          <p:nvPr>
            <p:ph idx="1"/>
          </p:nvPr>
        </p:nvPicPr>
        <p:blipFill>
          <a:blip r:embed="rId2"/>
          <a:stretch>
            <a:fillRect/>
          </a:stretch>
        </p:blipFill>
        <p:spPr>
          <a:xfrm>
            <a:off x="7955915" y="4475480"/>
            <a:ext cx="4240530" cy="2395220"/>
          </a:xfrm>
          <a:prstGeom prst="rect">
            <a:avLst/>
          </a:prstGeom>
        </p:spPr>
      </p:pic>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en-GB" altLang="en-US" sz="2000"/>
              <a:t>Jarak hius paus dan manusia 4-3 meter</a:t>
            </a:r>
            <a:endParaRPr lang="en-GB" altLang="en-US" sz="2000"/>
          </a:p>
          <a:p>
            <a:r>
              <a:rPr lang="en-GB" altLang="en-US" sz="2000"/>
              <a:t>Ubur-Ubur tidak boleh dibawa ke atas air</a:t>
            </a:r>
            <a:endParaRPr lang="en-GB" altLang="en-US" sz="2000"/>
          </a:p>
          <a:p>
            <a:r>
              <a:rPr lang="en-GB" altLang="en-US" sz="2000"/>
              <a:t>Snorkling tanpa Kaki Katak &amp; Sun Block</a:t>
            </a:r>
            <a:endParaRPr lang="en-GB" altLang="en-US" sz="2000"/>
          </a:p>
          <a:p>
            <a:r>
              <a:rPr lang="en-GB" altLang="en-US" sz="2000"/>
              <a:t>Konservasi penyu tidak sembarangan bisa diliput (Sangalaki Island)</a:t>
            </a:r>
            <a:endParaRPr lang="en-GB" altLang="en-US" sz="2000"/>
          </a:p>
          <a:p>
            <a:r>
              <a:rPr lang="en-GB" altLang="en-US" sz="2000"/>
              <a:t>Orang hutan tidak boleh dipiara pribadi tanpa izin</a:t>
            </a:r>
            <a:endParaRPr lang="en-GB" altLang="en-US" sz="2000"/>
          </a:p>
          <a:p>
            <a:endParaRPr lang="en-GB" altLang="en-US" sz="2000"/>
          </a:p>
          <a:p>
            <a:endParaRPr lang="en-GB" altLang="en-US"/>
          </a:p>
        </p:txBody>
      </p:sp>
      <p:pic>
        <p:nvPicPr>
          <p:cNvPr id="8" name="Picture 7" descr="KEMENPAR 2"/>
          <p:cNvPicPr>
            <a:picLocks noChangeAspect="1"/>
          </p:cNvPicPr>
          <p:nvPr/>
        </p:nvPicPr>
        <p:blipFill>
          <a:blip r:embed="rId3"/>
          <a:stretch>
            <a:fillRect/>
          </a:stretch>
        </p:blipFill>
        <p:spPr>
          <a:xfrm>
            <a:off x="3233420" y="4229735"/>
            <a:ext cx="4722495" cy="2640965"/>
          </a:xfrm>
          <a:prstGeom prst="rect">
            <a:avLst/>
          </a:prstGeom>
        </p:spPr>
      </p:pic>
      <p:pic>
        <p:nvPicPr>
          <p:cNvPr id="10" name="Picture 9" descr="KEMENPAR 1"/>
          <p:cNvPicPr>
            <a:picLocks noChangeAspect="1"/>
          </p:cNvPicPr>
          <p:nvPr/>
        </p:nvPicPr>
        <p:blipFill>
          <a:blip r:embed="rId4"/>
          <a:stretch>
            <a:fillRect/>
          </a:stretch>
        </p:blipFill>
        <p:spPr>
          <a:xfrm>
            <a:off x="9290050" y="3426460"/>
            <a:ext cx="2906395" cy="1588770"/>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PARTISAN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Text Box 2"/>
          <p:cNvSpPr txBox="1"/>
          <p:nvPr/>
        </p:nvSpPr>
        <p:spPr>
          <a:xfrm>
            <a:off x="3474085" y="2002155"/>
            <a:ext cx="8157210" cy="4369435"/>
          </a:xfrm>
          <a:prstGeom prst="rect">
            <a:avLst/>
          </a:prstGeom>
          <a:noFill/>
        </p:spPr>
        <p:txBody>
          <a:bodyPr wrap="square" rtlCol="0" anchor="t">
            <a:spAutoFit/>
          </a:bodyPr>
          <a:p>
            <a:r>
              <a:rPr lang="en-GB" altLang="en-US" sz="2300" b="1">
                <a:latin typeface="Arial" panose="020B0604020202020204" pitchFamily="34" charset="0"/>
              </a:rPr>
              <a:t>●</a:t>
            </a:r>
            <a:r>
              <a:rPr lang="en-GB" altLang="en-US" sz="2300" b="1"/>
              <a:t> Pro Berkelanjutan</a:t>
            </a:r>
            <a:endParaRPr lang="en-GB" altLang="en-US" sz="2300"/>
          </a:p>
          <a:p>
            <a:r>
              <a:rPr lang="en-GB" altLang="en-US" sz="2000"/>
              <a:t>Kondisi lingkungan hidup yang dapat dinikmati oleh generasi sekarang dan akan datang</a:t>
            </a:r>
            <a:endParaRPr lang="en-GB" altLang="en-US" sz="2300"/>
          </a:p>
          <a:p>
            <a:endParaRPr lang="en-GB" altLang="en-US" sz="2300"/>
          </a:p>
          <a:p>
            <a:r>
              <a:rPr lang="en-GB" altLang="en-US" sz="2300" b="1">
                <a:latin typeface="Arial" panose="020B0604020202020204" pitchFamily="34" charset="0"/>
                <a:sym typeface="+mn-ea"/>
              </a:rPr>
              <a:t>●</a:t>
            </a:r>
            <a:r>
              <a:rPr lang="en-GB" altLang="en-US" sz="2300" b="1">
                <a:sym typeface="+mn-ea"/>
              </a:rPr>
              <a:t> </a:t>
            </a:r>
            <a:r>
              <a:rPr lang="en-GB" altLang="en-US" sz="2300" b="1"/>
              <a:t> Biosentris</a:t>
            </a:r>
            <a:endParaRPr lang="en-GB" altLang="en-US" sz="2300"/>
          </a:p>
          <a:p>
            <a:r>
              <a:rPr lang="en-GB" altLang="en-US" sz="2000"/>
              <a:t>Kesetaraan species, mengakui bahwa setiap spesies memiliki hak terhadap ruang hidup</a:t>
            </a:r>
            <a:endParaRPr lang="en-GB" altLang="en-US" sz="2300"/>
          </a:p>
          <a:p>
            <a:endParaRPr lang="en-GB" altLang="en-US" sz="2300"/>
          </a:p>
          <a:p>
            <a:r>
              <a:rPr lang="en-GB" altLang="en-US" sz="2300" b="1">
                <a:latin typeface="Arial" panose="020B0604020202020204" pitchFamily="34" charset="0"/>
                <a:sym typeface="+mn-ea"/>
              </a:rPr>
              <a:t>●</a:t>
            </a:r>
            <a:r>
              <a:rPr lang="en-GB" altLang="en-US" sz="2300" b="1">
                <a:sym typeface="+mn-ea"/>
              </a:rPr>
              <a:t> </a:t>
            </a:r>
            <a:r>
              <a:rPr lang="en-GB" altLang="en-US" sz="2300" b="1"/>
              <a:t>Pro Keadilan Lingkungan</a:t>
            </a:r>
            <a:endParaRPr lang="en-GB" altLang="en-US" sz="2300"/>
          </a:p>
          <a:p>
            <a:r>
              <a:rPr lang="en-GB" altLang="en-US" sz="2000"/>
              <a:t>Berpihak pada kaum yang lemah, agar mendapat akses setara terhadap lingkungan bersih, sehat dan terhindar dari dampak negatif lingkungan</a:t>
            </a:r>
            <a:endParaRPr lang="en-GB" altLang="en-US" sz="2300"/>
          </a:p>
          <a:p>
            <a:endParaRPr lang="en-GB" altLang="en-US" sz="2300"/>
          </a:p>
        </p:txBody>
      </p:sp>
      <p:sp>
        <p:nvSpPr>
          <p:cNvPr id="5" name="Rectangle 4"/>
          <p:cNvSpPr/>
          <p:nvPr/>
        </p:nvSpPr>
        <p:spPr>
          <a:xfrm>
            <a:off x="3370580" y="118745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a:sym typeface="+mn-ea"/>
              </a:rPr>
              <a:t>Memihak pada keberlangsungan habitat hidup</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7" name="Text Box 6"/>
          <p:cNvSpPr txBox="1"/>
          <p:nvPr/>
        </p:nvSpPr>
        <p:spPr>
          <a:xfrm>
            <a:off x="3474720" y="6371590"/>
            <a:ext cx="8157210" cy="337185"/>
          </a:xfrm>
          <a:prstGeom prst="rect">
            <a:avLst/>
          </a:prstGeom>
          <a:noFill/>
        </p:spPr>
        <p:txBody>
          <a:bodyPr wrap="square" rtlCol="0" anchor="t">
            <a:spAutoFit/>
          </a:bodyPr>
          <a:p>
            <a:pPr algn="r"/>
            <a:r>
              <a:rPr lang="en-GB" altLang="en-US" sz="1600" b="1">
                <a:latin typeface="Arial" panose="020B0604020202020204" pitchFamily="34" charset="0"/>
              </a:rPr>
              <a:t>Maha Adit, 2008)</a:t>
            </a:r>
            <a:endParaRPr lang="en-GB" altLang="en-US" sz="16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GREAT RESPONSIBILITY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sp>
        <p:nvSpPr>
          <p:cNvPr id="2" name="Text Box 1"/>
          <p:cNvSpPr txBox="1"/>
          <p:nvPr/>
        </p:nvSpPr>
        <p:spPr>
          <a:xfrm>
            <a:off x="3577590" y="1153160"/>
            <a:ext cx="8157210" cy="1506855"/>
          </a:xfrm>
          <a:prstGeom prst="rect">
            <a:avLst/>
          </a:prstGeom>
          <a:noFill/>
        </p:spPr>
        <p:txBody>
          <a:bodyPr wrap="square" rtlCol="0" anchor="t">
            <a:spAutoFit/>
          </a:bodyPr>
          <a:p>
            <a:r>
              <a:rPr lang="en-GB" altLang="en-US" sz="2300"/>
              <a:t>"in the final analysis, environmental journalism is about respect for life-for all forms of life. It has to goad government, corporations &amp; citizen to take the responsibility for their action." (Acharya &amp; Noronha, 2010, p.11)</a:t>
            </a:r>
            <a:endParaRPr lang="en-GB" altLang="en-US" sz="2300"/>
          </a:p>
        </p:txBody>
      </p:sp>
      <p:pic>
        <p:nvPicPr>
          <p:cNvPr id="4" name="Content Placeholder 3" descr="bg"/>
          <p:cNvPicPr>
            <a:picLocks noChangeAspect="1"/>
          </p:cNvPicPr>
          <p:nvPr>
            <p:ph sz="half" idx="1"/>
          </p:nvPr>
        </p:nvPicPr>
        <p:blipFill>
          <a:blip r:embed="rId2"/>
          <a:stretch>
            <a:fillRect/>
          </a:stretch>
        </p:blipFill>
        <p:spPr>
          <a:xfrm>
            <a:off x="5100320" y="4677410"/>
            <a:ext cx="3806825" cy="2193290"/>
          </a:xfrm>
          <a:prstGeom prst="rect">
            <a:avLst/>
          </a:prstGeom>
        </p:spPr>
      </p:pic>
      <p:pic>
        <p:nvPicPr>
          <p:cNvPr id="7" name="Content Placeholder 6" descr="iyl-cakka-rakyat"/>
          <p:cNvPicPr>
            <a:picLocks noChangeAspect="1"/>
          </p:cNvPicPr>
          <p:nvPr>
            <p:ph sz="half" idx="2"/>
          </p:nvPr>
        </p:nvPicPr>
        <p:blipFill>
          <a:blip r:embed="rId3"/>
          <a:stretch>
            <a:fillRect/>
          </a:stretch>
        </p:blipFill>
        <p:spPr>
          <a:xfrm>
            <a:off x="8907145" y="4677410"/>
            <a:ext cx="3295015" cy="2193290"/>
          </a:xfrm>
          <a:prstGeom prst="rect">
            <a:avLst/>
          </a:prstGeom>
        </p:spPr>
      </p:pic>
      <p:pic>
        <p:nvPicPr>
          <p:cNvPr id="10" name="Picture 9" descr="TGG"/>
          <p:cNvPicPr>
            <a:picLocks noChangeAspect="1"/>
          </p:cNvPicPr>
          <p:nvPr/>
        </p:nvPicPr>
        <p:blipFill>
          <a:blip r:embed="rId4"/>
          <a:stretch>
            <a:fillRect/>
          </a:stretch>
        </p:blipFill>
        <p:spPr>
          <a:xfrm>
            <a:off x="9050020" y="2567305"/>
            <a:ext cx="3152140" cy="2110105"/>
          </a:xfrm>
          <a:prstGeom prst="rect">
            <a:avLst/>
          </a:prstGeom>
        </p:spPr>
      </p:pic>
      <p:sp>
        <p:nvSpPr>
          <p:cNvPr id="12" name="Text Box 11"/>
          <p:cNvSpPr txBox="1"/>
          <p:nvPr/>
        </p:nvSpPr>
        <p:spPr>
          <a:xfrm>
            <a:off x="3577590" y="2801620"/>
            <a:ext cx="4618355" cy="1476375"/>
          </a:xfrm>
          <a:prstGeom prst="rect">
            <a:avLst/>
          </a:prstGeom>
          <a:noFill/>
        </p:spPr>
        <p:txBody>
          <a:bodyPr wrap="square" rtlCol="0" anchor="t">
            <a:spAutoFit/>
          </a:bodyPr>
          <a:p>
            <a:r>
              <a:rPr lang="en-GB" altLang="en-US" b="1"/>
              <a:t>Contoh:</a:t>
            </a:r>
            <a:endParaRPr lang="en-GB" altLang="en-US" b="1"/>
          </a:p>
          <a:p>
            <a:r>
              <a:rPr lang="en-GB" altLang="en-US" b="1"/>
              <a:t>1. Pemberitaan Sampah di Kali Bekasi</a:t>
            </a:r>
            <a:endParaRPr lang="en-GB" altLang="en-US" b="1"/>
          </a:p>
          <a:p>
            <a:r>
              <a:rPr lang="en-GB" altLang="en-US" b="1"/>
              <a:t>2. Wisata Tubing</a:t>
            </a:r>
            <a:endParaRPr lang="en-GB" altLang="en-US"/>
          </a:p>
          <a:p>
            <a:r>
              <a:rPr lang="en-GB" altLang="en-US"/>
              <a:t>https://www.youtube.com/watch?v=g7F3A6eqLMU</a:t>
            </a:r>
            <a:endParaRPr lang="en-GB" altLang="en-US"/>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86455" y="60198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Kekurangan Dalam Praktek JL</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8" name="Content Placeholder 7"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
        <p:nvSpPr>
          <p:cNvPr id="6" name="Text Box 5"/>
          <p:cNvSpPr txBox="1"/>
          <p:nvPr/>
        </p:nvSpPr>
        <p:spPr>
          <a:xfrm>
            <a:off x="3577590" y="1381760"/>
            <a:ext cx="8157210" cy="5477510"/>
          </a:xfrm>
          <a:prstGeom prst="rect">
            <a:avLst/>
          </a:prstGeom>
          <a:noFill/>
        </p:spPr>
        <p:txBody>
          <a:bodyPr wrap="square" rtlCol="0" anchor="t">
            <a:spAutoFit/>
          </a:bodyPr>
          <a:p>
            <a:r>
              <a:rPr lang="en-GB" altLang="en-US" sz="2500"/>
              <a:t>Fajar (2011) dalam “Jurnalisme Lingkungan Yang Sadar Lingkungan” menyatakan:</a:t>
            </a:r>
            <a:endParaRPr lang="en-GB" altLang="en-US" sz="2500"/>
          </a:p>
          <a:p>
            <a:endParaRPr lang="en-GB" altLang="en-US" sz="2500"/>
          </a:p>
          <a:p>
            <a:r>
              <a:rPr lang="en-GB" altLang="en-US" sz="2500">
                <a:latin typeface="Arial" panose="020B0604020202020204" pitchFamily="34" charset="0"/>
              </a:rPr>
              <a:t>● Sering kali peliputan dibuat dari sudut padang manusia, sebagai objek eksploitasi &amp; penderitaan, LN:</a:t>
            </a:r>
            <a:endParaRPr lang="en-GB" altLang="en-US" sz="2500">
              <a:latin typeface="Arial" panose="020B0604020202020204" pitchFamily="34" charset="0"/>
            </a:endParaRPr>
          </a:p>
          <a:p>
            <a:r>
              <a:rPr lang="en-GB" altLang="en-US" sz="2500">
                <a:latin typeface="Arial" panose="020B0604020202020204" pitchFamily="34" charset="0"/>
              </a:rPr>
              <a:t>Manusia Sebagai Penyeimbang Alam</a:t>
            </a:r>
            <a:endParaRPr lang="en-GB" altLang="en-US" sz="2500">
              <a:latin typeface="Arial" panose="020B0604020202020204" pitchFamily="34" charset="0"/>
            </a:endParaRPr>
          </a:p>
          <a:p>
            <a:endParaRPr lang="en-GB" altLang="en-US" sz="2500">
              <a:latin typeface="Arial" panose="020B0604020202020204" pitchFamily="34" charset="0"/>
            </a:endParaRPr>
          </a:p>
          <a:p>
            <a:r>
              <a:rPr lang="en-GB" altLang="en-US" sz="2500">
                <a:latin typeface="Arial" panose="020B0604020202020204" pitchFamily="34" charset="0"/>
                <a:sym typeface="+mn-ea"/>
              </a:rPr>
              <a:t>● Memberikan pemberitaan yang terlalu jauh dari isu lingkungan itu sendiri (e.g. Mitos dan hal magis seperti hari kiamat)</a:t>
            </a:r>
            <a:endParaRPr lang="en-GB" altLang="en-US" sz="2500">
              <a:latin typeface="Arial" panose="020B0604020202020204" pitchFamily="34" charset="0"/>
              <a:sym typeface="+mn-ea"/>
            </a:endParaRPr>
          </a:p>
          <a:p>
            <a:endParaRPr lang="en-GB" altLang="en-US" sz="2500">
              <a:latin typeface="Arial" panose="020B0604020202020204" pitchFamily="34" charset="0"/>
              <a:sym typeface="+mn-ea"/>
            </a:endParaRPr>
          </a:p>
          <a:p>
            <a:r>
              <a:rPr lang="en-GB" altLang="en-US" sz="2500">
                <a:latin typeface="Arial" panose="020B0604020202020204" pitchFamily="34" charset="0"/>
                <a:sym typeface="+mn-ea"/>
              </a:rPr>
              <a:t>● Kekuatan &amp; keakuratan data, seringkali menggunakan data yang tak mendukung atau kurang verifikasi</a:t>
            </a:r>
            <a:endParaRPr lang="en-GB" altLang="en-US" sz="2500"/>
          </a:p>
          <a:p>
            <a:endParaRPr lang="en-GB" altLang="en-US" sz="250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86455" y="60198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Penyebab Utama</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8" name="Content Placeholder 7"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
        <p:nvSpPr>
          <p:cNvPr id="6" name="Text Box 5"/>
          <p:cNvSpPr txBox="1"/>
          <p:nvPr/>
        </p:nvSpPr>
        <p:spPr>
          <a:xfrm>
            <a:off x="3577590" y="1381760"/>
            <a:ext cx="8157210" cy="5092700"/>
          </a:xfrm>
          <a:prstGeom prst="rect">
            <a:avLst/>
          </a:prstGeom>
          <a:noFill/>
        </p:spPr>
        <p:txBody>
          <a:bodyPr wrap="square" rtlCol="0" anchor="t">
            <a:spAutoFit/>
          </a:bodyPr>
          <a:p>
            <a:r>
              <a:rPr lang="en-GB" altLang="en-US" sz="2500"/>
              <a:t>Fajar (2011) dalam “Jurnalisme Lingkungan Yang Sadar Lingkungan” menyatakan:</a:t>
            </a:r>
            <a:endParaRPr lang="en-GB" altLang="en-US" sz="2500"/>
          </a:p>
          <a:p>
            <a:endParaRPr lang="en-GB" altLang="en-US" sz="2500"/>
          </a:p>
          <a:p>
            <a:r>
              <a:rPr lang="en-GB" altLang="en-US" sz="2500">
                <a:latin typeface="Arial" panose="020B0604020202020204" pitchFamily="34" charset="0"/>
              </a:rPr>
              <a:t>●Minimnya informasi yang relevan dengan latar bencana, semisal banyak jurnalis yang salah memberikan lokasi bencana dan istilah bencana</a:t>
            </a:r>
            <a:endParaRPr lang="en-GB" altLang="en-US" sz="2500">
              <a:latin typeface="Arial" panose="020B0604020202020204" pitchFamily="34" charset="0"/>
            </a:endParaRPr>
          </a:p>
          <a:p>
            <a:endParaRPr lang="en-GB" altLang="en-US" sz="2500">
              <a:latin typeface="Arial" panose="020B0604020202020204" pitchFamily="34" charset="0"/>
            </a:endParaRPr>
          </a:p>
          <a:p>
            <a:r>
              <a:rPr lang="en-GB" altLang="en-US" sz="2500">
                <a:latin typeface="Arial" panose="020B0604020202020204" pitchFamily="34" charset="0"/>
                <a:sym typeface="+mn-ea"/>
              </a:rPr>
              <a:t>●Headline dan isi berita sering menyesatkan masyarakat di masa bencana</a:t>
            </a:r>
            <a:endParaRPr lang="en-GB" altLang="en-US" sz="2500">
              <a:latin typeface="Arial" panose="020B0604020202020204" pitchFamily="34" charset="0"/>
              <a:sym typeface="+mn-ea"/>
            </a:endParaRPr>
          </a:p>
          <a:p>
            <a:endParaRPr lang="en-GB" altLang="en-US" sz="2500">
              <a:latin typeface="Arial" panose="020B0604020202020204" pitchFamily="34" charset="0"/>
              <a:sym typeface="+mn-ea"/>
            </a:endParaRPr>
          </a:p>
          <a:p>
            <a:r>
              <a:rPr lang="en-GB" altLang="en-US" sz="2500">
                <a:latin typeface="Arial" panose="020B0604020202020204" pitchFamily="34" charset="0"/>
                <a:sym typeface="+mn-ea"/>
              </a:rPr>
              <a:t>● Rendahnya kesadaran akan risiko pemberitaan bencana, baik bagi masyarakat maupun jurnalis sendiri</a:t>
            </a:r>
            <a:endParaRPr lang="en-GB" altLang="en-US" sz="2500"/>
          </a:p>
          <a:p>
            <a:endParaRPr lang="en-GB" altLang="en-US" sz="250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86455" y="60198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Tantangan Jurnalisme Lingkungan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Rectangle 10"/>
          <p:cNvSpPr/>
          <p:nvPr/>
        </p:nvSpPr>
        <p:spPr>
          <a:xfrm>
            <a:off x="3386455" y="164655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 Little Knowledge is Dangerous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 name="Rectangle 1"/>
          <p:cNvSpPr/>
          <p:nvPr/>
        </p:nvSpPr>
        <p:spPr>
          <a:xfrm>
            <a:off x="3386455" y="246888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Focusing / Choosing a headline</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Rectangle 2"/>
          <p:cNvSpPr/>
          <p:nvPr/>
        </p:nvSpPr>
        <p:spPr>
          <a:xfrm>
            <a:off x="3386455" y="336169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Hard to find a balance</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 name="Rectangle 3"/>
          <p:cNvSpPr/>
          <p:nvPr/>
        </p:nvSpPr>
        <p:spPr>
          <a:xfrm>
            <a:off x="3386455" y="426720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Zero Mistake Oriented</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5" name="Rectangle 4"/>
          <p:cNvSpPr/>
          <p:nvPr/>
        </p:nvSpPr>
        <p:spPr>
          <a:xfrm>
            <a:off x="3386455" y="512445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Great Footage / Photograph</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8" name="Content Placeholder 7"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
        <p:nvSpPr>
          <p:cNvPr id="13" name="Rectangle 12"/>
          <p:cNvSpPr/>
          <p:nvPr/>
        </p:nvSpPr>
        <p:spPr>
          <a:xfrm>
            <a:off x="3401695" y="594995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Risky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3" grpId="0" bldLvl="0" animBg="1"/>
      <p:bldP spid="4" grpId="0" bldLvl="0" animBg="1"/>
      <p:bldP spid="5"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A Little Knowledge is Dangerous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sp>
        <p:nvSpPr>
          <p:cNvPr id="2" name="Text Box 1"/>
          <p:cNvSpPr txBox="1"/>
          <p:nvPr/>
        </p:nvSpPr>
        <p:spPr>
          <a:xfrm>
            <a:off x="3531870" y="1290320"/>
            <a:ext cx="8157210" cy="5369560"/>
          </a:xfrm>
          <a:prstGeom prst="rect">
            <a:avLst/>
          </a:prstGeom>
          <a:noFill/>
        </p:spPr>
        <p:txBody>
          <a:bodyPr wrap="square" rtlCol="0" anchor="t">
            <a:spAutoFit/>
          </a:bodyPr>
          <a:p>
            <a:r>
              <a:rPr lang="en-GB" altLang="en-US" sz="2500"/>
              <a:t>1. Read &amp; learn more</a:t>
            </a:r>
            <a:endParaRPr lang="en-GB" altLang="en-US" sz="2500"/>
          </a:p>
          <a:p>
            <a:r>
              <a:rPr lang="en-GB" altLang="en-US" sz="2500"/>
              <a:t>2. Kuasai Backgound, Isu &amp; Etika: </a:t>
            </a:r>
            <a:endParaRPr lang="en-GB" altLang="en-US" sz="2500"/>
          </a:p>
          <a:p>
            <a:r>
              <a:rPr lang="en-GB" altLang="en-US" sz="2500"/>
              <a:t>UU Pokok Pers No. 40 Tahun 1999; UU Penyiaran No. 32 Tahun 2002; Peraturan Komisi Penyiaran Indonesia Nomor 02/P/KPI/12/2009 tentang Pedoman Perilaku Penyiaran dan Standar Program Siaran (P3-SPS)</a:t>
            </a:r>
            <a:endParaRPr lang="en-GB" altLang="en-US" sz="2500"/>
          </a:p>
          <a:p>
            <a:endParaRPr lang="en-GB" altLang="en-US" sz="2500"/>
          </a:p>
          <a:p>
            <a:r>
              <a:rPr lang="en-GB" altLang="en-US" sz="2100"/>
              <a:t>Pasl 56 tentang Peliputan Bencana Alam &amp; Musibah dalam Pertauran KPI tentang Standar Program Siaran:</a:t>
            </a:r>
            <a:endParaRPr lang="en-GB" altLang="en-US" sz="2100"/>
          </a:p>
          <a:p>
            <a:r>
              <a:rPr lang="en-GB" altLang="en-US" sz="2100"/>
              <a:t>Program siaran peliputan berita bencana alam atau musibah dilarang:</a:t>
            </a:r>
            <a:endParaRPr lang="en-GB" altLang="en-US" sz="2100"/>
          </a:p>
          <a:p>
            <a:r>
              <a:rPr lang="en-GB" altLang="en-US" sz="2100"/>
              <a:t>1. Menambah penderitaan atau trauma korban</a:t>
            </a:r>
            <a:endParaRPr lang="en-GB" altLang="en-US" sz="2100"/>
          </a:p>
          <a:p>
            <a:r>
              <a:rPr lang="en-GB" altLang="en-US" sz="2100"/>
              <a:t>2. Menampilkan saat-saat menjelang kematian</a:t>
            </a:r>
            <a:endParaRPr lang="en-GB" altLang="en-US" sz="2100"/>
          </a:p>
          <a:p>
            <a:r>
              <a:rPr lang="en-GB" altLang="en-US" sz="2100"/>
              <a:t>3. Menampilkan gambar mayat </a:t>
            </a:r>
            <a:endParaRPr lang="en-GB" altLang="en-US" sz="2100"/>
          </a:p>
          <a:p>
            <a:r>
              <a:rPr lang="en-GB" altLang="en-US" sz="2100"/>
              <a:t>4. Menampilkan luka berat, darah atau potongan tubuh</a:t>
            </a:r>
            <a:endParaRPr lang="en-GB" altLang="en-US" sz="2100"/>
          </a:p>
        </p:txBody>
      </p:sp>
      <p:pic>
        <p:nvPicPr>
          <p:cNvPr id="13" name="Content Placeholder 12"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Focusing / Choosing a Headline</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sp>
        <p:nvSpPr>
          <p:cNvPr id="2" name="Text Box 1"/>
          <p:cNvSpPr txBox="1"/>
          <p:nvPr/>
        </p:nvSpPr>
        <p:spPr>
          <a:xfrm>
            <a:off x="3577590" y="1381760"/>
            <a:ext cx="8157210" cy="2399665"/>
          </a:xfrm>
          <a:prstGeom prst="rect">
            <a:avLst/>
          </a:prstGeom>
          <a:noFill/>
        </p:spPr>
        <p:txBody>
          <a:bodyPr wrap="square" rtlCol="0" anchor="t">
            <a:spAutoFit/>
          </a:bodyPr>
          <a:p>
            <a:r>
              <a:rPr lang="en-GB" altLang="en-US" sz="2500"/>
              <a:t>1. Focus pada isu lingkungan yang akan diangkat</a:t>
            </a:r>
            <a:endParaRPr lang="en-GB" altLang="en-US" sz="2500"/>
          </a:p>
          <a:p>
            <a:endParaRPr lang="en-GB" altLang="en-US" sz="2500"/>
          </a:p>
          <a:p>
            <a:r>
              <a:rPr lang="en-GB" altLang="en-US" sz="2500"/>
              <a:t>2. Mengedepankan fakta, hindari peliputan mitos yang bisa membuat masyarakat salah kaprah</a:t>
            </a:r>
            <a:endParaRPr lang="en-GB" altLang="en-US" sz="2500"/>
          </a:p>
          <a:p>
            <a:endParaRPr lang="en-GB" altLang="en-US" sz="2500"/>
          </a:p>
          <a:p>
            <a:r>
              <a:rPr lang="en-GB" altLang="en-US" sz="2500"/>
              <a:t>3. Tidak membuat judul berita yang menyesatkan</a:t>
            </a:r>
            <a:endParaRPr lang="en-GB" altLang="en-US" sz="2500"/>
          </a:p>
        </p:txBody>
      </p:sp>
      <p:pic>
        <p:nvPicPr>
          <p:cNvPr id="8" name="Content Placeholder 7"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Hard to Find a Balance</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sp>
        <p:nvSpPr>
          <p:cNvPr id="3" name="Rectangle 2"/>
          <p:cNvSpPr/>
          <p:nvPr/>
        </p:nvSpPr>
        <p:spPr>
          <a:xfrm>
            <a:off x="3386455" y="131127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GOOD JOURNALISM, NOT GOOD ACTIVISM</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 name="Text Box 3"/>
          <p:cNvSpPr txBox="1"/>
          <p:nvPr/>
        </p:nvSpPr>
        <p:spPr>
          <a:xfrm>
            <a:off x="3493135" y="2534920"/>
            <a:ext cx="8157210" cy="3169285"/>
          </a:xfrm>
          <a:prstGeom prst="rect">
            <a:avLst/>
          </a:prstGeom>
          <a:noFill/>
        </p:spPr>
        <p:txBody>
          <a:bodyPr wrap="square" rtlCol="0" anchor="t">
            <a:spAutoFit/>
          </a:bodyPr>
          <a:p>
            <a:r>
              <a:rPr lang="en-GB" altLang="en-US" sz="2500"/>
              <a:t>SAFE JOURNALISM: </a:t>
            </a:r>
            <a:endParaRPr lang="en-GB" altLang="en-US" sz="2500"/>
          </a:p>
          <a:p>
            <a:endParaRPr lang="en-GB" altLang="en-US" sz="2500"/>
          </a:p>
          <a:p>
            <a:r>
              <a:rPr lang="en-GB" altLang="en-US" sz="2500"/>
              <a:t>1. Journalism is about representing the underdog</a:t>
            </a:r>
            <a:endParaRPr lang="en-GB" altLang="en-US" sz="2500"/>
          </a:p>
          <a:p>
            <a:r>
              <a:rPr lang="en-GB" altLang="en-US" sz="2500"/>
              <a:t>2. One should not be intimidated by objetivity to the extent that facts are presented with a dryness that makes them lose their natural, inherent power</a:t>
            </a:r>
            <a:endParaRPr lang="en-GB" altLang="en-US" sz="2500"/>
          </a:p>
          <a:p>
            <a:endParaRPr lang="en-GB" altLang="en-US" sz="2500"/>
          </a:p>
          <a:p>
            <a:r>
              <a:rPr lang="en-GB" altLang="en-US" sz="2500"/>
              <a:t>Example: Avian Influenza Issues </a:t>
            </a:r>
            <a:endParaRPr lang="en-GB" altLang="en-US" sz="2500"/>
          </a:p>
        </p:txBody>
      </p:sp>
      <p:pic>
        <p:nvPicPr>
          <p:cNvPr id="8" name="Content Placeholder 7" descr="6a00d83451b96069e2017c37bfcf9f970b"/>
          <p:cNvPicPr>
            <a:picLocks noChangeAspect="1"/>
          </p:cNvPicPr>
          <p:nvPr>
            <p:ph idx="1"/>
          </p:nvPr>
        </p:nvPicPr>
        <p:blipFill>
          <a:blip r:embed="rId1"/>
          <a:srcRect l="51157" r="20619"/>
          <a:stretch>
            <a:fillRect/>
          </a:stretch>
        </p:blipFill>
        <p:spPr>
          <a:xfrm>
            <a:off x="-15240" y="-20320"/>
            <a:ext cx="2934335" cy="6898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Zero Mistake Oriented</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pic>
        <p:nvPicPr>
          <p:cNvPr id="13" name="Content Placeholder 7" descr="6a00d83451b96069e2017c37bfcf9f970b"/>
          <p:cNvPicPr>
            <a:picLocks noChangeAspect="1"/>
          </p:cNvPicPr>
          <p:nvPr/>
        </p:nvPicPr>
        <p:blipFill>
          <a:blip r:embed="rId1"/>
          <a:srcRect l="51157" r="20619"/>
          <a:stretch>
            <a:fillRect/>
          </a:stretch>
        </p:blipFill>
        <p:spPr>
          <a:xfrm>
            <a:off x="-15240" y="-20320"/>
            <a:ext cx="2934335" cy="6898640"/>
          </a:xfrm>
          <a:prstGeom prst="rect">
            <a:avLst/>
          </a:prstGeom>
          <a:noFill/>
          <a:ln w="9525">
            <a:noFill/>
          </a:ln>
        </p:spPr>
      </p:pic>
      <p:sp>
        <p:nvSpPr>
          <p:cNvPr id="15" name="Rectangle 14"/>
          <p:cNvSpPr/>
          <p:nvPr/>
        </p:nvSpPr>
        <p:spPr>
          <a:xfrm>
            <a:off x="3371215" y="1280160"/>
            <a:ext cx="8363585" cy="10147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solidFill>
                  <a:schemeClr val="tx1"/>
                </a:solidFill>
                <a:sym typeface="+mn-ea"/>
              </a:rPr>
              <a:t>Environment is crucial, it has to be </a:t>
            </a:r>
            <a:endParaRPr lang="en-GB" altLang="en-US" sz="3000" b="1">
              <a:solidFill>
                <a:schemeClr val="tx1"/>
              </a:solidFill>
              <a:sym typeface="+mn-ea"/>
            </a:endParaRPr>
          </a:p>
          <a:p>
            <a:pPr algn="ctr"/>
            <a:r>
              <a:rPr lang="en-GB" altLang="en-US" sz="3000" b="1">
                <a:solidFill>
                  <a:schemeClr val="tx1"/>
                </a:solidFill>
                <a:sym typeface="+mn-ea"/>
              </a:rPr>
              <a:t>EXACTLY RIGHT!</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endParaRPr>
          </a:p>
        </p:txBody>
      </p:sp>
      <p:pic>
        <p:nvPicPr>
          <p:cNvPr id="17" name="Content Placeholder 2" descr="Merapi tvOne"/>
          <p:cNvPicPr>
            <a:picLocks noChangeAspect="1"/>
          </p:cNvPicPr>
          <p:nvPr>
            <p:ph idx="1"/>
          </p:nvPr>
        </p:nvPicPr>
        <p:blipFill>
          <a:blip r:embed="rId2"/>
          <a:stretch>
            <a:fillRect/>
          </a:stretch>
        </p:blipFill>
        <p:spPr>
          <a:xfrm>
            <a:off x="-15240" y="2294890"/>
            <a:ext cx="9196705" cy="4526280"/>
          </a:xfrm>
          <a:prstGeom prst="rect">
            <a:avLst/>
          </a:prstGeom>
          <a:noFill/>
          <a:ln w="9525">
            <a:noFill/>
          </a:ln>
        </p:spPr>
      </p:pic>
      <p:pic>
        <p:nvPicPr>
          <p:cNvPr id="18" name="Picture 17" descr="Hujan Abu"/>
          <p:cNvPicPr>
            <a:picLocks noChangeAspect="1"/>
          </p:cNvPicPr>
          <p:nvPr/>
        </p:nvPicPr>
        <p:blipFill>
          <a:blip r:embed="rId3"/>
          <a:stretch>
            <a:fillRect/>
          </a:stretch>
        </p:blipFill>
        <p:spPr>
          <a:xfrm>
            <a:off x="5514975" y="1758315"/>
            <a:ext cx="6334760" cy="5077460"/>
          </a:xfrm>
          <a:prstGeom prst="rect">
            <a:avLst/>
          </a:prstGeom>
        </p:spPr>
      </p:pic>
      <p:sp>
        <p:nvSpPr>
          <p:cNvPr id="20" name="Donut 19"/>
          <p:cNvSpPr/>
          <p:nvPr/>
        </p:nvSpPr>
        <p:spPr>
          <a:xfrm>
            <a:off x="5109845" y="1109345"/>
            <a:ext cx="6809740" cy="2840355"/>
          </a:xfrm>
          <a:prstGeom prst="donut">
            <a:avLst>
              <a:gd name="adj" fmla="val 50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Content Placeholder 12" descr="mengenal_jurnalisme_lingkungan_hidup"/>
          <p:cNvPicPr>
            <a:picLocks noChangeAspect="1"/>
          </p:cNvPicPr>
          <p:nvPr>
            <p:ph idx="1"/>
          </p:nvPr>
        </p:nvPicPr>
        <p:blipFill>
          <a:blip r:embed="rId1"/>
          <a:stretch>
            <a:fillRect/>
          </a:stretch>
        </p:blipFill>
        <p:spPr>
          <a:xfrm>
            <a:off x="434340" y="91440"/>
            <a:ext cx="4488815" cy="6675755"/>
          </a:xfrm>
          <a:prstGeom prst="rect">
            <a:avLst/>
          </a:prstGeom>
        </p:spPr>
      </p:pic>
      <p:sp>
        <p:nvSpPr>
          <p:cNvPr id="17" name="Rectangle 16"/>
          <p:cNvSpPr/>
          <p:nvPr/>
        </p:nvSpPr>
        <p:spPr>
          <a:xfrm>
            <a:off x="5166678" y="407670"/>
            <a:ext cx="6698615" cy="860425"/>
          </a:xfrm>
          <a:prstGeom prst="rect">
            <a:avLst/>
          </a:prstGeom>
          <a:solidFill>
            <a:srgbClr val="00B050"/>
          </a:solid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have you read the book?</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18" name="Subtitle 17"/>
          <p:cNvSpPr>
            <a:spLocks noGrp="1"/>
          </p:cNvSpPr>
          <p:nvPr/>
        </p:nvSpPr>
        <p:spPr>
          <a:xfrm>
            <a:off x="5237480" y="1920240"/>
            <a:ext cx="6282690" cy="1624965"/>
          </a:xfrm>
          <a:prstGeom prst="rect">
            <a:avLst/>
          </a:prstGeom>
          <a:noFill/>
          <a:ln w="9525">
            <a:noFill/>
          </a:ln>
        </p:spPr>
        <p:txBody>
          <a:bodyPr>
            <a:noAutofit/>
          </a:bodyPr>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ctr"/>
            <a:r>
              <a:rPr lang="en-GB" altLang="en-US" sz="3000" b="1">
                <a:solidFill>
                  <a:schemeClr val="tx1"/>
                </a:solidFill>
                <a:latin typeface="Malgun Gothic" panose="020B0503020000020004" charset="-127"/>
                <a:ea typeface="Malgun Gothic" panose="020B0503020000020004" charset="-127"/>
              </a:rPr>
              <a:t>Chapter 2:</a:t>
            </a:r>
            <a:endParaRPr lang="en-GB" altLang="en-US" sz="3000" b="1">
              <a:solidFill>
                <a:schemeClr val="tx1"/>
              </a:solidFill>
              <a:latin typeface="Malgun Gothic" panose="020B0503020000020004" charset="-127"/>
              <a:ea typeface="Malgun Gothic" panose="020B0503020000020004" charset="-127"/>
            </a:endParaRPr>
          </a:p>
          <a:p>
            <a:pPr algn="ctr"/>
            <a:endParaRPr lang="en-GB" altLang="en-US" sz="3000" b="1">
              <a:solidFill>
                <a:schemeClr val="tx1"/>
              </a:solidFill>
              <a:latin typeface="Malgun Gothic" panose="020B0503020000020004" charset="-127"/>
              <a:ea typeface="Malgun Gothic" panose="020B0503020000020004" charset="-127"/>
            </a:endParaRPr>
          </a:p>
          <a:p>
            <a:pPr algn="ctr"/>
            <a:r>
              <a:rPr lang="en-GB" altLang="en-US" sz="3000" b="1">
                <a:solidFill>
                  <a:schemeClr val="tx1"/>
                </a:solidFill>
                <a:latin typeface="Malgun Gothic" panose="020B0503020000020004" charset="-127"/>
                <a:ea typeface="Malgun Gothic" panose="020B0503020000020004" charset="-127"/>
              </a:rPr>
              <a:t>Konsep </a:t>
            </a:r>
            <a:endParaRPr lang="en-GB" altLang="en-US" sz="3000" b="1">
              <a:solidFill>
                <a:schemeClr val="tx1"/>
              </a:solidFill>
              <a:latin typeface="Malgun Gothic" panose="020B0503020000020004" charset="-127"/>
              <a:ea typeface="Malgun Gothic" panose="020B0503020000020004" charset="-127"/>
            </a:endParaRPr>
          </a:p>
          <a:p>
            <a:pPr algn="ctr"/>
            <a:r>
              <a:rPr lang="en-GB" altLang="en-US" sz="3000" b="1">
                <a:solidFill>
                  <a:schemeClr val="tx1"/>
                </a:solidFill>
                <a:latin typeface="Malgun Gothic" panose="020B0503020000020004" charset="-127"/>
                <a:ea typeface="Malgun Gothic" panose="020B0503020000020004" charset="-127"/>
              </a:rPr>
              <a:t>Jurnalisme Lingkungan Hidup </a:t>
            </a:r>
            <a:endParaRPr lang="en-GB" altLang="en-US" sz="3000" b="1">
              <a:solidFill>
                <a:schemeClr val="tx1"/>
              </a:solidFill>
              <a:latin typeface="Malgun Gothic" panose="020B0503020000020004" charset="-127"/>
              <a:ea typeface="Malgun Gothic" panose="020B0503020000020004" charset="-127"/>
            </a:endParaRPr>
          </a:p>
          <a:p>
            <a:pPr algn="ctr"/>
            <a:r>
              <a:rPr lang="en-GB" altLang="en-US" sz="3000" b="1">
                <a:solidFill>
                  <a:schemeClr val="tx1"/>
                </a:solidFill>
                <a:latin typeface="Malgun Gothic" panose="020B0503020000020004" charset="-127"/>
                <a:ea typeface="Malgun Gothic" panose="020B0503020000020004" charset="-127"/>
              </a:rPr>
              <a:t>pp. 59 - 99</a:t>
            </a:r>
            <a:endParaRPr lang="en-GB" altLang="en-US" sz="3000" b="1">
              <a:solidFill>
                <a:schemeClr val="tx1"/>
              </a:solidFill>
              <a:latin typeface="Malgun Gothic" panose="020B0503020000020004" charset="-127"/>
              <a:ea typeface="Malgun Gothic" panose="020B0503020000020004" charset="-127"/>
            </a:endParaRPr>
          </a:p>
        </p:txBody>
      </p:sp>
      <p:sp>
        <p:nvSpPr>
          <p:cNvPr id="5" name="Rectangle 4"/>
          <p:cNvSpPr/>
          <p:nvPr/>
        </p:nvSpPr>
        <p:spPr>
          <a:xfrm>
            <a:off x="4509135" y="2376170"/>
            <a:ext cx="3535680" cy="1630045"/>
          </a:xfrm>
          <a:prstGeom prst="rect">
            <a:avLst/>
          </a:prstGeom>
          <a:gradFill>
            <a:gsLst>
              <a:gs pos="0">
                <a:srgbClr val="E30000"/>
              </a:gs>
              <a:gs pos="100000">
                <a:srgbClr val="760303"/>
              </a:gs>
            </a:gsLst>
            <a:lin ang="5400000" scaled="0"/>
          </a:gradFill>
          <a:ln>
            <a:noFill/>
          </a:ln>
        </p:spPr>
        <p:txBody>
          <a:bodyPr wrap="square" rtlCol="0" anchor="t">
            <a:spAutoFit/>
          </a:bodyPr>
          <a:p>
            <a:pPr algn="ctr"/>
            <a:r>
              <a:rPr lang="en-GB" altLang="en-US" sz="10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failed</a:t>
            </a:r>
            <a:endParaRPr lang="en-GB" altLang="en-US" sz="10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Great Footage &amp; Photograph</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sp>
        <p:nvSpPr>
          <p:cNvPr id="3" name="Rectangle 2"/>
          <p:cNvSpPr/>
          <p:nvPr/>
        </p:nvSpPr>
        <p:spPr>
          <a:xfrm>
            <a:off x="3386455" y="131127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GIVE MORE POWER TO IT</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4" name="Content Placeholder 3" descr="file-20171019-1072-1dkd423"/>
          <p:cNvPicPr>
            <a:picLocks noChangeAspect="1"/>
          </p:cNvPicPr>
          <p:nvPr>
            <p:ph idx="1"/>
          </p:nvPr>
        </p:nvPicPr>
        <p:blipFill>
          <a:blip r:embed="rId1"/>
          <a:stretch>
            <a:fillRect/>
          </a:stretch>
        </p:blipFill>
        <p:spPr>
          <a:xfrm>
            <a:off x="3371215" y="2506345"/>
            <a:ext cx="2205990" cy="1471930"/>
          </a:xfrm>
          <a:prstGeom prst="rect">
            <a:avLst/>
          </a:prstGeom>
        </p:spPr>
      </p:pic>
      <p:pic>
        <p:nvPicPr>
          <p:cNvPr id="7" name="Picture 6" descr="_105112325_gettyimages-1079333742"/>
          <p:cNvPicPr>
            <a:picLocks noChangeAspect="1"/>
          </p:cNvPicPr>
          <p:nvPr/>
        </p:nvPicPr>
        <p:blipFill>
          <a:blip r:embed="rId2"/>
          <a:stretch>
            <a:fillRect/>
          </a:stretch>
        </p:blipFill>
        <p:spPr>
          <a:xfrm>
            <a:off x="6320790" y="2488565"/>
            <a:ext cx="2837815" cy="1596390"/>
          </a:xfrm>
          <a:prstGeom prst="rect">
            <a:avLst/>
          </a:prstGeom>
        </p:spPr>
      </p:pic>
      <p:pic>
        <p:nvPicPr>
          <p:cNvPr id="10" name="Picture 9" descr="maxresdefault"/>
          <p:cNvPicPr>
            <a:picLocks noChangeAspect="1"/>
          </p:cNvPicPr>
          <p:nvPr/>
        </p:nvPicPr>
        <p:blipFill>
          <a:blip r:embed="rId3"/>
          <a:stretch>
            <a:fillRect/>
          </a:stretch>
        </p:blipFill>
        <p:spPr>
          <a:xfrm>
            <a:off x="3371215" y="4526915"/>
            <a:ext cx="3359150" cy="1889760"/>
          </a:xfrm>
          <a:prstGeom prst="rect">
            <a:avLst/>
          </a:prstGeom>
        </p:spPr>
      </p:pic>
      <p:sp>
        <p:nvSpPr>
          <p:cNvPr id="13" name="Text Box 12"/>
          <p:cNvSpPr txBox="1"/>
          <p:nvPr/>
        </p:nvSpPr>
        <p:spPr>
          <a:xfrm>
            <a:off x="7047865" y="5771515"/>
            <a:ext cx="4264660" cy="645160"/>
          </a:xfrm>
          <a:prstGeom prst="rect">
            <a:avLst/>
          </a:prstGeom>
          <a:noFill/>
        </p:spPr>
        <p:txBody>
          <a:bodyPr wrap="square" rtlCol="0" anchor="t">
            <a:spAutoFit/>
          </a:bodyPr>
          <a:p>
            <a:r>
              <a:rPr lang="en-GB" altLang="en-US" b="1"/>
              <a:t>https://www.youtube.com/watch?v=LjCzPp-MK48</a:t>
            </a:r>
            <a:endParaRPr lang="en-GB" altLang="en-US" b="1"/>
          </a:p>
        </p:txBody>
      </p:sp>
      <p:pic>
        <p:nvPicPr>
          <p:cNvPr id="14" name="Content Placeholder 7" descr="6a00d83451b96069e2017c37bfcf9f970b"/>
          <p:cNvPicPr>
            <a:picLocks noChangeAspect="1"/>
          </p:cNvPicPr>
          <p:nvPr/>
        </p:nvPicPr>
        <p:blipFill>
          <a:blip r:embed="rId4"/>
          <a:srcRect l="51157" r="20619"/>
          <a:stretch>
            <a:fillRect/>
          </a:stretch>
        </p:blipFill>
        <p:spPr>
          <a:xfrm>
            <a:off x="-15240" y="-20320"/>
            <a:ext cx="2934335" cy="6898640"/>
          </a:xfrm>
          <a:prstGeom prst="rect">
            <a:avLst/>
          </a:prstGeom>
          <a:noFill/>
          <a:ln w="9525">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371215" y="372745"/>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rPr>
              <a:t>Risky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nvSpPr>
        <p:spPr>
          <a:xfrm>
            <a:off x="3577590" y="1286510"/>
            <a:ext cx="7734935" cy="45262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en-GB" altLang="en-US" sz="2000"/>
          </a:p>
          <a:p>
            <a:endParaRPr lang="en-GB" altLang="en-US" sz="2000"/>
          </a:p>
          <a:p>
            <a:endParaRPr lang="en-GB" altLang="en-US"/>
          </a:p>
        </p:txBody>
      </p:sp>
      <p:pic>
        <p:nvPicPr>
          <p:cNvPr id="8" name="Content Placeholder 7" descr="Busa Kali Bekasi"/>
          <p:cNvPicPr>
            <a:picLocks noChangeAspect="1"/>
          </p:cNvPicPr>
          <p:nvPr>
            <p:ph idx="1"/>
          </p:nvPr>
        </p:nvPicPr>
        <p:blipFill>
          <a:blip r:embed="rId1"/>
          <a:stretch>
            <a:fillRect/>
          </a:stretch>
        </p:blipFill>
        <p:spPr>
          <a:xfrm>
            <a:off x="2977515" y="3939540"/>
            <a:ext cx="5190490" cy="2931160"/>
          </a:xfrm>
          <a:prstGeom prst="rect">
            <a:avLst/>
          </a:prstGeom>
        </p:spPr>
      </p:pic>
      <p:pic>
        <p:nvPicPr>
          <p:cNvPr id="12" name="Picture 11" descr="Sampah Kali Bekasi"/>
          <p:cNvPicPr>
            <a:picLocks noChangeAspect="1"/>
          </p:cNvPicPr>
          <p:nvPr/>
        </p:nvPicPr>
        <p:blipFill>
          <a:blip r:embed="rId2"/>
          <a:stretch>
            <a:fillRect/>
          </a:stretch>
        </p:blipFill>
        <p:spPr>
          <a:xfrm>
            <a:off x="7758430" y="3939540"/>
            <a:ext cx="4870450" cy="2930525"/>
          </a:xfrm>
          <a:prstGeom prst="rect">
            <a:avLst/>
          </a:prstGeom>
        </p:spPr>
      </p:pic>
      <p:sp>
        <p:nvSpPr>
          <p:cNvPr id="5" name="Rectangle 4"/>
          <p:cNvSpPr/>
          <p:nvPr/>
        </p:nvSpPr>
        <p:spPr>
          <a:xfrm>
            <a:off x="3371215" y="128651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solidFill>
                  <a:schemeClr val="tx1"/>
                </a:solidFill>
                <a:sym typeface="+mn-ea"/>
              </a:rPr>
              <a:t>Do not put your life in danger!</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sym typeface="+mn-ea"/>
            </a:endParaRPr>
          </a:p>
        </p:txBody>
      </p:sp>
      <p:pic>
        <p:nvPicPr>
          <p:cNvPr id="13" name="Content Placeholder 7" descr="6a00d83451b96069e2017c37bfcf9f970b"/>
          <p:cNvPicPr>
            <a:picLocks noChangeAspect="1"/>
          </p:cNvPicPr>
          <p:nvPr/>
        </p:nvPicPr>
        <p:blipFill>
          <a:blip r:embed="rId3"/>
          <a:srcRect l="51157" r="20619"/>
          <a:stretch>
            <a:fillRect/>
          </a:stretch>
        </p:blipFill>
        <p:spPr>
          <a:xfrm>
            <a:off x="-15240" y="-20320"/>
            <a:ext cx="2934335" cy="6898640"/>
          </a:xfrm>
          <a:prstGeom prst="rect">
            <a:avLst/>
          </a:prstGeom>
          <a:noFill/>
          <a:ln w="9525">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GB" altLang="en-US"/>
          </a:p>
        </p:txBody>
      </p:sp>
      <p:pic>
        <p:nvPicPr>
          <p:cNvPr id="4" name="Content Placeholder 3" descr="seachange-biologist-2014"/>
          <p:cNvPicPr>
            <a:picLocks noChangeAspect="1"/>
          </p:cNvPicPr>
          <p:nvPr>
            <p:ph idx="1"/>
          </p:nvPr>
        </p:nvPicPr>
        <p:blipFill>
          <a:blip r:embed="rId1"/>
          <a:srcRect r="9617" b="14800"/>
          <a:stretch>
            <a:fillRect/>
          </a:stretch>
        </p:blipFill>
        <p:spPr>
          <a:xfrm>
            <a:off x="-27940" y="-50800"/>
            <a:ext cx="12245975" cy="6941820"/>
          </a:xfrm>
          <a:prstGeom prst="rect">
            <a:avLst/>
          </a:prstGeom>
        </p:spPr>
      </p:pic>
      <p:sp>
        <p:nvSpPr>
          <p:cNvPr id="17" name="Rectangle 16"/>
          <p:cNvSpPr/>
          <p:nvPr/>
        </p:nvSpPr>
        <p:spPr>
          <a:xfrm>
            <a:off x="3652521" y="2820670"/>
            <a:ext cx="4886960" cy="860425"/>
          </a:xfrm>
          <a:prstGeom prst="rect">
            <a:avLst/>
          </a:prstGeom>
          <a:no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 Terima Kasih ..</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GB" altLang="en-US"/>
          </a:p>
        </p:txBody>
      </p:sp>
      <p:pic>
        <p:nvPicPr>
          <p:cNvPr id="4" name="Content Placeholder 3" descr="p"/>
          <p:cNvPicPr>
            <a:picLocks noChangeAspect="1"/>
          </p:cNvPicPr>
          <p:nvPr>
            <p:ph idx="1"/>
          </p:nvPr>
        </p:nvPicPr>
        <p:blipFill>
          <a:blip r:embed="rId1"/>
          <a:stretch>
            <a:fillRect/>
          </a:stretch>
        </p:blipFill>
        <p:spPr>
          <a:xfrm>
            <a:off x="-6350" y="-4445"/>
            <a:ext cx="12189460" cy="6873240"/>
          </a:xfrm>
          <a:prstGeom prst="rect">
            <a:avLst/>
          </a:prstGeom>
        </p:spPr>
      </p:pic>
      <p:sp>
        <p:nvSpPr>
          <p:cNvPr id="17" name="Rectangle 16"/>
          <p:cNvSpPr/>
          <p:nvPr/>
        </p:nvSpPr>
        <p:spPr>
          <a:xfrm>
            <a:off x="877253" y="662305"/>
            <a:ext cx="8322945" cy="860425"/>
          </a:xfrm>
          <a:prstGeom prst="rect">
            <a:avLst/>
          </a:prstGeom>
          <a:no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Karya Jurnalisme Lingkungan</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16" name="Rectangle 15"/>
          <p:cNvSpPr/>
          <p:nvPr/>
        </p:nvSpPr>
        <p:spPr>
          <a:xfrm>
            <a:off x="877570" y="4155440"/>
            <a:ext cx="8791575" cy="70675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Busa di Kali Bekasi (Jeannette Lee)</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https://www.youtube.com/watch?v=moSQyL5Wp5c&amp;feature=youtu.be</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7" name="Rectangle 6"/>
          <p:cNvSpPr/>
          <p:nvPr/>
        </p:nvSpPr>
        <p:spPr>
          <a:xfrm>
            <a:off x="877570" y="1945640"/>
            <a:ext cx="8791575" cy="70675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Bahaya Limbah B3 (Kiwantoro)</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https://www.youtube.com/watch?v=OvyXkJQpn1A</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8" name="Rectangle 7"/>
          <p:cNvSpPr/>
          <p:nvPr/>
        </p:nvSpPr>
        <p:spPr>
          <a:xfrm>
            <a:off x="877570" y="3079115"/>
            <a:ext cx="8791575" cy="70675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Banjir Bandang Bandung</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https://www.youtube.com/watch?v=pbqW2TQngZc</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9" name="Rectangle 8"/>
          <p:cNvSpPr/>
          <p:nvPr/>
        </p:nvSpPr>
        <p:spPr>
          <a:xfrm>
            <a:off x="877570" y="5361940"/>
            <a:ext cx="8791575" cy="70675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Destinasi Kepulauan Derawan (Maya Rachma)</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https://www.youtube.com/watch?v=BaVv3Un-LnE&amp;feature=youtu.be</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Karakteristik Jurnalisme Lingkungan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Rectangle 10"/>
          <p:cNvSpPr/>
          <p:nvPr/>
        </p:nvSpPr>
        <p:spPr>
          <a:xfrm>
            <a:off x="3386455" y="148145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Powerless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2" name="Rectangle 11"/>
          <p:cNvSpPr/>
          <p:nvPr/>
        </p:nvSpPr>
        <p:spPr>
          <a:xfrm>
            <a:off x="3386455" y="332422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Scientific Terms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3" name="Rectangle 12"/>
          <p:cNvSpPr/>
          <p:nvPr/>
        </p:nvSpPr>
        <p:spPr>
          <a:xfrm>
            <a:off x="3386455" y="239204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Complicated</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4" name="Rectangle 13"/>
          <p:cNvSpPr/>
          <p:nvPr/>
        </p:nvSpPr>
        <p:spPr>
          <a:xfrm>
            <a:off x="3386455" y="426339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Uncommon Restrictions &amp; Rules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5" name="Rectangle 14"/>
          <p:cNvSpPr/>
          <p:nvPr/>
        </p:nvSpPr>
        <p:spPr>
          <a:xfrm>
            <a:off x="3386455" y="508571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Partisan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6" name="Rectangle 15"/>
          <p:cNvSpPr/>
          <p:nvPr/>
        </p:nvSpPr>
        <p:spPr>
          <a:xfrm>
            <a:off x="3386455" y="5927090"/>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Great Responsibility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ldLvl="0" animBg="1"/>
      <p:bldP spid="13" grpId="0" bldLvl="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POWERLESS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Content Placeholder 2"/>
          <p:cNvSpPr>
            <a:spLocks noGrp="1"/>
          </p:cNvSpPr>
          <p:nvPr>
            <p:ph idx="1"/>
          </p:nvPr>
        </p:nvSpPr>
        <p:spPr>
          <a:xfrm>
            <a:off x="3645535" y="1459230"/>
            <a:ext cx="7846060" cy="2414270"/>
          </a:xfrm>
        </p:spPr>
        <p:txBody>
          <a:bodyPr/>
          <a:p>
            <a:pPr marL="0" indent="0">
              <a:buNone/>
            </a:pPr>
            <a:r>
              <a:rPr lang="en-GB" altLang="en-US" sz="2500" b="1"/>
              <a:t>News Value / Newsworthiness</a:t>
            </a:r>
            <a:endParaRPr lang="en-GB" altLang="en-US" sz="2500"/>
          </a:p>
          <a:p>
            <a:pPr marL="0" indent="0">
              <a:buNone/>
            </a:pPr>
            <a:r>
              <a:rPr lang="en-GB" altLang="en-US" sz="2500"/>
              <a:t>1. Prominence (Tingkat Kepentingan / Kepopuleran)</a:t>
            </a:r>
            <a:endParaRPr lang="en-GB" altLang="en-US" sz="2500"/>
          </a:p>
          <a:p>
            <a:pPr marL="0" indent="0">
              <a:buNone/>
            </a:pPr>
            <a:r>
              <a:rPr lang="en-GB" altLang="en-US" sz="2500"/>
              <a:t>2. Timeliness (Waktu)</a:t>
            </a:r>
            <a:endParaRPr lang="en-GB" altLang="en-US" sz="2500"/>
          </a:p>
          <a:p>
            <a:pPr marL="0" indent="0">
              <a:buNone/>
            </a:pPr>
            <a:r>
              <a:rPr lang="en-GB" altLang="en-US" sz="2500"/>
              <a:t>3. Proximity (Kedekatan)</a:t>
            </a:r>
            <a:endParaRPr lang="en-GB" altLang="en-US" sz="2500"/>
          </a:p>
          <a:p>
            <a:pPr marL="0" indent="0">
              <a:buNone/>
            </a:pPr>
            <a:r>
              <a:rPr lang="en-GB" altLang="en-US" sz="2500"/>
              <a:t>4. Impact (Dampak)</a:t>
            </a:r>
            <a:endParaRPr lang="en-GB" altLang="en-US" sz="2500"/>
          </a:p>
          <a:p>
            <a:pPr marL="0" indent="0">
              <a:buNone/>
            </a:pPr>
            <a:r>
              <a:rPr lang="en-GB" altLang="en-US" sz="2500"/>
              <a:t>5. Magnitude (Skala Besarnya Peristiwa)</a:t>
            </a:r>
            <a:endParaRPr lang="en-GB" altLang="en-US" sz="2500"/>
          </a:p>
          <a:p>
            <a:pPr marL="0" indent="0">
              <a:buNone/>
            </a:pPr>
            <a:r>
              <a:rPr lang="en-GB" altLang="en-US" sz="2500"/>
              <a:t>6. Conflict (Pemasalahan)</a:t>
            </a:r>
            <a:endParaRPr lang="en-GB" altLang="en-US" sz="2500"/>
          </a:p>
          <a:p>
            <a:pPr marL="0" indent="0">
              <a:buNone/>
            </a:pPr>
            <a:r>
              <a:rPr lang="en-GB" altLang="en-US" sz="2500"/>
              <a:t>7. Oddity (Keanehan / Keunikan)</a:t>
            </a:r>
            <a:endParaRPr lang="en-GB" altLang="en-US" sz="2500"/>
          </a:p>
          <a:p>
            <a:pPr marL="0" indent="0">
              <a:buNone/>
            </a:pPr>
            <a:r>
              <a:rPr lang="en-GB" altLang="en-US" sz="2500"/>
              <a:t>8. Human Interest (Emotional Impact)</a:t>
            </a:r>
            <a:endParaRPr lang="en-GB" altLang="en-US" sz="250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POWERLESS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7" name="Content Placeholder 6" descr="WhatsApp Image 2019-01-15 at 19.35.15"/>
          <p:cNvPicPr>
            <a:picLocks noChangeAspect="1"/>
          </p:cNvPicPr>
          <p:nvPr>
            <p:ph idx="1"/>
          </p:nvPr>
        </p:nvPicPr>
        <p:blipFill>
          <a:blip r:embed="rId2"/>
          <a:stretch>
            <a:fillRect/>
          </a:stretch>
        </p:blipFill>
        <p:spPr>
          <a:xfrm>
            <a:off x="3602355" y="1022985"/>
            <a:ext cx="7734935" cy="5801995"/>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POWERLESS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Content Placeholder 2"/>
          <p:cNvSpPr>
            <a:spLocks noGrp="1"/>
          </p:cNvSpPr>
          <p:nvPr>
            <p:ph idx="1"/>
          </p:nvPr>
        </p:nvSpPr>
        <p:spPr>
          <a:xfrm>
            <a:off x="3629660" y="1221105"/>
            <a:ext cx="7846060" cy="2414270"/>
          </a:xfrm>
        </p:spPr>
        <p:txBody>
          <a:bodyPr/>
          <a:p>
            <a:pPr marL="0" indent="0">
              <a:buNone/>
            </a:pPr>
            <a:r>
              <a:rPr lang="en-GB" altLang="en-US" sz="2300">
                <a:sym typeface="+mn-ea"/>
              </a:rPr>
              <a:t>News stories about the environment often driven by </a:t>
            </a:r>
            <a:r>
              <a:rPr lang="en-GB" altLang="en-US" sz="2300" b="1">
                <a:sym typeface="+mn-ea"/>
              </a:rPr>
              <a:t>specific events</a:t>
            </a:r>
            <a:r>
              <a:rPr lang="en-GB" altLang="en-US" sz="2300">
                <a:sym typeface="+mn-ea"/>
              </a:rPr>
              <a:t> or by </a:t>
            </a:r>
            <a:r>
              <a:rPr lang="en-GB" altLang="en-US" sz="2300" b="1">
                <a:sym typeface="+mn-ea"/>
              </a:rPr>
              <a:t>the release of reports by scientific or govenmental bodies</a:t>
            </a:r>
            <a:r>
              <a:rPr lang="en-GB" altLang="en-US" sz="2300">
                <a:sym typeface="+mn-ea"/>
              </a:rPr>
              <a:t>, and like other topics, environmental stories must compete with news of war, unemployment, terorism and other breaking news (Robert Cox, 2013)</a:t>
            </a:r>
            <a:endParaRPr lang="en-GB" altLang="en-US" sz="2500">
              <a:sym typeface="+mn-ea"/>
            </a:endParaRPr>
          </a:p>
          <a:p>
            <a:endParaRPr lang="en-GB" altLang="en-US" sz="2500"/>
          </a:p>
          <a:p>
            <a:pPr marL="0" indent="0">
              <a:buNone/>
            </a:pPr>
            <a:endParaRPr lang="en-GB" altLang="en-US" sz="2500"/>
          </a:p>
        </p:txBody>
      </p:sp>
      <p:sp>
        <p:nvSpPr>
          <p:cNvPr id="2" name="Rectangle 1"/>
          <p:cNvSpPr/>
          <p:nvPr/>
        </p:nvSpPr>
        <p:spPr>
          <a:xfrm>
            <a:off x="3386455" y="3635375"/>
            <a:ext cx="8363585" cy="553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Enviromental News in the US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cxnSp>
        <p:nvCxnSpPr>
          <p:cNvPr id="4" name="Straight Connector 3"/>
          <p:cNvCxnSpPr/>
          <p:nvPr/>
        </p:nvCxnSpPr>
        <p:spPr>
          <a:xfrm flipV="1">
            <a:off x="3386455" y="5119370"/>
            <a:ext cx="1678305" cy="3810"/>
          </a:xfrm>
          <a:prstGeom prst="line">
            <a:avLst/>
          </a:prstGeom>
          <a:ln w="88900" cmpd="sng">
            <a:solidFill>
              <a:srgbClr val="00B050"/>
            </a:solidFill>
            <a:prstDash val="solid"/>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5049520" y="5134610"/>
            <a:ext cx="1063625" cy="523875"/>
          </a:xfrm>
          <a:prstGeom prst="line">
            <a:avLst/>
          </a:prstGeom>
          <a:ln w="88900" cmpd="sng">
            <a:solidFill>
              <a:srgbClr val="FF0000"/>
            </a:solidFill>
            <a:prstDash val="solid"/>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6082665" y="5654675"/>
            <a:ext cx="1678305" cy="3810"/>
          </a:xfrm>
          <a:prstGeom prst="line">
            <a:avLst/>
          </a:prstGeom>
          <a:ln w="88900" cmpd="sng">
            <a:solidFill>
              <a:srgbClr val="00B050"/>
            </a:solidFill>
            <a:prstDash val="solid"/>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7728585" y="4769485"/>
            <a:ext cx="347345" cy="900430"/>
          </a:xfrm>
          <a:prstGeom prst="line">
            <a:avLst/>
          </a:prstGeom>
          <a:ln w="88900" cmpd="sng">
            <a:solidFill>
              <a:schemeClr val="accent1">
                <a:lumMod val="75000"/>
              </a:schemeClr>
            </a:solidFill>
            <a:prstDash val="soli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8045450" y="4769485"/>
            <a:ext cx="892175" cy="1588135"/>
          </a:xfrm>
          <a:prstGeom prst="line">
            <a:avLst/>
          </a:prstGeom>
          <a:ln w="88900" cmpd="sng">
            <a:solidFill>
              <a:srgbClr val="FF0000"/>
            </a:solidFill>
            <a:prstDash val="soli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8907145" y="6323330"/>
            <a:ext cx="1678305" cy="3810"/>
          </a:xfrm>
          <a:prstGeom prst="line">
            <a:avLst/>
          </a:prstGeom>
          <a:ln w="88900" cmpd="sng">
            <a:solidFill>
              <a:srgbClr val="00B050"/>
            </a:solidFill>
            <a:prstDash val="soli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10585450" y="5472430"/>
            <a:ext cx="347345" cy="900430"/>
          </a:xfrm>
          <a:prstGeom prst="line">
            <a:avLst/>
          </a:prstGeom>
          <a:ln w="88900" cmpd="sng">
            <a:solidFill>
              <a:schemeClr val="accent1"/>
            </a:solidFill>
            <a:prstDash val="solid"/>
          </a:ln>
        </p:spPr>
        <p:style>
          <a:lnRef idx="3">
            <a:schemeClr val="accent2"/>
          </a:lnRef>
          <a:fillRef idx="0">
            <a:schemeClr val="accent2"/>
          </a:fillRef>
          <a:effectRef idx="2">
            <a:schemeClr val="accent2"/>
          </a:effectRef>
          <a:fontRef idx="minor">
            <a:schemeClr val="tx1"/>
          </a:fontRef>
        </p:style>
      </p:cxnSp>
      <p:sp>
        <p:nvSpPr>
          <p:cNvPr id="21" name="Rectangle 20"/>
          <p:cNvSpPr/>
          <p:nvPr/>
        </p:nvSpPr>
        <p:spPr>
          <a:xfrm>
            <a:off x="3006090" y="5286375"/>
            <a:ext cx="1337310" cy="398780"/>
          </a:xfrm>
          <a:prstGeom prst="rect">
            <a:avLst/>
          </a:prstGeom>
          <a:noFill/>
          <a:ln>
            <a:noFill/>
          </a:ln>
        </p:spPr>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1980</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2" name="Rectangle 21"/>
          <p:cNvSpPr/>
          <p:nvPr/>
        </p:nvSpPr>
        <p:spPr>
          <a:xfrm>
            <a:off x="4267200" y="5271135"/>
            <a:ext cx="1337310" cy="398780"/>
          </a:xfrm>
          <a:prstGeom prst="rect">
            <a:avLst/>
          </a:prstGeom>
          <a:noFill/>
          <a:ln>
            <a:noFill/>
          </a:ln>
        </p:spPr>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1990</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3" name="Rectangle 22"/>
          <p:cNvSpPr/>
          <p:nvPr/>
        </p:nvSpPr>
        <p:spPr>
          <a:xfrm>
            <a:off x="4413250" y="5924550"/>
            <a:ext cx="2336800" cy="398780"/>
          </a:xfrm>
          <a:prstGeom prst="rect">
            <a:avLst/>
          </a:prstGeom>
          <a:noFill/>
          <a:ln>
            <a:noFill/>
          </a:ln>
        </p:spPr>
        <p:txBody>
          <a:bodyPr wrap="square" rtlCol="0" anchor="t">
            <a:spAutoFit/>
          </a:bodyPr>
          <a:p>
            <a:pPr algn="ctr"/>
            <a:r>
              <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Bill Clinton's era</a:t>
            </a:r>
            <a:endPar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4" name="Rectangle 23"/>
          <p:cNvSpPr/>
          <p:nvPr/>
        </p:nvSpPr>
        <p:spPr>
          <a:xfrm>
            <a:off x="7073900" y="5715635"/>
            <a:ext cx="1337310" cy="398780"/>
          </a:xfrm>
          <a:prstGeom prst="rect">
            <a:avLst/>
          </a:prstGeom>
          <a:noFill/>
          <a:ln>
            <a:noFill/>
          </a:ln>
        </p:spPr>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2001</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5" name="Rectangle 24"/>
          <p:cNvSpPr/>
          <p:nvPr/>
        </p:nvSpPr>
        <p:spPr>
          <a:xfrm>
            <a:off x="6399530" y="6372860"/>
            <a:ext cx="2685415" cy="398780"/>
          </a:xfrm>
          <a:prstGeom prst="rect">
            <a:avLst/>
          </a:prstGeom>
          <a:noFill/>
          <a:ln>
            <a:noFill/>
          </a:ln>
        </p:spPr>
        <p:txBody>
          <a:bodyPr wrap="square" rtlCol="0" anchor="t">
            <a:spAutoFit/>
          </a:bodyPr>
          <a:p>
            <a:pPr algn="ctr"/>
            <a:r>
              <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George W. Bush era</a:t>
            </a:r>
            <a:endPar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6" name="Rectangle 25"/>
          <p:cNvSpPr/>
          <p:nvPr/>
        </p:nvSpPr>
        <p:spPr>
          <a:xfrm>
            <a:off x="6750050" y="4370705"/>
            <a:ext cx="2685415" cy="398780"/>
          </a:xfrm>
          <a:prstGeom prst="rect">
            <a:avLst/>
          </a:prstGeom>
          <a:noFill/>
          <a:ln>
            <a:noFill/>
          </a:ln>
        </p:spPr>
        <p:txBody>
          <a:bodyPr wrap="square" rtlCol="0" anchor="t">
            <a:spAutoFit/>
          </a:bodyPr>
          <a:p>
            <a:pPr algn="ctr"/>
            <a:r>
              <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WTC, Sept 11, 2001</a:t>
            </a:r>
            <a:endParaRPr lang="en-GB" altLang="en-US" sz="20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7" name="Rectangle 26"/>
          <p:cNvSpPr/>
          <p:nvPr/>
        </p:nvSpPr>
        <p:spPr>
          <a:xfrm>
            <a:off x="10039985" y="5073650"/>
            <a:ext cx="1337310" cy="398780"/>
          </a:xfrm>
          <a:prstGeom prst="rect">
            <a:avLst/>
          </a:prstGeom>
          <a:noFill/>
          <a:ln>
            <a:noFill/>
          </a:ln>
        </p:spPr>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2006</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sp>
        <p:nvSpPr>
          <p:cNvPr id="28" name="Rectangle 27"/>
          <p:cNvSpPr/>
          <p:nvPr/>
        </p:nvSpPr>
        <p:spPr>
          <a:xfrm>
            <a:off x="3025775" y="4188460"/>
            <a:ext cx="2041525" cy="398780"/>
          </a:xfrm>
          <a:prstGeom prst="rect">
            <a:avLst/>
          </a:prstGeom>
          <a:noFill/>
          <a:ln>
            <a:noFill/>
          </a:ln>
        </p:spPr>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rPr>
              <a:t>(Hall, 2001)</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Constantia" panose="02030602050306030303" charset="0"/>
            </a:endParaRPr>
          </a:p>
        </p:txBody>
      </p:sp>
      <p:pic>
        <p:nvPicPr>
          <p:cNvPr id="29" name="Picture 28" descr="wtc2"/>
          <p:cNvPicPr>
            <a:picLocks noChangeAspect="1"/>
          </p:cNvPicPr>
          <p:nvPr/>
        </p:nvPicPr>
        <p:blipFill>
          <a:blip r:embed="rId2"/>
          <a:stretch>
            <a:fillRect/>
          </a:stretch>
        </p:blipFill>
        <p:spPr>
          <a:xfrm>
            <a:off x="6982460" y="4292600"/>
            <a:ext cx="2216150" cy="24790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ldLvl="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COMPLICATED</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Content Placeholder 10"/>
          <p:cNvSpPr>
            <a:spLocks noGrp="1"/>
          </p:cNvSpPr>
          <p:nvPr>
            <p:ph idx="1"/>
          </p:nvPr>
        </p:nvSpPr>
        <p:spPr>
          <a:xfrm>
            <a:off x="3577590" y="1286510"/>
            <a:ext cx="7734935" cy="4526280"/>
          </a:xfrm>
        </p:spPr>
        <p:txBody>
          <a:bodyPr/>
          <a:p>
            <a:r>
              <a:rPr lang="en-GB" altLang="en-US" sz="2000"/>
              <a:t>Sharon Friedman (2004) observed that environmental journalist working in traditional media today must deal with a “</a:t>
            </a:r>
            <a:r>
              <a:rPr lang="en-GB" altLang="en-US" sz="2000" b="1"/>
              <a:t>shrinking</a:t>
            </a:r>
            <a:r>
              <a:rPr lang="en-GB" altLang="en-US" sz="2000"/>
              <a:t> </a:t>
            </a:r>
            <a:r>
              <a:rPr lang="en-GB" altLang="en-US" sz="2000" b="1"/>
              <a:t>news hole” </a:t>
            </a:r>
            <a:r>
              <a:rPr lang="en-GB" altLang="en-US" sz="2000"/>
              <a:t>while facing a growing need to tell longer, complicated and more in-depth stories (p.176)</a:t>
            </a:r>
            <a:endParaRPr lang="en-GB" altLang="en-US" sz="2000"/>
          </a:p>
          <a:p>
            <a:endParaRPr lang="en-GB" altLang="en-US" sz="2000"/>
          </a:p>
          <a:p>
            <a:r>
              <a:rPr lang="en-GB" altLang="en-US" sz="2000"/>
              <a:t>By the first decade of 21st century, more than 1,400 journalists identified as environmental reporters in the US, with more than 7,500 journalist in other countries covering the environment (Wyss, 2008,p. ix)</a:t>
            </a:r>
            <a:endParaRPr lang="en-GB" altLang="en-US" sz="2000"/>
          </a:p>
          <a:p>
            <a:r>
              <a:rPr lang="en-GB" altLang="en-US" sz="2000">
                <a:sym typeface="+mn-ea"/>
              </a:rPr>
              <a:t>Only 12% of enviromental journalists had degrees in scientific or environmental fields (Wyss, 2008, p. 18)</a:t>
            </a:r>
            <a:endParaRPr lang="en-GB" altLang="en-US" sz="2000">
              <a:sym typeface="+mn-ea"/>
            </a:endParaRPr>
          </a:p>
          <a:p>
            <a:pPr marL="0" indent="0">
              <a:buNone/>
            </a:pPr>
            <a:endParaRPr lang="en-GB" altLang="en-US" sz="2000">
              <a:sym typeface="+mn-ea"/>
            </a:endParaRPr>
          </a:p>
          <a:p>
            <a:r>
              <a:rPr lang="en-GB" altLang="en-US" sz="2000">
                <a:sym typeface="+mn-ea"/>
              </a:rPr>
              <a:t>by the end of the 1990s decade, environmental reporters were citing</a:t>
            </a:r>
            <a:r>
              <a:rPr lang="en-GB" altLang="en-US" sz="2000" b="1">
                <a:sym typeface="+mn-ea"/>
              </a:rPr>
              <a:t> shrinking news hole</a:t>
            </a:r>
            <a:r>
              <a:rPr lang="en-GB" altLang="en-US" sz="2000">
                <a:sym typeface="+mn-ea"/>
              </a:rPr>
              <a:t> as one of the most frequent barriers to coverage of environmetal news (Sachsman, Simon, &amp; Valenti, 2002)</a:t>
            </a:r>
            <a:endParaRPr lang="en-GB" altLang="en-US"/>
          </a:p>
          <a:p>
            <a:endParaRPr lang="en-GB" altLang="en-US"/>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seachange-biologist-2014"/>
          <p:cNvPicPr>
            <a:picLocks noChangeAspect="1"/>
          </p:cNvPicPr>
          <p:nvPr/>
        </p:nvPicPr>
        <p:blipFill>
          <a:blip r:embed="rId1"/>
          <a:srcRect l="19836" r="51173"/>
          <a:stretch>
            <a:fillRect/>
          </a:stretch>
        </p:blipFill>
        <p:spPr>
          <a:xfrm>
            <a:off x="-13970" y="-12700"/>
            <a:ext cx="2991485" cy="6883400"/>
          </a:xfrm>
          <a:prstGeom prst="rect">
            <a:avLst/>
          </a:prstGeom>
        </p:spPr>
      </p:pic>
      <p:sp>
        <p:nvSpPr>
          <p:cNvPr id="9" name="Rectangle 8"/>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SCIENTIFIC TERMS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Content Placeholder 2"/>
          <p:cNvSpPr>
            <a:spLocks noGrp="1"/>
          </p:cNvSpPr>
          <p:nvPr>
            <p:ph idx="1"/>
          </p:nvPr>
        </p:nvSpPr>
        <p:spPr>
          <a:xfrm>
            <a:off x="3629660" y="1160145"/>
            <a:ext cx="7846060" cy="2414270"/>
          </a:xfrm>
        </p:spPr>
        <p:txBody>
          <a:bodyPr/>
          <a:p>
            <a:pPr marL="0" indent="0">
              <a:buNone/>
            </a:pPr>
            <a:r>
              <a:rPr lang="en-GB" altLang="en-US" sz="2000">
                <a:latin typeface="+mj-lt"/>
                <a:cs typeface="+mj-lt"/>
                <a:sym typeface="+mn-ea"/>
              </a:rPr>
              <a:t>1. Pemanasan Global</a:t>
            </a:r>
            <a:endParaRPr lang="en-GB" altLang="en-US" sz="2000">
              <a:latin typeface="+mj-lt"/>
              <a:cs typeface="+mj-lt"/>
              <a:sym typeface="+mn-ea"/>
            </a:endParaRPr>
          </a:p>
          <a:p>
            <a:pPr marL="0" indent="0">
              <a:buNone/>
            </a:pPr>
            <a:r>
              <a:rPr lang="en-GB" altLang="en-US" sz="2000">
                <a:latin typeface="+mj-lt"/>
                <a:cs typeface="+mj-lt"/>
                <a:sym typeface="+mn-ea"/>
              </a:rPr>
              <a:t>2. Erupsi </a:t>
            </a:r>
            <a:endParaRPr lang="en-GB" altLang="en-US" sz="2000">
              <a:latin typeface="+mj-lt"/>
              <a:cs typeface="+mj-lt"/>
              <a:sym typeface="+mn-ea"/>
            </a:endParaRPr>
          </a:p>
          <a:p>
            <a:pPr marL="0" indent="0">
              <a:buNone/>
            </a:pPr>
            <a:r>
              <a:rPr lang="en-GB" altLang="en-US" sz="2000">
                <a:latin typeface="+mj-lt"/>
                <a:cs typeface="+mj-lt"/>
                <a:sym typeface="+mn-ea"/>
              </a:rPr>
              <a:t>3. Lava Pijar</a:t>
            </a:r>
            <a:endParaRPr lang="en-GB" altLang="en-US" sz="2000">
              <a:latin typeface="+mj-lt"/>
              <a:cs typeface="+mj-lt"/>
              <a:sym typeface="+mn-ea"/>
            </a:endParaRPr>
          </a:p>
          <a:p>
            <a:pPr marL="0" indent="0">
              <a:buNone/>
            </a:pPr>
            <a:r>
              <a:rPr lang="en-GB" altLang="en-US" sz="2000">
                <a:latin typeface="+mj-lt"/>
                <a:cs typeface="+mj-lt"/>
                <a:sym typeface="+mn-ea"/>
              </a:rPr>
              <a:t>4. Semburan </a:t>
            </a:r>
            <a:r>
              <a:rPr lang="en-GB" altLang="en-US" sz="2000" b="1">
                <a:latin typeface="+mj-lt"/>
                <a:cs typeface="+mj-lt"/>
                <a:sym typeface="+mn-ea"/>
              </a:rPr>
              <a:t>Lava Panas &amp; Lahar Dingin</a:t>
            </a:r>
            <a:endParaRPr lang="en-GB" altLang="en-US" sz="2000">
              <a:latin typeface="+mj-lt"/>
              <a:cs typeface="+mj-lt"/>
              <a:sym typeface="+mn-ea"/>
            </a:endParaRPr>
          </a:p>
          <a:p>
            <a:pPr marL="0" indent="0">
              <a:buNone/>
            </a:pPr>
            <a:r>
              <a:rPr lang="en-GB" altLang="en-US" sz="2000">
                <a:latin typeface="+mj-lt"/>
                <a:cs typeface="+mj-lt"/>
                <a:sym typeface="+mn-ea"/>
              </a:rPr>
              <a:t>5. Asap Abu Vulkanik</a:t>
            </a:r>
            <a:endParaRPr lang="en-GB" altLang="en-US" sz="2000">
              <a:latin typeface="+mj-lt"/>
              <a:cs typeface="+mj-lt"/>
              <a:sym typeface="+mn-ea"/>
            </a:endParaRPr>
          </a:p>
          <a:p>
            <a:pPr marL="0" indent="0">
              <a:buNone/>
            </a:pPr>
            <a:r>
              <a:rPr lang="en-GB" altLang="en-US" sz="2000">
                <a:latin typeface="+mj-lt"/>
                <a:cs typeface="+mj-lt"/>
                <a:sym typeface="+mn-ea"/>
              </a:rPr>
              <a:t>6. Limbah B3 (Bahan Berbahaya &amp; Beracun)</a:t>
            </a:r>
            <a:endParaRPr lang="en-GB" altLang="en-US" sz="2000">
              <a:latin typeface="+mj-lt"/>
              <a:cs typeface="+mj-lt"/>
              <a:sym typeface="+mn-ea"/>
            </a:endParaRPr>
          </a:p>
          <a:p>
            <a:pPr marL="0" indent="0">
              <a:buNone/>
            </a:pPr>
            <a:r>
              <a:rPr lang="en-GB" altLang="en-US" sz="2000">
                <a:latin typeface="+mj-lt"/>
                <a:cs typeface="+mj-lt"/>
                <a:sym typeface="+mn-ea"/>
              </a:rPr>
              <a:t>7. AMDAL (Analisis Mengenai Dampak Lingkungan)</a:t>
            </a:r>
            <a:endParaRPr lang="en-GB" altLang="en-US" sz="2000">
              <a:latin typeface="+mj-lt"/>
              <a:cs typeface="+mj-lt"/>
              <a:sym typeface="+mn-ea"/>
            </a:endParaRPr>
          </a:p>
          <a:p>
            <a:pPr marL="0" indent="0">
              <a:buNone/>
            </a:pPr>
            <a:r>
              <a:rPr lang="en-GB" altLang="en-US" sz="2000">
                <a:latin typeface="+mj-lt"/>
                <a:cs typeface="+mj-lt"/>
                <a:sym typeface="+mn-ea"/>
              </a:rPr>
              <a:t>8. Gempa Tektonik / Vulkanik (Kekuatan Gempa SR/Magnitudo)</a:t>
            </a:r>
            <a:endParaRPr lang="en-GB" altLang="en-US" sz="2000">
              <a:latin typeface="+mj-lt"/>
              <a:cs typeface="+mj-lt"/>
              <a:sym typeface="+mn-ea"/>
            </a:endParaRPr>
          </a:p>
          <a:p>
            <a:pPr marL="0" indent="0">
              <a:buNone/>
            </a:pPr>
            <a:endParaRPr lang="en-GB" altLang="en-US" sz="2000">
              <a:latin typeface="+mj-lt"/>
              <a:cs typeface="+mj-lt"/>
              <a:sym typeface="+mn-ea"/>
            </a:endParaRPr>
          </a:p>
          <a:p>
            <a:pPr marL="0" indent="0">
              <a:buNone/>
            </a:pPr>
            <a:r>
              <a:rPr lang="en-GB" altLang="en-US" sz="2000">
                <a:latin typeface="+mj-lt"/>
                <a:cs typeface="+mj-lt"/>
                <a:sym typeface="+mn-ea"/>
              </a:rPr>
              <a:t>9. </a:t>
            </a:r>
            <a:r>
              <a:rPr lang="en-GB" altLang="en-US" sz="2000" b="1">
                <a:latin typeface="+mj-lt"/>
                <a:cs typeface="+mj-lt"/>
                <a:sym typeface="+mn-ea"/>
              </a:rPr>
              <a:t>Status Gunung</a:t>
            </a:r>
            <a:r>
              <a:rPr lang="en-GB" altLang="en-US" sz="2000">
                <a:latin typeface="+mj-lt"/>
                <a:cs typeface="+mj-lt"/>
                <a:sym typeface="+mn-ea"/>
              </a:rPr>
              <a:t> I, II, III, IV (Normal, Waspada, Siaga, Awas)</a:t>
            </a:r>
            <a:endParaRPr lang="en-GB" altLang="en-US" sz="2000">
              <a:latin typeface="+mj-lt"/>
              <a:cs typeface="+mj-lt"/>
              <a:sym typeface="+mn-ea"/>
            </a:endParaRPr>
          </a:p>
          <a:p>
            <a:pPr marL="0" indent="0">
              <a:buNone/>
            </a:pPr>
            <a:r>
              <a:rPr lang="en-GB" altLang="en-US" sz="2000">
                <a:latin typeface="+mj-lt"/>
                <a:cs typeface="+mj-lt"/>
                <a:sym typeface="+mn-ea"/>
              </a:rPr>
              <a:t>10. </a:t>
            </a:r>
            <a:r>
              <a:rPr lang="en-GB" altLang="en-US" sz="2000" b="1">
                <a:latin typeface="+mj-lt"/>
                <a:cs typeface="+mj-lt"/>
                <a:sym typeface="+mn-ea"/>
              </a:rPr>
              <a:t>Status Bencana</a:t>
            </a:r>
            <a:r>
              <a:rPr lang="en-GB" altLang="en-US" sz="2000">
                <a:latin typeface="+mj-lt"/>
                <a:cs typeface="+mj-lt"/>
                <a:sym typeface="+mn-ea"/>
              </a:rPr>
              <a:t> (UU No 24 Tahun 2007 tentang Penanggulangan Bencana, Pasal 23 (2) Penentuan status keadaan darurat bencana sebagaimana dimaksud pada ayat (1) untuk tingkat nasional ditetapkan oleh Presiden, tingkat provinsi oleh gubernur, dan tingkat kabupaten/kota oleh bupati/walikota. </a:t>
            </a:r>
            <a:r>
              <a:rPr lang="en-GB" altLang="en-US" sz="2000" b="1">
                <a:latin typeface="+mj-lt"/>
                <a:cs typeface="+mj-lt"/>
                <a:sym typeface="+mn-ea"/>
              </a:rPr>
              <a:t>https://www.youtube.com/watch?v=XZHYGaXvndo&amp;t=22s</a:t>
            </a:r>
            <a:endParaRPr lang="en-GB" altLang="en-US" sz="2000">
              <a:latin typeface="+mj-lt"/>
              <a:cs typeface="+mj-lt"/>
              <a:sym typeface="+mn-ea"/>
            </a:endParaRPr>
          </a:p>
          <a:p>
            <a:endParaRPr lang="en-GB" altLang="en-US" sz="2000">
              <a:latin typeface="+mj-lt"/>
              <a:cs typeface="+mj-lt"/>
            </a:endParaRPr>
          </a:p>
          <a:p>
            <a:pPr marL="0" indent="0">
              <a:buNone/>
            </a:pPr>
            <a:endParaRPr lang="en-GB" altLang="en-US" sz="2000">
              <a:latin typeface="+mj-lt"/>
              <a:cs typeface="+mj-lt"/>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6214</Words>
  <Application>WPS Presentation</Application>
  <PresentationFormat>Widescreen</PresentationFormat>
  <Paragraphs>256</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AR DARLING</vt:lpstr>
      <vt:lpstr>Malgun Gothic</vt:lpstr>
      <vt:lpstr>Constantia</vt:lpstr>
      <vt:lpstr>Microsoft YaHei</vt:lpstr>
      <vt:lpstr>Arial Unicode MS</vt:lpstr>
      <vt:lpstr>Calibri</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mayar</dc:creator>
  <cp:lastModifiedBy>Maya Rachma</cp:lastModifiedBy>
  <cp:revision>81</cp:revision>
  <dcterms:created xsi:type="dcterms:W3CDTF">2019-02-11T15:46:00Z</dcterms:created>
  <dcterms:modified xsi:type="dcterms:W3CDTF">2019-02-21T08:41:08Z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2057-10.2.0.7635</vt:lpwstr>
  </property>
</Properties>
</file>