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6" r:id="rId18"/>
    <p:sldId id="279" r:id="rId19"/>
    <p:sldId id="282" r:id="rId20"/>
    <p:sldId id="280" r:id="rId21"/>
    <p:sldId id="284" r:id="rId22"/>
  </p:sldIdLst>
  <p:sldSz cx="12192000" cy="6858000"/>
  <p:notesSz cx="7103745" cy="1023429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jpeg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5" name="Picture 4" descr="nature high quality mountain above clouds green forest river Wallpapers free downloa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3335"/>
            <a:ext cx="12240260" cy="688467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5" y="5856605"/>
            <a:ext cx="5760085" cy="1046480"/>
          </a:xfrm>
        </p:spPr>
        <p:txBody>
          <a:bodyPr>
            <a:normAutofit/>
          </a:bodyPr>
          <a:p>
            <a:pPr algn="l"/>
            <a:r>
              <a:rPr lang="en-GB" altLang="en-US" b="1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Program Studi Ilmu Komunikasi</a:t>
            </a:r>
            <a:endParaRPr lang="en-GB" altLang="en-US" b="1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r>
              <a:rPr lang="en-GB" altLang="en-US" b="1"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</a:rPr>
              <a:t>Fakultas Humaniora dan Bisnis</a:t>
            </a:r>
            <a:endParaRPr lang="en-GB" altLang="en-US" b="1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l"/>
            <a:endParaRPr lang="en-GB" altLang="en-US"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520" y="1961515"/>
            <a:ext cx="112693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72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ea typeface="Malgun Gothic" panose="020B0503020000020004" charset="-127"/>
                <a:cs typeface="AR DARLING" panose="02000000000000000000" charset="0"/>
              </a:rPr>
              <a:t>Jurnalisme Lingkungan</a:t>
            </a:r>
            <a:endParaRPr lang="en-GB" altLang="en-US" sz="72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7" name="Picture 6" descr="logo UP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" y="4856480"/>
            <a:ext cx="1866900" cy="100012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3204210" y="3131185"/>
            <a:ext cx="5783580" cy="63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>
                <a:ln>
                  <a:noFill/>
                </a:ln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Oleh: Maya Rachmawaty, MSc </a:t>
            </a:r>
            <a:endParaRPr lang="en-GB" altLang="en-US" b="1">
              <a:ln>
                <a:noFill/>
              </a:ln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47900" y="300355"/>
            <a:ext cx="697738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What Makes It Different ?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889885" y="930275"/>
            <a:ext cx="5692775" cy="13335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 Box 13"/>
          <p:cNvSpPr txBox="1"/>
          <p:nvPr/>
        </p:nvSpPr>
        <p:spPr>
          <a:xfrm>
            <a:off x="2651760" y="1927860"/>
            <a:ext cx="3876675" cy="514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t">
              <a:lnSpc>
                <a:spcPct val="110000"/>
              </a:lnSpc>
            </a:pPr>
            <a:r>
              <a:rPr lang="en-GB" altLang="en-US" sz="2500" b="1">
                <a:solidFill>
                  <a:schemeClr val="accent6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Great Responsibility</a:t>
            </a:r>
            <a:endParaRPr lang="en-GB" altLang="en-US" sz="2500" b="1">
              <a:solidFill>
                <a:schemeClr val="accent6">
                  <a:lumMod val="50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2889885" y="2560955"/>
            <a:ext cx="6901815" cy="20300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“It has to goad government, corporations and citizens to take responsibility for their actions”. 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ctr"/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ctr"/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It has to force them to recognise that 'the ecological costs of past growth [weight] oppresively on future prospects; that future generations would have to pay the costs' 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  <a:p>
            <a:pPr algn="ctr"/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(Verso, 1993)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Rectangle 12"/>
          <p:cNvSpPr/>
          <p:nvPr/>
        </p:nvSpPr>
        <p:spPr>
          <a:xfrm>
            <a:off x="4227195" y="315595"/>
            <a:ext cx="697738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What makes it so important ?  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pic>
        <p:nvPicPr>
          <p:cNvPr id="5" name="Content Placeholder 4" descr="Group_people_ico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969385" y="2298700"/>
            <a:ext cx="3242310" cy="2153285"/>
          </a:xfrm>
          <a:prstGeom prst="rect">
            <a:avLst/>
          </a:prstGeom>
        </p:spPr>
      </p:pic>
      <p:pic>
        <p:nvPicPr>
          <p:cNvPr id="8" name="Content Placeholder 7" descr="19130375-mmmai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3810" y="1905"/>
            <a:ext cx="3458845" cy="2052320"/>
          </a:xfrm>
          <a:prstGeom prst="rect">
            <a:avLst/>
          </a:prstGeom>
        </p:spPr>
      </p:pic>
      <p:pic>
        <p:nvPicPr>
          <p:cNvPr id="10" name="Picture 9" descr="Polusi-Udara-Jakarta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1969770"/>
            <a:ext cx="3458845" cy="2250440"/>
          </a:xfrm>
          <a:prstGeom prst="rect">
            <a:avLst/>
          </a:prstGeom>
        </p:spPr>
      </p:pic>
      <p:pic>
        <p:nvPicPr>
          <p:cNvPr id="11" name="Picture 10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" y="4219575"/>
            <a:ext cx="3459480" cy="27362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689985" y="4537075"/>
            <a:ext cx="3801745" cy="3987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Information Consumption</a:t>
            </a:r>
            <a:endParaRPr lang="en-GB" altLang="en-US" sz="20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232650" y="367855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12430" y="2038985"/>
            <a:ext cx="0" cy="3450590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68615" y="206819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97825" y="3685540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97825" y="5453380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733790" y="181102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Fiction Media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33790" y="343281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Factual Media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77605" y="4965700"/>
            <a:ext cx="2775585" cy="9531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Environmental Journalism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24" name="Picture 23" descr="220px-Diverg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660" y="1039495"/>
            <a:ext cx="1456690" cy="215138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Content Placeholder 7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562225" y="299085"/>
            <a:ext cx="8832215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The Scope of Environmental Journalism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855595" y="1033780"/>
            <a:ext cx="8300720" cy="0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55595" y="184150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Disasters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4960" y="3723640"/>
            <a:ext cx="2775585" cy="9531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Environmental Degradation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4960" y="278765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Conservations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5595" y="5063490"/>
            <a:ext cx="2774950" cy="1153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3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The Exploitation of Natural Resources</a:t>
            </a:r>
            <a:endParaRPr lang="en-GB" altLang="en-US" sz="23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562225" y="1200785"/>
            <a:ext cx="37318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GB" altLang="en-US" b="1">
                <a:solidFill>
                  <a:schemeClr val="accent6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(Abrar, 1993; Flournoy, 1988)</a:t>
            </a:r>
            <a:endParaRPr lang="en-GB" altLang="en-US" b="1">
              <a:solidFill>
                <a:schemeClr val="accent6">
                  <a:lumMod val="50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16" name="Picture 15" descr="485484_6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10" y="1713865"/>
            <a:ext cx="3442970" cy="1965960"/>
          </a:xfrm>
          <a:prstGeom prst="rect">
            <a:avLst/>
          </a:prstGeom>
        </p:spPr>
      </p:pic>
      <p:pic>
        <p:nvPicPr>
          <p:cNvPr id="18" name="Picture 17" descr="021940000_1445317077-Mud-High-3633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010" y="4072890"/>
            <a:ext cx="3442970" cy="193611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Picture 6" descr="WhatsApp Image 2019-01-15 at 18.30.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5515" y="915670"/>
            <a:ext cx="3297555" cy="4634230"/>
          </a:xfrm>
          <a:prstGeom prst="rect">
            <a:avLst/>
          </a:prstGeom>
        </p:spPr>
      </p:pic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2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491105" y="30607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Disasters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6" name="Picture 5" descr="WhatsApp Image 2019-01-15 at 18.30.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60" y="1462405"/>
            <a:ext cx="3018155" cy="4206875"/>
          </a:xfrm>
          <a:prstGeom prst="rect">
            <a:avLst/>
          </a:prstGeom>
        </p:spPr>
      </p:pic>
      <p:pic>
        <p:nvPicPr>
          <p:cNvPr id="9" name="Picture 8" descr="WhatsApp Image 2018-12-23 at 17.20.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640" y="1462405"/>
            <a:ext cx="3710940" cy="2466975"/>
          </a:xfrm>
          <a:prstGeom prst="rect">
            <a:avLst/>
          </a:prstGeom>
        </p:spPr>
      </p:pic>
      <p:pic>
        <p:nvPicPr>
          <p:cNvPr id="10" name="Picture 9" descr="WhatsApp Image 2018-12-23 at 17.22.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260" y="3929380"/>
            <a:ext cx="4084320" cy="27025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91105" y="5988685"/>
            <a:ext cx="5208270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Tsunami Selat Sunda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87185" y="5977890"/>
            <a:ext cx="5208270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Pelepasan Penyu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1105" y="37084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Conservations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4" name="Picture 3" descr="pelepasan-penyu_20160908_1606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695" y="1793875"/>
            <a:ext cx="6666865" cy="3742690"/>
          </a:xfrm>
          <a:prstGeom prst="rect">
            <a:avLst/>
          </a:prstGeom>
        </p:spPr>
      </p:pic>
      <p:pic>
        <p:nvPicPr>
          <p:cNvPr id="8" name="Picture 7" descr="WhatsApp Image 2019-01-15 at 18.39.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105" y="1245870"/>
            <a:ext cx="3783965" cy="48380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5075" y="5932170"/>
            <a:ext cx="5208270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Sampah Plastik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5075" y="424815"/>
            <a:ext cx="2775585" cy="9531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Environmental Degradation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2" name="Picture 1" descr="WhatsApp Image 2019-01-15 at 20.52.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772285"/>
            <a:ext cx="6775450" cy="3811270"/>
          </a:xfrm>
          <a:prstGeom prst="rect">
            <a:avLst/>
          </a:prstGeom>
        </p:spPr>
      </p:pic>
      <p:pic>
        <p:nvPicPr>
          <p:cNvPr id="7" name="Picture 6" descr="sampah_20180131_2020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175" y="286385"/>
            <a:ext cx="4872990" cy="273558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05075" y="5932170"/>
            <a:ext cx="5208270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Jalan Raya Gubeng Ambles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075" y="286385"/>
            <a:ext cx="2774950" cy="11531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3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The Exploitation of Natural Resources</a:t>
            </a:r>
            <a:endParaRPr lang="en-GB" altLang="en-US" sz="23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3" name="Picture 2" descr="antarafoto-kondisi-tanah-ambles-di-surabaya-191218-ds-5-6c453326d443163c8b7d64d48f4d4f15_600x4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075" y="1827530"/>
            <a:ext cx="5715635" cy="381063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505075" y="5269865"/>
            <a:ext cx="54590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/>
              <a:t>https://www.youtube.com/watch?v=SQ2hFxJu_8Y</a:t>
            </a:r>
            <a:endParaRPr lang="en-GB" altLang="en-US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5075" y="286385"/>
            <a:ext cx="6513830" cy="7988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3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Developed Countries Take Environmental Journalism More Seriously</a:t>
            </a:r>
            <a:endParaRPr lang="en-GB" altLang="en-US" sz="23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5075" y="1470025"/>
            <a:ext cx="7784465" cy="124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500" b="1"/>
              <a:t>1. Nat Geo TV (The National Geographic Society, USA)</a:t>
            </a:r>
            <a:endParaRPr lang="en-GB" altLang="en-US" sz="2500" b="1"/>
          </a:p>
          <a:p>
            <a:r>
              <a:rPr lang="en-GB" altLang="en-US" sz="2500" b="1"/>
              <a:t>2. Award for Environmental Journalists</a:t>
            </a:r>
            <a:endParaRPr lang="en-GB" altLang="en-US" sz="2500" b="1"/>
          </a:p>
          <a:p>
            <a:r>
              <a:rPr lang="en-GB" altLang="en-US" sz="2500" b="1"/>
              <a:t>3. More encouraging headlines</a:t>
            </a:r>
            <a:endParaRPr lang="en-GB" altLang="en-US" sz="2500" b="1"/>
          </a:p>
        </p:txBody>
      </p:sp>
      <p:pic>
        <p:nvPicPr>
          <p:cNvPr id="4" name="Picture 3" descr="Nat-Geo-on-Rok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610" y="2715260"/>
            <a:ext cx="4699635" cy="2155190"/>
          </a:xfrm>
          <a:prstGeom prst="rect">
            <a:avLst/>
          </a:prstGeom>
        </p:spPr>
      </p:pic>
      <p:pic>
        <p:nvPicPr>
          <p:cNvPr id="8" name="Picture 7" descr="Awar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6630" y="4323715"/>
            <a:ext cx="4920615" cy="2558415"/>
          </a:xfrm>
          <a:prstGeom prst="rect">
            <a:avLst/>
          </a:prstGeom>
        </p:spPr>
      </p:pic>
      <p:pic>
        <p:nvPicPr>
          <p:cNvPr id="10" name="Picture 9" descr="Climate Chan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075" y="4097020"/>
            <a:ext cx="4920615" cy="251142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05075" y="286385"/>
            <a:ext cx="6513830" cy="5530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3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References</a:t>
            </a:r>
            <a:endParaRPr lang="en-GB" altLang="en-US" sz="3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05075" y="1470025"/>
            <a:ext cx="778446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GB" altLang="en-US" sz="2500" b="1"/>
              <a:t>Abrar, A. N. 1993. Mengenal Jurnalisme Lingkungan Hidup. Gajah Mada University Press: Yogyakarta.</a:t>
            </a:r>
            <a:endParaRPr lang="en-GB" altLang="en-US" sz="2500" b="1"/>
          </a:p>
          <a:p>
            <a:endParaRPr lang="en-GB" altLang="en-US" sz="2500" b="1"/>
          </a:p>
          <a:p>
            <a:r>
              <a:rPr lang="en-GB" altLang="en-US" sz="2500" b="1"/>
              <a:t>Acharya, K., &amp; Noronha, F. 2010. The Green Pen: Environmental Journalism in India and South Asia. SAGE: New Delhi.</a:t>
            </a:r>
            <a:endParaRPr lang="en-GB" altLang="en-US" sz="2500" b="1"/>
          </a:p>
          <a:p>
            <a:endParaRPr lang="en-GB" altLang="en-US" sz="2500" b="1"/>
          </a:p>
          <a:p>
            <a:r>
              <a:rPr lang="en-GB" altLang="en-US" sz="2500" b="1"/>
              <a:t>Bast, J. L. 2000. Environmental Journalism: A Little Knowledge is Dangerous. The Heartland Institute: Illinois.</a:t>
            </a:r>
            <a:endParaRPr lang="en-GB" altLang="en-US" sz="2500" b="1"/>
          </a:p>
          <a:p>
            <a:endParaRPr lang="en-GB" altLang="en-US" sz="2500" b="1"/>
          </a:p>
          <a:p>
            <a:r>
              <a:rPr lang="en-GB" altLang="en-US" sz="2500" b="1"/>
              <a:t>Fajar, A. 2011. Jurnalisme lingkungan yang sadar lingkungan. KomunuTi, Vol. III/01, pp. 20-30.</a:t>
            </a:r>
            <a:endParaRPr lang="en-GB" altLang="en-US" sz="2500" b="1"/>
          </a:p>
        </p:txBody>
      </p:sp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10" name="Content Placeholder 9" descr="woods-6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20320" y="-15875"/>
            <a:ext cx="12226290" cy="68776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8240" y="2992755"/>
            <a:ext cx="9513570" cy="8604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5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Thank You !</a:t>
            </a:r>
            <a:endParaRPr lang="en-GB" altLang="en-US" sz="50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Content Placeholder 3" descr="586486661-hi-res-wallpaper-1920x120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" y="-49530"/>
            <a:ext cx="12499975" cy="69570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0950" y="164465"/>
            <a:ext cx="900430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r"/>
            <a:r>
              <a:rPr lang="en-GB" altLang="en-US" sz="4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Rencana Pembelajaran Semester</a:t>
            </a:r>
            <a:endParaRPr lang="en-GB" altLang="en-US" sz="40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3215" y="1231900"/>
            <a:ext cx="873061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1. Pengertian &amp; Ruang Lingkup Jurnalisme Lingkungan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63215" y="1919605"/>
            <a:ext cx="8730615" cy="70675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2. Sejarah Perkembangan Jurnalisme Lingkungan 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   di Dunia &amp; Indonesia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69565" y="2883535"/>
            <a:ext cx="873061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3. Karakteristik &amp; Tantangan dalam Jurnalisme Lingkungan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75280" y="3514725"/>
            <a:ext cx="873061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4. Sikap &amp; Kecakapan yang harus dimiliki oleh Jurnalis Lingkungan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9565" y="4184650"/>
            <a:ext cx="873061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5. Mengidentifikasi Nilai Berita Lingkungan 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75915" y="4830445"/>
            <a:ext cx="8730615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6. Proses Produksi Berita Lingkungan 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75915" y="5579745"/>
            <a:ext cx="8730615" cy="398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Tugas Individual Membuat Proposal Peliputan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5915" y="6067425"/>
            <a:ext cx="8730615" cy="398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UTS (Ujian Tertulis)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" y="3480435"/>
            <a:ext cx="11084560" cy="488950"/>
          </a:xfrm>
        </p:spPr>
        <p:txBody>
          <a:bodyPr>
            <a:normAutofit fontScale="90000"/>
          </a:bodyPr>
          <a:p>
            <a:r>
              <a:rPr lang="en-GB" altLang="en-US"/>
              <a:t>California “horror” fires burn on, 40 dead in one week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r>
              <a:rPr lang="en-GB" altLang="en-US"/>
              <a:t>Kubah Masjid Agung Luwu Belopa Terbakar</a:t>
            </a:r>
            <a:br>
              <a:rPr lang="en-GB" altLang="en-US"/>
            </a:b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837668_flowers-beautiful-best-quality-backgrounds-nature-free-high_1920x1200_h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16510"/>
            <a:ext cx="12313920" cy="76968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0200" y="143510"/>
            <a:ext cx="738632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r"/>
            <a:r>
              <a:rPr lang="en-GB" altLang="en-US" sz="4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Rencana Pembelajaran Semester</a:t>
            </a:r>
            <a:endParaRPr lang="en-GB" altLang="en-US" sz="40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200" y="1012190"/>
            <a:ext cx="943927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7. Proses Peliputan dan Penyusunan Berita Lingkungan untuk Media Cetak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0200" y="1682115"/>
            <a:ext cx="984948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8. Proses Peliputan dan Penyusunan Berita Lingkungan untuk Media Elektronik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0200" y="2392680"/>
            <a:ext cx="10469880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9. Proses Peliputan dan Penyusunan Berita Lingkungan untuk New Media (Online)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200" y="3050540"/>
            <a:ext cx="369887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10. Peliputan Bencana Alam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0200" y="3663950"/>
            <a:ext cx="4806950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11. Peliputan Kerusakan Lingkungan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200" y="4255135"/>
            <a:ext cx="763206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12. Peliputan Kegiatan Konservasi Alam &amp; Pariwisata Alam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0200" y="4845685"/>
            <a:ext cx="10793095" cy="3987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13. Tokoh dan Wartawan Lingkungan Paling Berpengaruh dalam Dunia Lingkungan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0200" y="5453380"/>
            <a:ext cx="8730615" cy="398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Tugas Kelompok Membuat Video Peliputan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00" y="6039485"/>
            <a:ext cx="8730615" cy="3987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UAS (Karya Jurnalistik Artikel Berita Lingkungan)</a:t>
            </a:r>
            <a:endParaRPr lang="en-GB" altLang="en-US" sz="2000" b="1">
              <a:ln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42730"/>
          <a:stretch>
            <a:fillRect/>
          </a:stretch>
        </p:blipFill>
        <p:spPr>
          <a:xfrm>
            <a:off x="-13970" y="-9525"/>
            <a:ext cx="3341370" cy="68916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53970" y="4220845"/>
            <a:ext cx="900430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r"/>
            <a:r>
              <a:rPr lang="en-GB" altLang="en-US" sz="40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Peraturan</a:t>
            </a:r>
            <a:r>
              <a:rPr lang="en-GB" altLang="en-US" sz="4000" b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 </a:t>
            </a:r>
            <a:r>
              <a:rPr lang="en-GB" altLang="en-US" sz="40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Perkuliahan</a:t>
            </a:r>
            <a:endParaRPr lang="en-GB" altLang="en-US" sz="400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51400" y="4973320"/>
            <a:ext cx="6629400" cy="3987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Toleransi Keterlambatan Kelas Max. 15 Menit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1400" y="5466080"/>
            <a:ext cx="6629400" cy="3987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TIDAK ADA TOLERANSI KETERLAMBATAN TUGAS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51400" y="6392545"/>
            <a:ext cx="6629400" cy="3987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Sesi Q &amp; A di Akhir Perkuliahan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pic>
        <p:nvPicPr>
          <p:cNvPr id="13" name="Picture 12" descr="mengenal_jurnalisme_lingkungan_hidu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926465"/>
            <a:ext cx="2260600" cy="33623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27400" y="111125"/>
            <a:ext cx="360299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r"/>
            <a:r>
              <a:rPr lang="en-GB" altLang="en-US" sz="40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Referensi Buku</a:t>
            </a:r>
            <a:endParaRPr lang="en-GB" altLang="en-US" sz="400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23940" y="950595"/>
            <a:ext cx="5260340" cy="329184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1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Abrar, A. N. (2018) Mengenal Jurnalisme Lingkungan Hidup. Yogyakarta: Gajah Mada University Press.</a:t>
            </a:r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1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Frome, M. (1998) An Introduction to Environmental Journalism. Utah: University of Utah Press.</a:t>
            </a:r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1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Cox, R. (2013) Environmental Communication and the Public Sphere. 3rd Edition. California: SAGE.</a:t>
            </a:r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16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Jurin, R.R, Roush, D. and Danter, J. (2010) Environmental Communication. 2nd Edition. New York: Springer. </a:t>
            </a:r>
            <a:endParaRPr lang="en-GB" altLang="en-US" sz="16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99940" y="5932805"/>
            <a:ext cx="7063105" cy="39878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Keluar dari kelas lebih dari 10 Menit dianggap absen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9" grpId="0" bldLvl="0" animBg="1"/>
      <p:bldP spid="12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42730"/>
          <a:stretch>
            <a:fillRect/>
          </a:stretch>
        </p:blipFill>
        <p:spPr>
          <a:xfrm>
            <a:off x="-13970" y="-9525"/>
            <a:ext cx="3341370" cy="689165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51020" y="1416685"/>
            <a:ext cx="5431790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r"/>
            <a:r>
              <a:rPr lang="en-GB" altLang="en-US" sz="400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Komponen Penilaian</a:t>
            </a:r>
            <a:endParaRPr lang="en-GB" altLang="en-US" sz="400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8975" y="2270125"/>
            <a:ext cx="6256020" cy="1938020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Kehadiran 10%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Partisipasi Kelas 10%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Tugas Individual (Proposal Peliputan) 15%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Tugas Kelompok (Video Liputan) 15%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UTS (Ujian Tertulis) 25%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  <a:p>
            <a:pPr algn="l"/>
            <a:r>
              <a:rPr lang="en-GB" altLang="en-US" sz="20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UAS (Karya Jurnalistik berupa artikel berita) 25% </a:t>
            </a:r>
            <a:endParaRPr lang="en-GB" altLang="en-US" sz="20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10" name="Content Placeholder 9" descr="woods-6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20320" y="-15875"/>
            <a:ext cx="12226290" cy="68776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158240" y="2298700"/>
            <a:ext cx="9513570" cy="16300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5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Pengertian &amp; Ruang Lingkup </a:t>
            </a:r>
            <a:endParaRPr lang="en-GB" altLang="en-US" sz="50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  <a:p>
            <a:pPr algn="ctr"/>
            <a:r>
              <a:rPr lang="en-GB" altLang="en-US" sz="5000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DARLING" panose="02000000000000000000" charset="0"/>
                <a:cs typeface="AR DARLING" panose="02000000000000000000" charset="0"/>
              </a:rPr>
              <a:t>Jurnalisme Lingkungan</a:t>
            </a:r>
            <a:endParaRPr lang="en-GB" altLang="en-US" sz="5000" b="1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DARLING" panose="02000000000000000000" charset="0"/>
              <a:cs typeface="AR DARLING" panose="02000000000000000000" charset="0"/>
            </a:endParaRPr>
          </a:p>
        </p:txBody>
      </p:sp>
      <p:sp>
        <p:nvSpPr>
          <p:cNvPr id="14" name="Subtitle 2"/>
          <p:cNvSpPr>
            <a:spLocks noGrp="1"/>
          </p:cNvSpPr>
          <p:nvPr/>
        </p:nvSpPr>
        <p:spPr>
          <a:xfrm>
            <a:off x="3152775" y="4063365"/>
            <a:ext cx="5783580" cy="634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b="1">
                <a:ln>
                  <a:noFill/>
                </a:ln>
                <a:solidFill>
                  <a:schemeClr val="bg1"/>
                </a:solidFill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  <a:sym typeface="+mn-ea"/>
              </a:rPr>
              <a:t>Kamis, 31 Januari 2019</a:t>
            </a:r>
            <a:endParaRPr lang="en-GB" altLang="en-US" b="1">
              <a:ln>
                <a:noFill/>
              </a:ln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endParaRPr lang="en-GB" altLang="en-US" b="1">
              <a:ln>
                <a:noFill/>
              </a:ln>
              <a:solidFill>
                <a:schemeClr val="bg1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5" descr="eyeem-128123366"/>
          <p:cNvPicPr>
            <a:picLocks noChangeAspect="1"/>
          </p:cNvPicPr>
          <p:nvPr>
            <p:ph sz="half" idx="2"/>
          </p:nvPr>
        </p:nvPicPr>
        <p:blipFill>
          <a:blip r:embed="rId1"/>
          <a:srcRect t="11925" r="61232"/>
          <a:stretch>
            <a:fillRect/>
          </a:stretch>
        </p:blipFill>
        <p:spPr>
          <a:xfrm>
            <a:off x="-13970" y="-9525"/>
            <a:ext cx="2261870" cy="68916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88235" y="250825"/>
            <a:ext cx="951357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Understanding </a:t>
            </a:r>
            <a:endParaRPr lang="en-GB" altLang="en-US" sz="3500" b="1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Environmental Journalism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10560" y="3185160"/>
            <a:ext cx="2775585" cy="9531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Development Journalism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cxnSp>
        <p:nvCxnSpPr>
          <p:cNvPr id="4" name="Straight Connector 3"/>
          <p:cNvCxnSpPr>
            <a:stCxn id="16" idx="3"/>
          </p:cNvCxnSpPr>
          <p:nvPr/>
        </p:nvCxnSpPr>
        <p:spPr>
          <a:xfrm>
            <a:off x="5986145" y="366204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765925" y="2022475"/>
            <a:ext cx="0" cy="3450590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22110" y="205168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65925" y="3074670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65925" y="427545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51320" y="5422265"/>
            <a:ext cx="779780" cy="6985"/>
          </a:xfrm>
          <a:prstGeom prst="line">
            <a:avLst/>
          </a:prstGeom>
          <a:ln w="889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87285" y="179451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Politics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87285" y="2817495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Economics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87285" y="4018280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Social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87285" y="5164455"/>
            <a:ext cx="2775585" cy="5219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sz="2800" b="1">
                <a:ln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AR DARLING" panose="02000000000000000000" charset="0"/>
              </a:rPr>
              <a:t>Environment</a:t>
            </a:r>
            <a:endParaRPr lang="en-GB" altLang="en-US" sz="2800" b="1">
              <a:ln>
                <a:noFill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AR DARLING" panose="02000000000000000000" charset="0"/>
            </a:endParaRPr>
          </a:p>
        </p:txBody>
      </p:sp>
      <p:sp>
        <p:nvSpPr>
          <p:cNvPr id="27" name="Donut 26"/>
          <p:cNvSpPr/>
          <p:nvPr/>
        </p:nvSpPr>
        <p:spPr>
          <a:xfrm>
            <a:off x="7058025" y="4787265"/>
            <a:ext cx="3634105" cy="1276985"/>
          </a:xfrm>
          <a:prstGeom prst="donut">
            <a:avLst>
              <a:gd name="adj" fmla="val 835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29" name="Text Box 28"/>
          <p:cNvSpPr txBox="1"/>
          <p:nvPr/>
        </p:nvSpPr>
        <p:spPr>
          <a:xfrm>
            <a:off x="2614295" y="6355080"/>
            <a:ext cx="3371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GB" altLang="en-US" b="1">
                <a:solidFill>
                  <a:schemeClr val="accent6">
                    <a:lumMod val="75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( Acharya &amp; Noronha, 2010 )</a:t>
            </a:r>
            <a:endParaRPr lang="en-GB" altLang="en-US" b="1">
              <a:solidFill>
                <a:schemeClr val="accent6">
                  <a:lumMod val="75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Rectangle 12"/>
          <p:cNvSpPr/>
          <p:nvPr/>
        </p:nvSpPr>
        <p:spPr>
          <a:xfrm>
            <a:off x="-196215" y="308610"/>
            <a:ext cx="9513570" cy="116840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Definition of 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Environmental Journalism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pic>
        <p:nvPicPr>
          <p:cNvPr id="4" name="Content Placeholder 3" descr="images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132570" y="3455035"/>
            <a:ext cx="3054985" cy="2025650"/>
          </a:xfrm>
          <a:prstGeom prst="rect">
            <a:avLst/>
          </a:prstGeom>
        </p:spPr>
      </p:pic>
      <p:pic>
        <p:nvPicPr>
          <p:cNvPr id="5" name="Content Placeholder 4" descr="6a00d83451b96069e2017c37bfcf9f970b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137015" y="1905"/>
            <a:ext cx="3050540" cy="2024380"/>
          </a:xfrm>
          <a:prstGeom prst="rect">
            <a:avLst/>
          </a:prstGeom>
        </p:spPr>
      </p:pic>
      <p:pic>
        <p:nvPicPr>
          <p:cNvPr id="7" name="Picture 6" descr="WhatsApp Image 2018-12-23 at 17.22.28"/>
          <p:cNvPicPr>
            <a:picLocks noChangeAspect="1"/>
          </p:cNvPicPr>
          <p:nvPr/>
        </p:nvPicPr>
        <p:blipFill>
          <a:blip r:embed="rId3"/>
          <a:srcRect b="21470"/>
          <a:stretch>
            <a:fillRect/>
          </a:stretch>
        </p:blipFill>
        <p:spPr>
          <a:xfrm>
            <a:off x="9136380" y="2011680"/>
            <a:ext cx="3065780" cy="1614170"/>
          </a:xfrm>
          <a:prstGeom prst="rect">
            <a:avLst/>
          </a:prstGeom>
        </p:spPr>
      </p:pic>
      <p:pic>
        <p:nvPicPr>
          <p:cNvPr id="8" name="Picture 7" descr="WhatsApp Image 2018-12-23 at 17.20.28"/>
          <p:cNvPicPr>
            <a:picLocks noChangeAspect="1"/>
          </p:cNvPicPr>
          <p:nvPr/>
        </p:nvPicPr>
        <p:blipFill>
          <a:blip r:embed="rId4"/>
          <a:srcRect b="28616"/>
          <a:stretch>
            <a:fillRect/>
          </a:stretch>
        </p:blipFill>
        <p:spPr>
          <a:xfrm>
            <a:off x="9136380" y="5374640"/>
            <a:ext cx="3065780" cy="1486535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263015" y="2070100"/>
            <a:ext cx="7084060" cy="1614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t">
              <a:lnSpc>
                <a:spcPct val="110000"/>
              </a:lnSpc>
            </a:pPr>
            <a:r>
              <a:rPr lang="en-GB" altLang="en-US">
                <a:latin typeface="Malgun Gothic" panose="020B0503020000020004" charset="-127"/>
                <a:ea typeface="Malgun Gothic" panose="020B0503020000020004" charset="-127"/>
              </a:rPr>
              <a:t>"Environmental Journalism is a news production activity (gathering, processing and publishing the information that has news value) that is related to various environemntal issues such as disasters. conservation activities and environmental problems" (Bast, 2000)</a:t>
            </a:r>
            <a:endParaRPr lang="en-GB" altLang="en-US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970915" y="4242435"/>
            <a:ext cx="763905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"Jurnalisme Lingkungan adalah kegiatan pembuatan berita (mengumpulkan, memproses dan menerbitkan informasi yang bernilai berita) yang berkaitan dengan berbagai isu lingkungan seperti bencana, kegiatan konservasi dan permasalahan lingkungan" (Bast, 2000)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38910" y="1477066"/>
            <a:ext cx="6242685" cy="8255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Rectangle 12"/>
          <p:cNvSpPr/>
          <p:nvPr/>
        </p:nvSpPr>
        <p:spPr>
          <a:xfrm>
            <a:off x="385445" y="680720"/>
            <a:ext cx="697738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GB" altLang="en-US" sz="3500" b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lgun Gothic" panose="020B0503020000020004" charset="-127"/>
                <a:ea typeface="Malgun Gothic" panose="020B0503020000020004" charset="-127"/>
                <a:cs typeface="Constantia" panose="02030602050306030303" charset="0"/>
              </a:rPr>
              <a:t>What Makes It Different ?</a:t>
            </a:r>
            <a:endParaRPr lang="en-GB" altLang="en-US" sz="3500" b="1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lgun Gothic" panose="020B0503020000020004" charset="-127"/>
              <a:ea typeface="Malgun Gothic" panose="020B0503020000020004" charset="-127"/>
              <a:cs typeface="Constantia" panose="02030602050306030303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74090" y="1310640"/>
            <a:ext cx="5692775" cy="13335"/>
          </a:xfrm>
          <a:prstGeom prst="line">
            <a:avLst/>
          </a:prstGeom>
          <a:ln w="50800" cmpd="sng"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" name="Content Placeholder 4" descr="pasar-rakyat-pasar-tradisional-modern_20180108_164724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8604885" y="-10160"/>
            <a:ext cx="3582035" cy="2011045"/>
          </a:xfrm>
          <a:prstGeom prst="rect">
            <a:avLst/>
          </a:prstGeom>
        </p:spPr>
      </p:pic>
      <p:pic>
        <p:nvPicPr>
          <p:cNvPr id="6" name="Picture 5" descr="Ecpnomics-graph-sta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885" y="2000885"/>
            <a:ext cx="3597275" cy="2077720"/>
          </a:xfrm>
          <a:prstGeom prst="rect">
            <a:avLst/>
          </a:prstGeom>
        </p:spPr>
      </p:pic>
      <p:pic>
        <p:nvPicPr>
          <p:cNvPr id="8" name="Picture 7" descr="20171017-20171017-img-7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5520" y="4550410"/>
            <a:ext cx="3596640" cy="2315845"/>
          </a:xfrm>
          <a:prstGeom prst="rect">
            <a:avLst/>
          </a:prstGeom>
        </p:spPr>
      </p:pic>
      <p:pic>
        <p:nvPicPr>
          <p:cNvPr id="10" name="Picture 9" descr="Jakarta-City-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520" y="2946400"/>
            <a:ext cx="3596640" cy="2045970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648970" y="4308475"/>
            <a:ext cx="6901815" cy="9220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p>
            <a:pPr algn="ctr"/>
            <a:r>
              <a:rPr lang="en-GB" altLang="en-US" b="1">
                <a:latin typeface="Malgun Gothic" panose="020B0503020000020004" charset="-127"/>
                <a:ea typeface="Malgun Gothic" panose="020B0503020000020004" charset="-127"/>
              </a:rPr>
              <a:t>Jurnalisme Lingkungan berpihak pada Kesinambungan Lingkungan Hidup. Penulisannya diorientasikan kepada pemeliharaan lingkungan hidup. (Abrar, 1993)</a:t>
            </a:r>
            <a:endParaRPr lang="en-GB" altLang="en-US" b="1"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2105" y="2191385"/>
            <a:ext cx="7084060" cy="1360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t">
              <a:lnSpc>
                <a:spcPct val="110000"/>
              </a:lnSpc>
            </a:pPr>
            <a:r>
              <a:rPr lang="en-GB" altLang="en-US" sz="2500" b="1">
                <a:solidFill>
                  <a:schemeClr val="accent6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Environmental Journalism </a:t>
            </a:r>
            <a:endParaRPr lang="en-GB" altLang="en-US" sz="2500" b="1">
              <a:solidFill>
                <a:schemeClr val="accent6">
                  <a:lumMod val="50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ctr" fontAlgn="t">
              <a:lnSpc>
                <a:spcPct val="110000"/>
              </a:lnSpc>
            </a:pPr>
            <a:r>
              <a:rPr lang="en-GB" altLang="en-US" sz="2500" b="1">
                <a:solidFill>
                  <a:schemeClr val="accent6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= </a:t>
            </a:r>
            <a:endParaRPr lang="en-GB" altLang="en-US" sz="2500" b="1">
              <a:solidFill>
                <a:schemeClr val="accent6">
                  <a:lumMod val="50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  <a:p>
            <a:pPr algn="ctr" fontAlgn="t">
              <a:lnSpc>
                <a:spcPct val="110000"/>
              </a:lnSpc>
            </a:pPr>
            <a:r>
              <a:rPr lang="en-GB" altLang="en-US" sz="2500" b="1">
                <a:solidFill>
                  <a:schemeClr val="accent6">
                    <a:lumMod val="50000"/>
                  </a:schemeClr>
                </a:solidFill>
                <a:latin typeface="Malgun Gothic" panose="020B0503020000020004" charset="-127"/>
                <a:ea typeface="Malgun Gothic" panose="020B0503020000020004" charset="-127"/>
              </a:rPr>
              <a:t>Partisan Journalism</a:t>
            </a:r>
            <a:endParaRPr lang="en-GB" altLang="en-US" sz="2500" b="1">
              <a:solidFill>
                <a:schemeClr val="accent6">
                  <a:lumMod val="50000"/>
                </a:schemeClr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4301</Words>
  <Application>WPS Presentation</Application>
  <PresentationFormat>Widescreen</PresentationFormat>
  <Paragraphs>182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SimSun</vt:lpstr>
      <vt:lpstr>Wingdings</vt:lpstr>
      <vt:lpstr>Malgun Gothic</vt:lpstr>
      <vt:lpstr>AR DARLING</vt:lpstr>
      <vt:lpstr>Constantia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California “horror” fires burn on, 40 dead in one week    Kubah Masjid Agung Luwu Belopa Terbakar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mayar</dc:creator>
  <cp:lastModifiedBy>Maya Rachma</cp:lastModifiedBy>
  <cp:revision>16</cp:revision>
  <dcterms:created xsi:type="dcterms:W3CDTF">2019-01-30T15:25:00Z</dcterms:created>
  <dcterms:modified xsi:type="dcterms:W3CDTF">2019-02-21T08:42:28Z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2057-10.2.0.7635</vt:lpwstr>
  </property>
</Properties>
</file>