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78" r:id="rId3"/>
    <p:sldId id="380" r:id="rId4"/>
    <p:sldId id="381" r:id="rId5"/>
    <p:sldId id="386" r:id="rId6"/>
    <p:sldId id="387" r:id="rId7"/>
    <p:sldId id="388" r:id="rId8"/>
    <p:sldId id="389" r:id="rId9"/>
    <p:sldId id="391" r:id="rId10"/>
    <p:sldId id="360" r:id="rId11"/>
    <p:sldId id="361" r:id="rId12"/>
    <p:sldId id="382" r:id="rId13"/>
    <p:sldId id="383" r:id="rId14"/>
    <p:sldId id="384" r:id="rId15"/>
    <p:sldId id="363" r:id="rId16"/>
    <p:sldId id="367" r:id="rId17"/>
    <p:sldId id="368" r:id="rId18"/>
    <p:sldId id="364" r:id="rId19"/>
    <p:sldId id="392" r:id="rId20"/>
    <p:sldId id="370" r:id="rId21"/>
    <p:sldId id="374" r:id="rId22"/>
    <p:sldId id="372" r:id="rId23"/>
    <p:sldId id="373" r:id="rId24"/>
    <p:sldId id="375" r:id="rId25"/>
    <p:sldId id="376" r:id="rId26"/>
    <p:sldId id="379" r:id="rId27"/>
    <p:sldId id="385" r:id="rId28"/>
    <p:sldId id="356" r:id="rId29"/>
    <p:sldId id="357" r:id="rId30"/>
    <p:sldId id="358" r:id="rId31"/>
    <p:sldId id="390" r:id="rId32"/>
    <p:sldId id="393" r:id="rId33"/>
    <p:sldId id="25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8ABD-8AF8-4DF3-9DAF-62412669376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B21F-A5E8-45D4-8CF5-DFA06200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7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0A1FEB-4CB8-4576-9571-248D361A1E1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AEFE99-9F1A-4F6F-BC6A-9B1A7A112F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smt.uchicago.ed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ndslid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.ly/community/infographic/other/what-journalist-think-journalism-2015" TargetMode="External"/><Relationship Id="rId2" Type="http://schemas.openxmlformats.org/officeDocument/2006/relationships/hyperlink" Target="https://www.easel.ly/blog/the-history-of-infographic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zzsprout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Jurnalisme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19140000">
            <a:off x="1326093" y="2719322"/>
            <a:ext cx="5648623" cy="34713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Kuliah</a:t>
            </a:r>
            <a:r>
              <a:rPr lang="en-US" sz="1200" dirty="0" smtClean="0"/>
              <a:t> 5  (</a:t>
            </a:r>
            <a:r>
              <a:rPr lang="en-US" sz="1200" dirty="0"/>
              <a:t>Emma </a:t>
            </a:r>
            <a:r>
              <a:rPr lang="en-US" sz="1200" dirty="0" err="1" smtClean="0"/>
              <a:t>R.Aliudin</a:t>
            </a:r>
            <a:r>
              <a:rPr lang="en-US" sz="1200" dirty="0"/>
              <a:t> </a:t>
            </a:r>
            <a:r>
              <a:rPr lang="en-US" sz="1200" dirty="0" smtClean="0"/>
              <a:t>&amp; </a:t>
            </a:r>
            <a:r>
              <a:rPr lang="en-US" sz="1200" dirty="0" err="1" smtClean="0"/>
              <a:t>Ingki</a:t>
            </a:r>
            <a:r>
              <a:rPr lang="en-US" sz="1200" dirty="0" smtClean="0"/>
              <a:t> </a:t>
            </a:r>
            <a:r>
              <a:rPr lang="en-US" sz="1200" dirty="0" err="1" smtClean="0"/>
              <a:t>Rinaldi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2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daring</a:t>
            </a:r>
          </a:p>
          <a:p>
            <a:endParaRPr lang="en-US" dirty="0"/>
          </a:p>
          <a:p>
            <a:pPr>
              <a:buAutoNum type="arabicPeriod"/>
            </a:pPr>
            <a:r>
              <a:rPr lang="en-US" b="0" dirty="0" err="1"/>
              <a:t>Mempunyai</a:t>
            </a:r>
            <a:r>
              <a:rPr lang="en-US" b="0" dirty="0"/>
              <a:t> </a:t>
            </a:r>
            <a:r>
              <a:rPr lang="en-US" b="0" dirty="0" err="1"/>
              <a:t>ketertarikan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keadaan</a:t>
            </a:r>
            <a:r>
              <a:rPr lang="en-US" b="0" dirty="0"/>
              <a:t> </a:t>
            </a:r>
            <a:r>
              <a:rPr lang="en-US" b="0" dirty="0" err="1"/>
              <a:t>sekelilingnya</a:t>
            </a:r>
            <a:r>
              <a:rPr lang="en-US" b="0" dirty="0"/>
              <a:t>.</a:t>
            </a:r>
          </a:p>
          <a:p>
            <a:pPr>
              <a:buAutoNum type="arabicPeriod"/>
            </a:pPr>
            <a:r>
              <a:rPr lang="en-US" b="0" dirty="0" err="1"/>
              <a:t>Mencintai</a:t>
            </a:r>
            <a:r>
              <a:rPr lang="en-US" b="0" dirty="0"/>
              <a:t> </a:t>
            </a:r>
            <a:r>
              <a:rPr lang="en-US" b="0" dirty="0" err="1"/>
              <a:t>bahasa</a:t>
            </a:r>
            <a:r>
              <a:rPr lang="en-US" b="0" dirty="0"/>
              <a:t>.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hal</a:t>
            </a:r>
            <a:r>
              <a:rPr lang="en-US" b="0" dirty="0"/>
              <a:t> </a:t>
            </a:r>
            <a:r>
              <a:rPr lang="en-US" b="0" dirty="0" err="1"/>
              <a:t>tulis</a:t>
            </a:r>
            <a:r>
              <a:rPr lang="en-US" b="0" dirty="0"/>
              <a:t> </a:t>
            </a:r>
            <a:r>
              <a:rPr lang="en-US" b="0" dirty="0" err="1"/>
              <a:t>menulis</a:t>
            </a:r>
            <a:r>
              <a:rPr lang="en-US" b="0" dirty="0"/>
              <a:t>, </a:t>
            </a:r>
            <a:r>
              <a:rPr lang="en-US" b="0" dirty="0" err="1"/>
              <a:t>bahasa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faktor</a:t>
            </a:r>
            <a:r>
              <a:rPr lang="en-US" b="0" dirty="0"/>
              <a:t> </a:t>
            </a:r>
            <a:r>
              <a:rPr lang="en-US" b="0" dirty="0" err="1"/>
              <a:t>penting</a:t>
            </a:r>
            <a:endParaRPr lang="en-US" b="0" dirty="0"/>
          </a:p>
          <a:p>
            <a:pPr>
              <a:buAutoNum type="arabicPeriod"/>
            </a:pP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dipercaya</a:t>
            </a:r>
            <a:r>
              <a:rPr lang="en-US" b="0" dirty="0"/>
              <a:t>. </a:t>
            </a:r>
            <a:r>
              <a:rPr lang="en-US" b="0" dirty="0" err="1"/>
              <a:t>Penulis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bermodalkan</a:t>
            </a:r>
            <a:r>
              <a:rPr lang="en-US" b="0" dirty="0"/>
              <a:t> </a:t>
            </a:r>
            <a:r>
              <a:rPr lang="en-US" b="0" dirty="0" err="1"/>
              <a:t>kepercayaan</a:t>
            </a:r>
            <a:r>
              <a:rPr lang="en-US" b="0" dirty="0"/>
              <a:t>. </a:t>
            </a:r>
            <a:r>
              <a:rPr lang="en-US" b="0" dirty="0" err="1"/>
              <a:t>Apa</a:t>
            </a:r>
            <a:r>
              <a:rPr lang="en-US" b="0" dirty="0"/>
              <a:t> yang </a:t>
            </a:r>
            <a:r>
              <a:rPr lang="en-US" b="0" dirty="0" err="1"/>
              <a:t>ditulisnya</a:t>
            </a:r>
            <a:r>
              <a:rPr lang="en-US" b="0" dirty="0"/>
              <a:t> </a:t>
            </a:r>
            <a:r>
              <a:rPr lang="en-US" b="0" dirty="0" err="1"/>
              <a:t>harus</a:t>
            </a:r>
            <a:r>
              <a:rPr lang="en-US" b="0" dirty="0"/>
              <a:t> </a:t>
            </a:r>
            <a:r>
              <a:rPr lang="en-US" b="0" dirty="0" err="1"/>
              <a:t>berdasarkan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, </a:t>
            </a:r>
            <a:r>
              <a:rPr lang="en-US" b="0" dirty="0" err="1"/>
              <a:t>akurat</a:t>
            </a:r>
            <a:r>
              <a:rPr lang="en-US" b="0" dirty="0"/>
              <a:t>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objektif</a:t>
            </a:r>
            <a:r>
              <a:rPr lang="en-US" b="0" dirty="0"/>
              <a:t>.</a:t>
            </a:r>
          </a:p>
          <a:p>
            <a:pPr>
              <a:buAutoNum type="arabicPeriod"/>
            </a:pPr>
            <a:r>
              <a:rPr lang="en-US" b="0" dirty="0" err="1"/>
              <a:t>Kritis</a:t>
            </a:r>
            <a:r>
              <a:rPr lang="en-US" b="0" dirty="0"/>
              <a:t>.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mudah</a:t>
            </a:r>
            <a:r>
              <a:rPr lang="en-US" b="0" dirty="0"/>
              <a:t> </a:t>
            </a:r>
            <a:r>
              <a:rPr lang="en-US" b="0" dirty="0" err="1"/>
              <a:t>percaya</a:t>
            </a:r>
            <a:r>
              <a:rPr lang="en-US" b="0" dirty="0"/>
              <a:t> </a:t>
            </a:r>
            <a:r>
              <a:rPr lang="en-US" b="0" dirty="0" err="1"/>
              <a:t>menerima</a:t>
            </a:r>
            <a:r>
              <a:rPr lang="en-US" b="0" dirty="0"/>
              <a:t> </a:t>
            </a:r>
            <a:r>
              <a:rPr lang="en-US" b="0" dirty="0" err="1"/>
              <a:t>informasi</a:t>
            </a:r>
            <a:r>
              <a:rPr lang="en-US" b="0" dirty="0"/>
              <a:t>. </a:t>
            </a:r>
            <a:r>
              <a:rPr lang="en-US" b="0" dirty="0" err="1"/>
              <a:t>Ia</a:t>
            </a:r>
            <a:r>
              <a:rPr lang="en-US" b="0" dirty="0"/>
              <a:t> </a:t>
            </a:r>
            <a:r>
              <a:rPr lang="en-US" b="0" dirty="0" err="1"/>
              <a:t>senantiasa</a:t>
            </a:r>
            <a:r>
              <a:rPr lang="en-US" b="0" dirty="0"/>
              <a:t> </a:t>
            </a:r>
            <a:r>
              <a:rPr lang="en-US" b="0" dirty="0" err="1"/>
              <a:t>harus</a:t>
            </a:r>
            <a:r>
              <a:rPr lang="en-US" b="0" dirty="0"/>
              <a:t> </a:t>
            </a:r>
            <a:r>
              <a:rPr lang="en-US" b="0" dirty="0" err="1"/>
              <a:t>mengecek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informasi</a:t>
            </a:r>
            <a:r>
              <a:rPr lang="en-US" b="0" dirty="0"/>
              <a:t>.</a:t>
            </a:r>
          </a:p>
          <a:p>
            <a:pPr>
              <a:buAutoNum type="arabicPeriod"/>
            </a:pPr>
            <a:r>
              <a:rPr lang="en-US" b="0" dirty="0" err="1"/>
              <a:t>Gigih</a:t>
            </a:r>
            <a:r>
              <a:rPr lang="en-US" b="0" dirty="0"/>
              <a:t>.</a:t>
            </a:r>
          </a:p>
          <a:p>
            <a:pPr>
              <a:buFont typeface="Arial" pitchFamily="34" charset="0"/>
              <a:buAutoNum type="arabicPeriod"/>
            </a:pPr>
            <a:r>
              <a:rPr lang="en-US" b="0" dirty="0" err="1"/>
              <a:t>Bersahabat</a:t>
            </a:r>
            <a:r>
              <a:rPr lang="en-US" b="0" dirty="0"/>
              <a:t>. </a:t>
            </a:r>
            <a:r>
              <a:rPr lang="en-US" sz="1100" b="0" dirty="0"/>
              <a:t>(</a:t>
            </a:r>
            <a:r>
              <a:rPr lang="en-US" sz="1100" b="0" dirty="0" err="1"/>
              <a:t>Maskun</a:t>
            </a:r>
            <a:r>
              <a:rPr lang="en-US" sz="1100" b="0" dirty="0"/>
              <a:t> </a:t>
            </a:r>
            <a:r>
              <a:rPr lang="en-US" sz="1100" b="0" dirty="0" err="1"/>
              <a:t>Iskandar</a:t>
            </a:r>
            <a:r>
              <a:rPr lang="en-US" sz="1100" b="0" dirty="0"/>
              <a:t> </a:t>
            </a:r>
            <a:r>
              <a:rPr lang="en-US" sz="1100" b="0" dirty="0" err="1"/>
              <a:t>dalam</a:t>
            </a:r>
            <a:r>
              <a:rPr lang="en-US" sz="1100" b="0" dirty="0"/>
              <a:t> </a:t>
            </a:r>
            <a:r>
              <a:rPr lang="en-US" sz="1100" b="0" dirty="0" err="1"/>
              <a:t>Maskun</a:t>
            </a:r>
            <a:r>
              <a:rPr lang="en-US" sz="1100" b="0" dirty="0"/>
              <a:t> </a:t>
            </a:r>
            <a:r>
              <a:rPr lang="en-US" sz="1100" b="0" dirty="0" err="1"/>
              <a:t>Iskandar</a:t>
            </a:r>
            <a:r>
              <a:rPr lang="en-US" sz="1100" b="0" dirty="0"/>
              <a:t> </a:t>
            </a:r>
            <a:r>
              <a:rPr lang="en-US" sz="1100" b="0" dirty="0" err="1"/>
              <a:t>dan</a:t>
            </a:r>
            <a:r>
              <a:rPr lang="en-US" sz="1100" b="0" dirty="0"/>
              <a:t> </a:t>
            </a:r>
            <a:r>
              <a:rPr lang="en-US" sz="1100" b="0" dirty="0" err="1"/>
              <a:t>Atmakusumah</a:t>
            </a:r>
            <a:r>
              <a:rPr lang="en-US" sz="1100" b="0" dirty="0"/>
              <a:t>,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daring</a:t>
            </a:r>
          </a:p>
          <a:p>
            <a:endParaRPr lang="en-US" dirty="0"/>
          </a:p>
          <a:p>
            <a:r>
              <a:rPr lang="en-US" b="0" dirty="0" err="1"/>
              <a:t>Bahan</a:t>
            </a:r>
            <a:r>
              <a:rPr lang="en-US" b="0" dirty="0"/>
              <a:t> </a:t>
            </a:r>
            <a:r>
              <a:rPr lang="en-US" b="0" dirty="0" err="1"/>
              <a:t>berita</a:t>
            </a:r>
            <a:r>
              <a:rPr lang="en-US" b="0" dirty="0"/>
              <a:t>:</a:t>
            </a:r>
          </a:p>
          <a:p>
            <a:endParaRPr lang="en-US" b="0" dirty="0"/>
          </a:p>
          <a:p>
            <a:r>
              <a:rPr lang="en-US" b="0" dirty="0" err="1"/>
              <a:t>Wawancara</a:t>
            </a:r>
            <a:endParaRPr lang="en-US" b="0" dirty="0"/>
          </a:p>
          <a:p>
            <a:r>
              <a:rPr lang="en-US" b="0" dirty="0" err="1"/>
              <a:t>Bahan</a:t>
            </a:r>
            <a:r>
              <a:rPr lang="en-US" b="0" dirty="0"/>
              <a:t> </a:t>
            </a:r>
            <a:r>
              <a:rPr lang="en-US" b="0" dirty="0" err="1"/>
              <a:t>tertulis</a:t>
            </a:r>
            <a:endParaRPr lang="en-US" b="0" dirty="0"/>
          </a:p>
          <a:p>
            <a:r>
              <a:rPr lang="en-US" b="0" dirty="0" err="1"/>
              <a:t>Mendengarkan</a:t>
            </a:r>
            <a:r>
              <a:rPr lang="en-US" b="0" dirty="0"/>
              <a:t> orang </a:t>
            </a:r>
            <a:r>
              <a:rPr lang="en-US" b="0" dirty="0" err="1"/>
              <a:t>berbicara</a:t>
            </a:r>
            <a:r>
              <a:rPr lang="en-US" b="0" dirty="0"/>
              <a:t>, </a:t>
            </a:r>
            <a:r>
              <a:rPr lang="en-US" b="0" dirty="0" err="1"/>
              <a:t>seperti</a:t>
            </a:r>
            <a:r>
              <a:rPr lang="en-US" b="0" dirty="0"/>
              <a:t> </a:t>
            </a:r>
            <a:r>
              <a:rPr lang="en-US" b="0" dirty="0" err="1"/>
              <a:t>pidato</a:t>
            </a:r>
            <a:endParaRPr lang="en-US" b="0" dirty="0"/>
          </a:p>
          <a:p>
            <a:r>
              <a:rPr lang="en-US" b="0" dirty="0" err="1"/>
              <a:t>Mengamati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peristiwa</a:t>
            </a:r>
            <a:endParaRPr lang="en-US" b="0" dirty="0"/>
          </a:p>
          <a:p>
            <a:r>
              <a:rPr lang="en-US" b="0" dirty="0" err="1"/>
              <a:t>Pengadaan</a:t>
            </a:r>
            <a:r>
              <a:rPr lang="en-US" b="0" dirty="0"/>
              <a:t> </a:t>
            </a:r>
            <a:r>
              <a:rPr lang="en-US" b="0" dirty="0" err="1"/>
              <a:t>bahan</a:t>
            </a:r>
            <a:r>
              <a:rPr lang="en-US" b="0" dirty="0"/>
              <a:t> </a:t>
            </a:r>
            <a:r>
              <a:rPr lang="en-US" b="0" dirty="0" err="1"/>
              <a:t>berita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bantuan</a:t>
            </a:r>
            <a:r>
              <a:rPr lang="en-US" b="0" dirty="0"/>
              <a:t> </a:t>
            </a:r>
            <a:r>
              <a:rPr lang="en-US" b="0" dirty="0" err="1"/>
              <a:t>komputer</a:t>
            </a:r>
            <a:r>
              <a:rPr lang="en-US" b="0" dirty="0"/>
              <a:t> </a:t>
            </a:r>
            <a:r>
              <a:rPr lang="en-US" sz="1100" b="0" dirty="0"/>
              <a:t>(</a:t>
            </a:r>
            <a:r>
              <a:rPr lang="en-US" sz="1100" b="0" dirty="0" err="1"/>
              <a:t>Warief</a:t>
            </a:r>
            <a:r>
              <a:rPr lang="en-US" sz="1100" b="0" dirty="0"/>
              <a:t> </a:t>
            </a:r>
            <a:r>
              <a:rPr lang="en-US" sz="1100" b="0" dirty="0" err="1"/>
              <a:t>Djajanto</a:t>
            </a:r>
            <a:r>
              <a:rPr lang="en-US" sz="1100" b="0" dirty="0"/>
              <a:t> </a:t>
            </a:r>
            <a:r>
              <a:rPr lang="en-US" sz="1100" b="0" dirty="0" err="1"/>
              <a:t>Basorie</a:t>
            </a:r>
            <a:r>
              <a:rPr lang="en-US" sz="1100" b="0" dirty="0"/>
              <a:t> </a:t>
            </a:r>
            <a:r>
              <a:rPr lang="en-US" sz="1100" b="0" dirty="0" err="1"/>
              <a:t>dalam</a:t>
            </a:r>
            <a:r>
              <a:rPr lang="en-US" sz="1100" b="0" dirty="0"/>
              <a:t> </a:t>
            </a:r>
            <a:r>
              <a:rPr lang="en-US" sz="1100" b="0" dirty="0" err="1"/>
              <a:t>Maskun</a:t>
            </a:r>
            <a:r>
              <a:rPr lang="en-US" sz="1100" b="0" dirty="0"/>
              <a:t> </a:t>
            </a:r>
            <a:r>
              <a:rPr lang="en-US" sz="1100" b="0" dirty="0" err="1"/>
              <a:t>Iskandar</a:t>
            </a:r>
            <a:r>
              <a:rPr lang="en-US" sz="1100" b="0" dirty="0"/>
              <a:t> </a:t>
            </a:r>
            <a:r>
              <a:rPr lang="en-US" sz="1100" b="0" dirty="0" err="1"/>
              <a:t>dan</a:t>
            </a:r>
            <a:r>
              <a:rPr lang="en-US" sz="1100" b="0" dirty="0"/>
              <a:t> </a:t>
            </a:r>
            <a:r>
              <a:rPr lang="en-US" sz="1100" b="0" dirty="0" err="1"/>
              <a:t>Atmakusumah</a:t>
            </a:r>
            <a:r>
              <a:rPr lang="en-US" sz="1100" b="0" dirty="0"/>
              <a:t>, 2014)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daring</a:t>
            </a:r>
          </a:p>
          <a:p>
            <a:endParaRPr lang="en-US" dirty="0"/>
          </a:p>
          <a:p>
            <a:r>
              <a:rPr lang="en-US" b="0" dirty="0" err="1"/>
              <a:t>Wawancara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Kuasai</a:t>
            </a:r>
            <a:r>
              <a:rPr lang="en-US" b="0" dirty="0"/>
              <a:t> </a:t>
            </a:r>
            <a:r>
              <a:rPr lang="en-US" b="0" dirty="0" err="1"/>
              <a:t>latar</a:t>
            </a:r>
            <a:r>
              <a:rPr lang="en-US" b="0" dirty="0"/>
              <a:t> </a:t>
            </a:r>
            <a:r>
              <a:rPr lang="en-US" b="0" dirty="0" err="1"/>
              <a:t>belakang</a:t>
            </a:r>
            <a:r>
              <a:rPr lang="en-US" b="0" dirty="0"/>
              <a:t> </a:t>
            </a:r>
            <a:r>
              <a:rPr lang="en-US" b="0" dirty="0" err="1"/>
              <a:t>masalah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Tetapkan</a:t>
            </a:r>
            <a:r>
              <a:rPr lang="en-US" b="0" dirty="0"/>
              <a:t> </a:t>
            </a:r>
            <a:r>
              <a:rPr lang="en-US" b="0" dirty="0" err="1"/>
              <a:t>apa</a:t>
            </a:r>
            <a:r>
              <a:rPr lang="en-US" b="0" dirty="0"/>
              <a:t> yang </a:t>
            </a:r>
            <a:r>
              <a:rPr lang="en-US" b="0" dirty="0" err="1"/>
              <a:t>ingin</a:t>
            </a:r>
            <a:r>
              <a:rPr lang="en-US" b="0" dirty="0"/>
              <a:t> </a:t>
            </a:r>
            <a:r>
              <a:rPr lang="en-US" b="0" dirty="0" err="1"/>
              <a:t>Anda</a:t>
            </a:r>
            <a:r>
              <a:rPr lang="en-US" b="0" dirty="0"/>
              <a:t> </a:t>
            </a:r>
            <a:r>
              <a:rPr lang="en-US" b="0" dirty="0" err="1"/>
              <a:t>ketahui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Hindari</a:t>
            </a:r>
            <a:r>
              <a:rPr lang="en-US" b="0" dirty="0"/>
              <a:t> </a:t>
            </a:r>
            <a:r>
              <a:rPr lang="en-US" b="0" dirty="0" err="1"/>
              <a:t>adu</a:t>
            </a:r>
            <a:r>
              <a:rPr lang="en-US" b="0" dirty="0"/>
              <a:t> </a:t>
            </a:r>
            <a:r>
              <a:rPr lang="en-US" b="0" dirty="0" err="1"/>
              <a:t>pendapat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Bila</a:t>
            </a:r>
            <a:r>
              <a:rPr lang="en-US" b="0" dirty="0"/>
              <a:t> </a:t>
            </a:r>
            <a:r>
              <a:rPr lang="en-US" b="0" dirty="0" err="1"/>
              <a:t>mencatat</a:t>
            </a:r>
            <a:r>
              <a:rPr lang="en-US" b="0" dirty="0"/>
              <a:t>, </a:t>
            </a:r>
            <a:r>
              <a:rPr lang="en-US" b="0" dirty="0" err="1"/>
              <a:t>berilah</a:t>
            </a:r>
            <a:r>
              <a:rPr lang="en-US" b="0" dirty="0"/>
              <a:t> </a:t>
            </a:r>
            <a:r>
              <a:rPr lang="en-US" b="0" dirty="0" err="1"/>
              <a:t>tanda</a:t>
            </a:r>
            <a:r>
              <a:rPr lang="en-US" b="0" dirty="0"/>
              <a:t> </a:t>
            </a:r>
            <a:r>
              <a:rPr lang="en-US" b="0" dirty="0" err="1"/>
              <a:t>bintang</a:t>
            </a:r>
            <a:r>
              <a:rPr lang="en-US" b="0" dirty="0"/>
              <a:t> </a:t>
            </a:r>
            <a:r>
              <a:rPr lang="en-US" b="0" dirty="0" err="1"/>
              <a:t>padaketerangan</a:t>
            </a:r>
            <a:r>
              <a:rPr lang="en-US" b="0" dirty="0"/>
              <a:t> </a:t>
            </a:r>
            <a:r>
              <a:rPr lang="en-US" b="0" dirty="0" err="1"/>
              <a:t>penting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Dengarkan</a:t>
            </a:r>
            <a:r>
              <a:rPr lang="en-US" b="0" dirty="0"/>
              <a:t>. </a:t>
            </a:r>
            <a:r>
              <a:rPr lang="en-US" b="0" dirty="0" err="1"/>
              <a:t>Dengarkan</a:t>
            </a:r>
            <a:r>
              <a:rPr lang="en-US" b="0" dirty="0"/>
              <a:t> </a:t>
            </a:r>
            <a:r>
              <a:rPr lang="en-US" b="0" dirty="0" err="1"/>
              <a:t>keterangan</a:t>
            </a:r>
            <a:r>
              <a:rPr lang="en-US" b="0" dirty="0"/>
              <a:t> </a:t>
            </a:r>
            <a:r>
              <a:rPr lang="en-US" b="0" dirty="0" err="1"/>
              <a:t>sumber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telinga</a:t>
            </a:r>
            <a:r>
              <a:rPr lang="en-US" b="0" dirty="0"/>
              <a:t> </a:t>
            </a:r>
            <a:r>
              <a:rPr lang="en-US" b="0" dirty="0" err="1"/>
              <a:t>terbuka</a:t>
            </a:r>
            <a:r>
              <a:rPr lang="en-US" b="0" dirty="0"/>
              <a:t>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aktif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Pastikan</a:t>
            </a:r>
            <a:r>
              <a:rPr lang="en-US" b="0" dirty="0"/>
              <a:t> </a:t>
            </a:r>
            <a:r>
              <a:rPr lang="en-US" b="0" dirty="0" err="1"/>
              <a:t>kelengkapan</a:t>
            </a:r>
            <a:r>
              <a:rPr lang="en-US" b="0" dirty="0"/>
              <a:t> </a:t>
            </a:r>
            <a:r>
              <a:rPr lang="en-US" b="0" dirty="0" err="1"/>
              <a:t>hasil</a:t>
            </a:r>
            <a:r>
              <a:rPr lang="en-US" b="0" dirty="0"/>
              <a:t> </a:t>
            </a:r>
            <a:r>
              <a:rPr lang="en-US" b="0" dirty="0" err="1"/>
              <a:t>wawancara</a:t>
            </a:r>
            <a:r>
              <a:rPr lang="en-US" b="0" dirty="0"/>
              <a:t> </a:t>
            </a:r>
            <a:r>
              <a:rPr lang="en-US" sz="1100" b="0" dirty="0"/>
              <a:t>(</a:t>
            </a:r>
            <a:r>
              <a:rPr lang="en-US" sz="1100" b="0" dirty="0" err="1"/>
              <a:t>Warief</a:t>
            </a:r>
            <a:r>
              <a:rPr lang="en-US" sz="1100" b="0" dirty="0"/>
              <a:t> </a:t>
            </a:r>
            <a:r>
              <a:rPr lang="en-US" sz="1100" b="0" dirty="0" err="1"/>
              <a:t>Djajanto</a:t>
            </a:r>
            <a:r>
              <a:rPr lang="en-US" sz="1100" b="0" dirty="0"/>
              <a:t> </a:t>
            </a:r>
            <a:r>
              <a:rPr lang="en-US" sz="1100" b="0" dirty="0" err="1"/>
              <a:t>Basorie</a:t>
            </a:r>
            <a:r>
              <a:rPr lang="en-US" sz="1100" b="0" dirty="0"/>
              <a:t> </a:t>
            </a:r>
            <a:r>
              <a:rPr lang="en-US" sz="1100" b="0" dirty="0" err="1"/>
              <a:t>dalam</a:t>
            </a:r>
            <a:r>
              <a:rPr lang="en-US" sz="1100" b="0" dirty="0"/>
              <a:t> </a:t>
            </a:r>
            <a:r>
              <a:rPr lang="en-US" sz="1100" b="0" dirty="0" err="1"/>
              <a:t>Maskun</a:t>
            </a:r>
            <a:r>
              <a:rPr lang="en-US" sz="1100" b="0" dirty="0"/>
              <a:t> </a:t>
            </a:r>
            <a:r>
              <a:rPr lang="en-US" sz="1100" b="0" dirty="0" err="1"/>
              <a:t>Iskandar</a:t>
            </a:r>
            <a:r>
              <a:rPr lang="en-US" sz="1100" b="0" dirty="0"/>
              <a:t> </a:t>
            </a:r>
            <a:r>
              <a:rPr lang="en-US" sz="1100" b="0" dirty="0" err="1"/>
              <a:t>dan</a:t>
            </a:r>
            <a:r>
              <a:rPr lang="en-US" sz="1100" b="0" dirty="0"/>
              <a:t> </a:t>
            </a:r>
            <a:r>
              <a:rPr lang="en-US" sz="1100" b="0" dirty="0" err="1"/>
              <a:t>Atmakusumah</a:t>
            </a:r>
            <a:r>
              <a:rPr lang="en-US" sz="1100" b="0" dirty="0"/>
              <a:t>, 2014)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daring</a:t>
            </a:r>
          </a:p>
          <a:p>
            <a:r>
              <a:rPr lang="en-US" b="0" dirty="0" err="1"/>
              <a:t>Mengajukan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</a:t>
            </a:r>
            <a:r>
              <a:rPr lang="en-US" b="0" dirty="0" err="1"/>
              <a:t>tepat</a:t>
            </a:r>
            <a:r>
              <a:rPr lang="en-US" b="0" dirty="0"/>
              <a:t>:</a:t>
            </a:r>
          </a:p>
          <a:p>
            <a:pPr>
              <a:buFontTx/>
              <a:buChar char="-"/>
            </a:pPr>
            <a:r>
              <a:rPr lang="en-US" b="0" dirty="0" err="1"/>
              <a:t>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</a:t>
            </a:r>
            <a:r>
              <a:rPr lang="en-US" b="0" dirty="0" err="1"/>
              <a:t>kontekstual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Pakai</a:t>
            </a:r>
            <a:r>
              <a:rPr lang="en-US" b="0" dirty="0"/>
              <a:t> </a:t>
            </a:r>
            <a:r>
              <a:rPr lang="en-US" b="0" dirty="0" err="1"/>
              <a:t>acuan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yang </a:t>
            </a:r>
            <a:r>
              <a:rPr lang="en-US" b="0" dirty="0" err="1"/>
              <a:t>menekankan</a:t>
            </a:r>
            <a:r>
              <a:rPr lang="en-US" b="0" dirty="0"/>
              <a:t> </a:t>
            </a:r>
            <a:r>
              <a:rPr lang="en-US" b="0" dirty="0" err="1"/>
              <a:t>padasatu</a:t>
            </a:r>
            <a:r>
              <a:rPr lang="en-US" b="0" dirty="0"/>
              <a:t> </a:t>
            </a:r>
            <a:r>
              <a:rPr lang="en-US" b="0" dirty="0" err="1"/>
              <a:t>pokok</a:t>
            </a:r>
            <a:r>
              <a:rPr lang="en-US" b="0" dirty="0"/>
              <a:t> </a:t>
            </a:r>
            <a:r>
              <a:rPr lang="en-US" b="0" dirty="0" err="1"/>
              <a:t>saja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</a:t>
            </a:r>
            <a:r>
              <a:rPr lang="en-US" b="0" dirty="0" err="1"/>
              <a:t>singkat</a:t>
            </a:r>
            <a:r>
              <a:rPr lang="en-US" b="0" dirty="0"/>
              <a:t>, </a:t>
            </a:r>
            <a:r>
              <a:rPr lang="en-US" b="0" dirty="0" err="1"/>
              <a:t>padat</a:t>
            </a:r>
            <a:r>
              <a:rPr lang="en-US" b="0" dirty="0"/>
              <a:t>, </a:t>
            </a:r>
            <a:r>
              <a:rPr lang="en-US" b="0" dirty="0" err="1"/>
              <a:t>langsung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persoalan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yang </a:t>
            </a:r>
            <a:r>
              <a:rPr lang="en-US" b="0" dirty="0" err="1"/>
              <a:t>baik</a:t>
            </a:r>
            <a:r>
              <a:rPr lang="en-US" b="0" dirty="0"/>
              <a:t> </a:t>
            </a:r>
            <a:r>
              <a:rPr lang="en-US" b="0" dirty="0" err="1"/>
              <a:t>meminta</a:t>
            </a:r>
            <a:r>
              <a:rPr lang="en-US" b="0" dirty="0"/>
              <a:t> </a:t>
            </a:r>
            <a:r>
              <a:rPr lang="en-US" b="0" dirty="0" err="1"/>
              <a:t>sumber</a:t>
            </a:r>
            <a:r>
              <a:rPr lang="en-US" b="0" dirty="0"/>
              <a:t> </a:t>
            </a:r>
            <a:r>
              <a:rPr lang="en-US" b="0" dirty="0" err="1"/>
              <a:t>memberikan</a:t>
            </a:r>
            <a:r>
              <a:rPr lang="en-US" b="0" dirty="0"/>
              <a:t> </a:t>
            </a:r>
            <a:r>
              <a:rPr lang="en-US" b="0" dirty="0" err="1"/>
              <a:t>jawaban</a:t>
            </a:r>
            <a:r>
              <a:rPr lang="en-US" b="0" dirty="0"/>
              <a:t> yang </a:t>
            </a:r>
            <a:r>
              <a:rPr lang="en-US" b="0" dirty="0" err="1"/>
              <a:t>pasti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yang </a:t>
            </a:r>
            <a:r>
              <a:rPr lang="en-US" b="0" dirty="0" err="1"/>
              <a:t>meminta</a:t>
            </a:r>
            <a:r>
              <a:rPr lang="en-US" b="0" dirty="0"/>
              <a:t> </a:t>
            </a:r>
            <a:r>
              <a:rPr lang="en-US" b="0" dirty="0" err="1"/>
              <a:t>sumber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berpikir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</a:t>
            </a:r>
            <a:r>
              <a:rPr lang="en-US" b="0" dirty="0" err="1"/>
              <a:t>konseptual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Ajukan</a:t>
            </a:r>
            <a:r>
              <a:rPr lang="en-US" b="0" dirty="0"/>
              <a:t> </a:t>
            </a:r>
            <a:r>
              <a:rPr lang="en-US" b="0" dirty="0" err="1"/>
              <a:t>pertanyaan</a:t>
            </a:r>
            <a:r>
              <a:rPr lang="en-US" b="0" dirty="0"/>
              <a:t> </a:t>
            </a:r>
            <a:r>
              <a:rPr lang="en-US" b="0" dirty="0" err="1"/>
              <a:t>berorientasi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masa</a:t>
            </a:r>
            <a:r>
              <a:rPr lang="en-US" b="0" dirty="0"/>
              <a:t> </a:t>
            </a:r>
            <a:r>
              <a:rPr lang="en-US" b="0" dirty="0" err="1"/>
              <a:t>depan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Pertanyaan</a:t>
            </a:r>
            <a:r>
              <a:rPr lang="en-US" b="0" dirty="0"/>
              <a:t> yang </a:t>
            </a:r>
            <a:r>
              <a:rPr lang="en-US" b="0" dirty="0" err="1"/>
              <a:t>tepat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menghasilkan</a:t>
            </a:r>
            <a:r>
              <a:rPr lang="en-US" b="0" dirty="0"/>
              <a:t> </a:t>
            </a:r>
            <a:r>
              <a:rPr lang="en-US" b="0" dirty="0" err="1"/>
              <a:t>kutipan</a:t>
            </a:r>
            <a:r>
              <a:rPr lang="en-US" b="0" dirty="0"/>
              <a:t> yang </a:t>
            </a:r>
            <a:r>
              <a:rPr lang="en-US" b="0" dirty="0" err="1"/>
              <a:t>menjerat</a:t>
            </a:r>
            <a:r>
              <a:rPr lang="en-US" b="0" dirty="0"/>
              <a:t> </a:t>
            </a:r>
            <a:r>
              <a:rPr lang="en-US" b="0" dirty="0" err="1"/>
              <a:t>mata</a:t>
            </a:r>
            <a:r>
              <a:rPr lang="en-US" b="0" dirty="0"/>
              <a:t> </a:t>
            </a:r>
            <a:r>
              <a:rPr lang="en-US" sz="1300" b="0" dirty="0"/>
              <a:t>(</a:t>
            </a:r>
            <a:r>
              <a:rPr lang="en-US" sz="1300" b="0" dirty="0" err="1"/>
              <a:t>Warief</a:t>
            </a:r>
            <a:r>
              <a:rPr lang="en-US" sz="1300" b="0" dirty="0"/>
              <a:t> </a:t>
            </a:r>
            <a:r>
              <a:rPr lang="en-US" sz="1300" b="0" dirty="0" err="1"/>
              <a:t>Djajanto</a:t>
            </a:r>
            <a:r>
              <a:rPr lang="en-US" sz="1300" b="0" dirty="0"/>
              <a:t> </a:t>
            </a:r>
            <a:r>
              <a:rPr lang="en-US" sz="1300" b="0" dirty="0" err="1"/>
              <a:t>Basorie</a:t>
            </a:r>
            <a:r>
              <a:rPr lang="en-US" sz="1300" b="0" dirty="0"/>
              <a:t> </a:t>
            </a:r>
            <a:r>
              <a:rPr lang="en-US" sz="1300" b="0" dirty="0" err="1"/>
              <a:t>dalam</a:t>
            </a:r>
            <a:r>
              <a:rPr lang="en-US" sz="1300" b="0" dirty="0"/>
              <a:t> </a:t>
            </a:r>
            <a:r>
              <a:rPr lang="en-US" sz="1300" b="0" dirty="0" err="1"/>
              <a:t>Maskun</a:t>
            </a:r>
            <a:r>
              <a:rPr lang="en-US" sz="1300" b="0" dirty="0"/>
              <a:t> </a:t>
            </a:r>
            <a:r>
              <a:rPr lang="en-US" sz="1300" b="0" dirty="0" err="1"/>
              <a:t>Iskandar</a:t>
            </a:r>
            <a:r>
              <a:rPr lang="en-US" sz="1300" b="0" dirty="0"/>
              <a:t> </a:t>
            </a:r>
            <a:r>
              <a:rPr lang="en-US" sz="1300" b="0" dirty="0" err="1"/>
              <a:t>dan</a:t>
            </a:r>
            <a:r>
              <a:rPr lang="en-US" sz="1300" b="0" dirty="0"/>
              <a:t> </a:t>
            </a:r>
            <a:r>
              <a:rPr lang="en-US" sz="1300" b="0" dirty="0" err="1"/>
              <a:t>Atmakusumah</a:t>
            </a:r>
            <a:r>
              <a:rPr lang="en-US" sz="1300" b="0" dirty="0"/>
              <a:t>, 2014)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daring</a:t>
            </a:r>
          </a:p>
          <a:p>
            <a:endParaRPr lang="en-US" dirty="0"/>
          </a:p>
          <a:p>
            <a:r>
              <a:rPr lang="en-US" b="0" dirty="0" err="1"/>
              <a:t>Etika</a:t>
            </a:r>
            <a:r>
              <a:rPr lang="en-US" b="0" dirty="0"/>
              <a:t> </a:t>
            </a:r>
            <a:r>
              <a:rPr lang="en-US" b="0" dirty="0" err="1"/>
              <a:t>berwawancara</a:t>
            </a:r>
            <a:r>
              <a:rPr lang="en-US" b="0" dirty="0"/>
              <a:t>:</a:t>
            </a:r>
          </a:p>
          <a:p>
            <a:pPr>
              <a:buFontTx/>
              <a:buChar char="-"/>
            </a:pPr>
            <a:r>
              <a:rPr lang="en-US" b="0" dirty="0" err="1"/>
              <a:t>Identifikasi</a:t>
            </a:r>
            <a:r>
              <a:rPr lang="en-US" b="0" dirty="0"/>
              <a:t> </a:t>
            </a:r>
            <a:r>
              <a:rPr lang="en-US" b="0" dirty="0" err="1"/>
              <a:t>diri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menyebut</a:t>
            </a:r>
            <a:r>
              <a:rPr lang="en-US" b="0" dirty="0"/>
              <a:t> </a:t>
            </a:r>
            <a:r>
              <a:rPr lang="en-US" b="0" dirty="0" err="1"/>
              <a:t>nama</a:t>
            </a:r>
            <a:r>
              <a:rPr lang="en-US" b="0" dirty="0"/>
              <a:t> </a:t>
            </a:r>
            <a:r>
              <a:rPr lang="en-US" b="0" dirty="0" err="1"/>
              <a:t>diri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nama</a:t>
            </a:r>
            <a:r>
              <a:rPr lang="en-US" b="0" dirty="0"/>
              <a:t> media </a:t>
            </a:r>
            <a:r>
              <a:rPr lang="en-US" b="0" dirty="0" err="1"/>
              <a:t>pers</a:t>
            </a:r>
            <a:r>
              <a:rPr lang="en-US" b="0" dirty="0"/>
              <a:t> </a:t>
            </a:r>
            <a:r>
              <a:rPr lang="en-US" b="0" dirty="0" err="1"/>
              <a:t>Anda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wawancara</a:t>
            </a:r>
            <a:r>
              <a:rPr lang="en-US" b="0" dirty="0"/>
              <a:t> </a:t>
            </a:r>
            <a:r>
              <a:rPr lang="en-US" b="0" dirty="0" err="1"/>
              <a:t>resmi</a:t>
            </a:r>
            <a:r>
              <a:rPr lang="en-US" b="0" dirty="0"/>
              <a:t>.</a:t>
            </a:r>
          </a:p>
          <a:p>
            <a:pPr>
              <a:buFontTx/>
              <a:buChar char="-"/>
            </a:pPr>
            <a:r>
              <a:rPr lang="en-US" b="0" dirty="0" err="1"/>
              <a:t>Jelaskan</a:t>
            </a:r>
            <a:r>
              <a:rPr lang="en-US" b="0" dirty="0"/>
              <a:t> </a:t>
            </a:r>
            <a:r>
              <a:rPr lang="en-US" b="0" dirty="0" err="1"/>
              <a:t>maksud</a:t>
            </a:r>
            <a:r>
              <a:rPr lang="en-US" b="0" dirty="0"/>
              <a:t> </a:t>
            </a:r>
            <a:r>
              <a:rPr lang="en-US" b="0" dirty="0" err="1"/>
              <a:t>wawancara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 err="1"/>
              <a:t>Bila</a:t>
            </a:r>
            <a:r>
              <a:rPr lang="en-US" b="0" dirty="0"/>
              <a:t> </a:t>
            </a:r>
            <a:r>
              <a:rPr lang="en-US" b="0" dirty="0" err="1"/>
              <a:t>membuat</a:t>
            </a:r>
            <a:r>
              <a:rPr lang="en-US" b="0" dirty="0"/>
              <a:t> </a:t>
            </a:r>
            <a:r>
              <a:rPr lang="en-US" b="0" dirty="0" err="1"/>
              <a:t>janji</a:t>
            </a:r>
            <a:r>
              <a:rPr lang="en-US" b="0" dirty="0"/>
              <a:t>, </a:t>
            </a:r>
            <a:r>
              <a:rPr lang="en-US" b="0" dirty="0" err="1"/>
              <a:t>datanglah</a:t>
            </a:r>
            <a:r>
              <a:rPr lang="en-US" b="0" dirty="0"/>
              <a:t> </a:t>
            </a:r>
            <a:r>
              <a:rPr lang="en-US" b="0" dirty="0" err="1"/>
              <a:t>tepat</a:t>
            </a:r>
            <a:r>
              <a:rPr lang="en-US" b="0" dirty="0"/>
              <a:t> </a:t>
            </a:r>
            <a:r>
              <a:rPr lang="en-US" b="0" dirty="0" err="1"/>
              <a:t>waktu</a:t>
            </a:r>
            <a:endParaRPr lang="en-US" b="0" dirty="0"/>
          </a:p>
          <a:p>
            <a:pPr>
              <a:buFontTx/>
              <a:buChar char="-"/>
            </a:pPr>
            <a:r>
              <a:rPr lang="en-US" b="0" i="1" dirty="0"/>
              <a:t>Off the record.</a:t>
            </a:r>
            <a:r>
              <a:rPr lang="en-US" b="0" dirty="0"/>
              <a:t> </a:t>
            </a:r>
            <a:r>
              <a:rPr lang="en-US" b="0" dirty="0" err="1"/>
              <a:t>Hormati</a:t>
            </a:r>
            <a:r>
              <a:rPr lang="en-US" b="0" dirty="0"/>
              <a:t> </a:t>
            </a:r>
            <a:r>
              <a:rPr lang="en-US" b="0" dirty="0" err="1"/>
              <a:t>permintaan</a:t>
            </a:r>
            <a:r>
              <a:rPr lang="en-US" b="0" dirty="0"/>
              <a:t> </a:t>
            </a:r>
            <a:r>
              <a:rPr lang="en-US" b="0" dirty="0" err="1"/>
              <a:t>sumber</a:t>
            </a:r>
            <a:r>
              <a:rPr lang="en-US" b="0" dirty="0"/>
              <a:t> </a:t>
            </a:r>
            <a:r>
              <a:rPr lang="en-US" b="0" dirty="0" err="1"/>
              <a:t>bila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keterangan</a:t>
            </a:r>
            <a:r>
              <a:rPr lang="en-US" b="0" dirty="0"/>
              <a:t> </a:t>
            </a:r>
            <a:r>
              <a:rPr lang="en-US" b="0" dirty="0" err="1"/>
              <a:t>diminta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disiarkan</a:t>
            </a:r>
            <a:r>
              <a:rPr lang="en-US" b="0" dirty="0"/>
              <a:t>.</a:t>
            </a:r>
          </a:p>
          <a:p>
            <a:pPr>
              <a:buFontTx/>
              <a:buChar char="-"/>
            </a:pPr>
            <a:r>
              <a:rPr lang="en-US" b="0" dirty="0" err="1"/>
              <a:t>Atribusi</a:t>
            </a:r>
            <a:r>
              <a:rPr lang="en-US" b="0" dirty="0"/>
              <a:t> </a:t>
            </a:r>
            <a:r>
              <a:rPr lang="en-US" b="0" dirty="0" err="1"/>
              <a:t>sumber</a:t>
            </a:r>
            <a:r>
              <a:rPr lang="en-US" b="0" dirty="0"/>
              <a:t>. </a:t>
            </a:r>
            <a:r>
              <a:rPr lang="en-US" sz="1100" b="0" dirty="0"/>
              <a:t>(</a:t>
            </a:r>
            <a:r>
              <a:rPr lang="en-US" sz="1100" b="0" dirty="0" err="1"/>
              <a:t>Warief</a:t>
            </a:r>
            <a:r>
              <a:rPr lang="en-US" sz="1100" b="0" dirty="0"/>
              <a:t> </a:t>
            </a:r>
            <a:r>
              <a:rPr lang="en-US" sz="1100" b="0" dirty="0" err="1"/>
              <a:t>Djajanto</a:t>
            </a:r>
            <a:r>
              <a:rPr lang="en-US" sz="1100" b="0" dirty="0"/>
              <a:t> </a:t>
            </a:r>
            <a:r>
              <a:rPr lang="en-US" sz="1100" b="0" dirty="0" err="1"/>
              <a:t>Basorie</a:t>
            </a:r>
            <a:r>
              <a:rPr lang="en-US" sz="1100" b="0" dirty="0"/>
              <a:t> </a:t>
            </a:r>
            <a:r>
              <a:rPr lang="en-US" sz="1100" b="0" dirty="0" err="1"/>
              <a:t>dalam</a:t>
            </a:r>
            <a:r>
              <a:rPr lang="en-US" sz="1100" b="0" dirty="0"/>
              <a:t> </a:t>
            </a:r>
            <a:r>
              <a:rPr lang="en-US" sz="1100" b="0" dirty="0" err="1"/>
              <a:t>Maskun</a:t>
            </a:r>
            <a:r>
              <a:rPr lang="en-US" sz="1100" b="0" dirty="0"/>
              <a:t> </a:t>
            </a:r>
            <a:r>
              <a:rPr lang="en-US" sz="1100" b="0" dirty="0" err="1"/>
              <a:t>Iskandar</a:t>
            </a:r>
            <a:r>
              <a:rPr lang="en-US" sz="1100" b="0" dirty="0"/>
              <a:t> </a:t>
            </a:r>
            <a:r>
              <a:rPr lang="en-US" sz="1100" b="0" dirty="0" err="1"/>
              <a:t>dan</a:t>
            </a:r>
            <a:r>
              <a:rPr lang="en-US" sz="1100" b="0" dirty="0"/>
              <a:t> </a:t>
            </a:r>
            <a:r>
              <a:rPr lang="en-US" sz="1100" b="0" dirty="0" err="1"/>
              <a:t>Atmakusumah</a:t>
            </a:r>
            <a:r>
              <a:rPr lang="en-US" sz="1100" b="0" dirty="0"/>
              <a:t>, 2014)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1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Foto</a:t>
            </a:r>
            <a:endParaRPr lang="en-US" dirty="0" smtClean="0"/>
          </a:p>
          <a:p>
            <a:endParaRPr lang="en-US" dirty="0" smtClean="0"/>
          </a:p>
          <a:p>
            <a:r>
              <a:rPr lang="en-US" b="0" dirty="0" smtClean="0"/>
              <a:t>- </a:t>
            </a:r>
            <a:r>
              <a:rPr lang="en-US" b="0" dirty="0" err="1" smtClean="0"/>
              <a:t>Menyampaikan</a:t>
            </a:r>
            <a:r>
              <a:rPr lang="en-US" b="0" dirty="0" smtClean="0"/>
              <a:t> </a:t>
            </a:r>
            <a:r>
              <a:rPr lang="en-US" b="0" dirty="0" err="1"/>
              <a:t>hal</a:t>
            </a:r>
            <a:r>
              <a:rPr lang="en-US" b="0" dirty="0"/>
              <a:t> </a:t>
            </a:r>
            <a:r>
              <a:rPr lang="en-US" b="0" dirty="0" err="1"/>
              <a:t>unik</a:t>
            </a:r>
            <a:r>
              <a:rPr lang="en-US" b="0" dirty="0"/>
              <a:t> yang </a:t>
            </a:r>
            <a:r>
              <a:rPr lang="en-US" b="0" dirty="0" err="1"/>
              <a:t>sulit</a:t>
            </a:r>
            <a:r>
              <a:rPr lang="en-US" b="0" dirty="0"/>
              <a:t> </a:t>
            </a:r>
            <a:r>
              <a:rPr lang="en-US" b="0" dirty="0" err="1"/>
              <a:t>digambarkan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kata-kata; </a:t>
            </a:r>
          </a:p>
          <a:p>
            <a:r>
              <a:rPr lang="en-US" b="0" dirty="0" smtClean="0"/>
              <a:t>- </a:t>
            </a:r>
            <a:r>
              <a:rPr lang="en-US" b="0" dirty="0" err="1" smtClean="0"/>
              <a:t>Bersama-sama</a:t>
            </a:r>
            <a:r>
              <a:rPr lang="en-US" b="0" dirty="0" smtClean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teks</a:t>
            </a:r>
            <a:r>
              <a:rPr lang="en-US" b="0" dirty="0"/>
              <a:t> </a:t>
            </a:r>
            <a:r>
              <a:rPr lang="en-US" b="0" dirty="0" err="1"/>
              <a:t>menciptakan</a:t>
            </a:r>
            <a:r>
              <a:rPr lang="en-US" b="0" dirty="0"/>
              <a:t> </a:t>
            </a:r>
            <a:r>
              <a:rPr lang="en-US" b="0" dirty="0" err="1"/>
              <a:t>cerita</a:t>
            </a:r>
            <a:r>
              <a:rPr lang="en-US" b="0" dirty="0"/>
              <a:t> yang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menarik</a:t>
            </a:r>
            <a:r>
              <a:rPr lang="en-US" b="0" dirty="0"/>
              <a:t>; </a:t>
            </a:r>
          </a:p>
          <a:p>
            <a:r>
              <a:rPr lang="en-US" b="0" dirty="0" smtClean="0"/>
              <a:t>- </a:t>
            </a:r>
            <a:r>
              <a:rPr lang="en-US" b="0" dirty="0" err="1" smtClean="0"/>
              <a:t>Sebagai</a:t>
            </a:r>
            <a:r>
              <a:rPr lang="en-US" b="0" dirty="0" smtClean="0"/>
              <a:t> </a:t>
            </a:r>
            <a:r>
              <a:rPr lang="en-US" b="0" dirty="0" err="1"/>
              <a:t>elemen</a:t>
            </a:r>
            <a:r>
              <a:rPr lang="en-US" b="0" dirty="0"/>
              <a:t> </a:t>
            </a:r>
            <a:r>
              <a:rPr lang="en-US" b="0" dirty="0" err="1"/>
              <a:t>pendukung</a:t>
            </a:r>
            <a:r>
              <a:rPr lang="en-US" b="0" dirty="0"/>
              <a:t> </a:t>
            </a:r>
            <a:r>
              <a:rPr lang="en-US" b="0" dirty="0" err="1"/>
              <a:t>artikel</a:t>
            </a:r>
            <a:r>
              <a:rPr lang="en-US" b="0" dirty="0"/>
              <a:t>. </a:t>
            </a:r>
            <a:r>
              <a:rPr lang="en-US" b="0" dirty="0" err="1"/>
              <a:t>Misal</a:t>
            </a:r>
            <a:r>
              <a:rPr lang="en-US" b="0" dirty="0"/>
              <a:t> </a:t>
            </a:r>
            <a:r>
              <a:rPr lang="en-US" b="0" dirty="0" err="1"/>
              <a:t>foto</a:t>
            </a:r>
            <a:r>
              <a:rPr lang="en-US" b="0" dirty="0"/>
              <a:t> </a:t>
            </a:r>
            <a:r>
              <a:rPr lang="en-US" b="0" dirty="0" err="1"/>
              <a:t>narasumber</a:t>
            </a:r>
            <a:r>
              <a:rPr lang="en-US" b="0" dirty="0"/>
              <a:t>; </a:t>
            </a:r>
          </a:p>
          <a:p>
            <a:r>
              <a:rPr lang="en-US" b="0" dirty="0" smtClean="0"/>
              <a:t>- </a:t>
            </a:r>
            <a:r>
              <a:rPr lang="en-US" b="0" dirty="0" err="1" smtClean="0"/>
              <a:t>Pemisah</a:t>
            </a:r>
            <a:r>
              <a:rPr lang="en-US" b="0" dirty="0" smtClean="0"/>
              <a:t> </a:t>
            </a:r>
            <a:r>
              <a:rPr lang="en-US" b="0" dirty="0" err="1"/>
              <a:t>antara</a:t>
            </a:r>
            <a:r>
              <a:rPr lang="en-US" b="0" dirty="0"/>
              <a:t> </a:t>
            </a:r>
            <a:r>
              <a:rPr lang="en-US" b="0" dirty="0" err="1"/>
              <a:t>teks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membuat</a:t>
            </a:r>
            <a:r>
              <a:rPr lang="en-US" b="0" dirty="0"/>
              <a:t> </a:t>
            </a:r>
            <a:r>
              <a:rPr lang="en-US" b="0" dirty="0" err="1"/>
              <a:t>laman</a:t>
            </a:r>
            <a:r>
              <a:rPr lang="en-US" b="0" dirty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menarik</a:t>
            </a:r>
            <a:r>
              <a:rPr lang="en-US" b="0" dirty="0"/>
              <a:t>;</a:t>
            </a:r>
          </a:p>
          <a:p>
            <a:pPr marL="0" indent="0"/>
            <a:r>
              <a:rPr lang="en-US" b="0" dirty="0" err="1" smtClean="0"/>
              <a:t>Bercerita</a:t>
            </a:r>
            <a:r>
              <a:rPr lang="en-US" b="0" dirty="0" smtClean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 smtClean="0"/>
              <a:t>sendirinya</a:t>
            </a:r>
            <a:endParaRPr lang="en-US" b="0" dirty="0" smtClean="0"/>
          </a:p>
          <a:p>
            <a:pPr marL="0" indent="0"/>
            <a:endParaRPr lang="en-US" b="0" dirty="0" smtClean="0"/>
          </a:p>
          <a:p>
            <a:pPr marL="0" indent="0"/>
            <a:r>
              <a:rPr lang="en-US" b="0" dirty="0"/>
              <a:t>It is not merely a mechanically reproducible medium with many functional purposes and objectives, but it is also an art form created by a more modern and methodical type of artist (the photographer) who wants to depict the world in a different way than the painter or the sculptor. The artist gives us in a sense a kind of coated reality of his construction that can only be transmitted through a photograph</a:t>
            </a:r>
            <a:r>
              <a:rPr lang="en-US" b="0" dirty="0" smtClean="0"/>
              <a:t>. (Ali Geiger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csmt.uchicago.ed</a:t>
            </a:r>
            <a:r>
              <a:rPr lang="en-US" b="0" dirty="0" smtClean="0">
                <a:hlinkClick r:id="rId2"/>
              </a:rPr>
              <a:t>u</a:t>
            </a:r>
            <a:r>
              <a:rPr lang="en-US" b="0" dirty="0" smtClean="0"/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2942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Foto</a:t>
            </a:r>
            <a:endParaRPr lang="en-US" dirty="0" smtClean="0"/>
          </a:p>
          <a:p>
            <a:endParaRPr lang="en-US" dirty="0"/>
          </a:p>
          <a:p>
            <a:r>
              <a:rPr lang="en-US" b="0" dirty="0" err="1" smtClean="0"/>
              <a:t>Pencahayaan</a:t>
            </a:r>
            <a:r>
              <a:rPr lang="en-US" b="0" dirty="0" smtClean="0"/>
              <a:t> </a:t>
            </a:r>
            <a:r>
              <a:rPr lang="en-US" b="0" dirty="0" err="1" smtClean="0"/>
              <a:t>cukup</a:t>
            </a:r>
            <a:endParaRPr lang="en-US" b="0" dirty="0" smtClean="0"/>
          </a:p>
          <a:p>
            <a:r>
              <a:rPr lang="en-US" b="0" dirty="0" err="1" smtClean="0"/>
              <a:t>Komposisi</a:t>
            </a:r>
            <a:r>
              <a:rPr lang="en-US" b="0" dirty="0" smtClean="0"/>
              <a:t> </a:t>
            </a:r>
            <a:r>
              <a:rPr lang="en-US" b="0" dirty="0" err="1" smtClean="0"/>
              <a:t>baik</a:t>
            </a:r>
            <a:endParaRPr lang="en-US" b="0" dirty="0"/>
          </a:p>
          <a:p>
            <a:r>
              <a:rPr lang="en-US" b="0" dirty="0" err="1"/>
              <a:t>Jenis</a:t>
            </a:r>
            <a:r>
              <a:rPr lang="en-US" b="0" dirty="0"/>
              <a:t> </a:t>
            </a:r>
            <a:r>
              <a:rPr lang="en-US" b="0" dirty="0" err="1"/>
              <a:t>kamera</a:t>
            </a:r>
            <a:r>
              <a:rPr lang="en-US" b="0" dirty="0"/>
              <a:t>: </a:t>
            </a:r>
            <a:endParaRPr lang="en-US" b="0" dirty="0" smtClean="0"/>
          </a:p>
          <a:p>
            <a:endParaRPr lang="en-US" b="0" dirty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telpon</a:t>
            </a:r>
            <a:r>
              <a:rPr lang="en-US" dirty="0" smtClean="0"/>
              <a:t> </a:t>
            </a:r>
            <a:r>
              <a:rPr lang="en-US" dirty="0" err="1" smtClean="0"/>
              <a:t>genggam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saku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Semi-pro (</a:t>
            </a:r>
            <a:r>
              <a:rPr lang="en-US" dirty="0" err="1" smtClean="0"/>
              <a:t>prosumer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/>
              <a:t>Kamera</a:t>
            </a:r>
            <a:r>
              <a:rPr lang="en-US" dirty="0"/>
              <a:t> Pro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smtClean="0"/>
              <a:t>DSLR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8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Foto</a:t>
            </a:r>
            <a:endParaRPr lang="en-US" dirty="0" smtClean="0"/>
          </a:p>
          <a:p>
            <a:endParaRPr lang="en-US" dirty="0" smtClean="0"/>
          </a:p>
          <a:p>
            <a:r>
              <a:rPr lang="en-US" b="0" dirty="0" smtClean="0"/>
              <a:t>Format “Slideshow”</a:t>
            </a:r>
            <a:endParaRPr lang="en-US" b="0" dirty="0"/>
          </a:p>
          <a:p>
            <a:pPr marL="0" indent="0"/>
            <a:r>
              <a:rPr lang="en-US" b="0" dirty="0"/>
              <a:t>A very effective way of delivering photographs when you are looking to tell the story through photographs. </a:t>
            </a:r>
          </a:p>
          <a:p>
            <a:pPr marL="0" indent="0"/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foto</a:t>
            </a:r>
            <a:r>
              <a:rPr lang="en-US" b="0" dirty="0"/>
              <a:t> 12-15</a:t>
            </a:r>
          </a:p>
          <a:p>
            <a:pPr marL="0" indent="0"/>
            <a:r>
              <a:rPr lang="en-US" b="0" dirty="0"/>
              <a:t>Software: </a:t>
            </a:r>
          </a:p>
          <a:p>
            <a:pPr marL="638175" lvl="1" indent="-342900">
              <a:buFont typeface="Wingdings" charset="2"/>
              <a:buChar char="Ø"/>
            </a:pPr>
            <a:r>
              <a:rPr lang="en-US" dirty="0"/>
              <a:t>Paid-for software: </a:t>
            </a:r>
            <a:r>
              <a:rPr lang="en-US" dirty="0" err="1"/>
              <a:t>SoundSlides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www.soundslides</a:t>
            </a:r>
            <a:r>
              <a:rPr lang="en-US" dirty="0"/>
              <a:t>),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jurnalis</a:t>
            </a:r>
            <a:r>
              <a:rPr lang="en-US" dirty="0"/>
              <a:t> Joe Weiss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news website. </a:t>
            </a:r>
            <a:r>
              <a:rPr lang="en-US" dirty="0" err="1"/>
              <a:t>dll</a:t>
            </a:r>
            <a:endParaRPr lang="en-US" dirty="0"/>
          </a:p>
          <a:p>
            <a:pPr marL="638175" lvl="1" indent="-342900">
              <a:buFont typeface="Wingdings" charset="2"/>
              <a:buChar char="Ø"/>
            </a:pPr>
            <a:r>
              <a:rPr lang="en-US" dirty="0"/>
              <a:t>Free software: Apple iMovie, Google Picasa,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sz="1200" dirty="0" smtClean="0"/>
              <a:t>(Steve </a:t>
            </a:r>
            <a:r>
              <a:rPr lang="en-US" sz="1200" dirty="0"/>
              <a:t>Hill &amp; Paul </a:t>
            </a:r>
            <a:r>
              <a:rPr lang="en-US" sz="1200" dirty="0" err="1"/>
              <a:t>Lashmar</a:t>
            </a:r>
            <a:r>
              <a:rPr lang="en-US" sz="1200" dirty="0"/>
              <a:t>,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92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Slideshow format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publikasi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:</a:t>
            </a:r>
          </a:p>
          <a:p>
            <a:pPr marL="0" indent="0"/>
            <a:endParaRPr lang="en-US" dirty="0"/>
          </a:p>
          <a:p>
            <a:pPr marL="457200" indent="-457200">
              <a:buAutoNum type="arabicPeriod"/>
            </a:pPr>
            <a:r>
              <a:rPr lang="en-US" b="0" dirty="0" err="1" smtClean="0"/>
              <a:t>Terdapat</a:t>
            </a:r>
            <a:r>
              <a:rPr lang="en-US" b="0" dirty="0" smtClean="0"/>
              <a:t> </a:t>
            </a:r>
            <a:r>
              <a:rPr lang="en-US" b="0" dirty="0" err="1"/>
              <a:t>aktivitas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orang </a:t>
            </a:r>
            <a:r>
              <a:rPr lang="en-US" b="0" dirty="0" err="1"/>
              <a:t>melakukan</a:t>
            </a:r>
            <a:r>
              <a:rPr lang="en-US" b="0" dirty="0"/>
              <a:t> </a:t>
            </a:r>
            <a:r>
              <a:rPr lang="en-US" b="0" dirty="0" err="1"/>
              <a:t>gerak</a:t>
            </a:r>
            <a:r>
              <a:rPr lang="en-US" b="0" dirty="0"/>
              <a:t> yang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diamati</a:t>
            </a:r>
            <a:r>
              <a:rPr lang="en-US" b="0" dirty="0"/>
              <a:t>. </a:t>
            </a:r>
          </a:p>
          <a:p>
            <a:pPr marL="457200" indent="-457200">
              <a:buAutoNum type="arabicPeriod"/>
            </a:pPr>
            <a:r>
              <a:rPr lang="en-US" b="0" dirty="0" err="1"/>
              <a:t>Secara</a:t>
            </a:r>
            <a:r>
              <a:rPr lang="en-US" b="0" dirty="0"/>
              <a:t> visual kaya (</a:t>
            </a:r>
            <a:r>
              <a:rPr lang="en-US" b="0" dirty="0" err="1"/>
              <a:t>misal</a:t>
            </a:r>
            <a:r>
              <a:rPr lang="en-US" b="0" dirty="0"/>
              <a:t> </a:t>
            </a:r>
            <a:r>
              <a:rPr lang="en-US" b="0" dirty="0" err="1"/>
              <a:t>warna-warni</a:t>
            </a:r>
            <a:r>
              <a:rPr lang="en-US" b="0" dirty="0"/>
              <a:t>, </a:t>
            </a:r>
            <a:r>
              <a:rPr lang="en-US" b="0" dirty="0" err="1"/>
              <a:t>dekor</a:t>
            </a:r>
            <a:r>
              <a:rPr lang="en-US" b="0" dirty="0"/>
              <a:t>, </a:t>
            </a:r>
            <a:r>
              <a:rPr lang="en-US" b="0" dirty="0" err="1"/>
              <a:t>kontras</a:t>
            </a:r>
            <a:r>
              <a:rPr lang="en-US" b="0" dirty="0"/>
              <a:t>, </a:t>
            </a:r>
            <a:r>
              <a:rPr lang="en-US" b="0" dirty="0" err="1"/>
              <a:t>tematik</a:t>
            </a:r>
            <a:r>
              <a:rPr lang="en-US" b="0" dirty="0"/>
              <a:t>, </a:t>
            </a:r>
            <a:r>
              <a:rPr lang="en-US" b="0" dirty="0" err="1"/>
              <a:t>gerak</a:t>
            </a:r>
            <a:r>
              <a:rPr lang="en-US" b="0" dirty="0"/>
              <a:t>, </a:t>
            </a:r>
            <a:r>
              <a:rPr lang="en-US" b="0" dirty="0" err="1"/>
              <a:t>pemandangan</a:t>
            </a:r>
            <a:r>
              <a:rPr lang="en-US" b="0" dirty="0"/>
              <a:t>). </a:t>
            </a:r>
          </a:p>
          <a:p>
            <a:pPr marL="457200" indent="-457200">
              <a:buAutoNum type="arabicPeriod"/>
            </a:pPr>
            <a:r>
              <a:rPr lang="en-US" b="0" dirty="0"/>
              <a:t>Ada </a:t>
            </a:r>
            <a:r>
              <a:rPr lang="en-US" b="0" dirty="0" err="1"/>
              <a:t>variasi</a:t>
            </a:r>
            <a:r>
              <a:rPr lang="en-US" b="0" dirty="0"/>
              <a:t> </a:t>
            </a:r>
            <a:r>
              <a:rPr lang="en-US" b="0" dirty="0" err="1"/>
              <a:t>gerakan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momen</a:t>
            </a:r>
            <a:r>
              <a:rPr lang="en-US" b="0" dirty="0"/>
              <a:t> </a:t>
            </a:r>
            <a:r>
              <a:rPr lang="en-US" b="0" dirty="0" err="1"/>
              <a:t>menarik</a:t>
            </a:r>
            <a:r>
              <a:rPr lang="en-US" b="0" dirty="0"/>
              <a:t>.</a:t>
            </a:r>
          </a:p>
          <a:p>
            <a:pPr marL="457200" indent="-457200">
              <a:buAutoNum type="arabicPeriod"/>
            </a:pPr>
            <a:r>
              <a:rPr lang="en-US" b="0" dirty="0" err="1"/>
              <a:t>Menyentuh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lucu</a:t>
            </a:r>
            <a:r>
              <a:rPr lang="en-US" b="0" dirty="0"/>
              <a:t>. </a:t>
            </a:r>
          </a:p>
          <a:p>
            <a:pPr marL="457200" indent="-457200">
              <a:buAutoNum type="arabicPeriod"/>
            </a:pPr>
            <a:r>
              <a:rPr lang="en-US" b="0" dirty="0" err="1"/>
              <a:t>Menampilkan</a:t>
            </a:r>
            <a:r>
              <a:rPr lang="en-US" b="0" dirty="0"/>
              <a:t> </a:t>
            </a:r>
            <a:r>
              <a:rPr lang="en-US" b="0" dirty="0" err="1"/>
              <a:t>karakter</a:t>
            </a:r>
            <a:r>
              <a:rPr lang="en-US" b="0" dirty="0"/>
              <a:t> </a:t>
            </a:r>
            <a:r>
              <a:rPr lang="en-US" b="0" dirty="0" err="1"/>
              <a:t>kuat</a:t>
            </a:r>
            <a:r>
              <a:rPr lang="en-US" b="0" dirty="0"/>
              <a:t>. </a:t>
            </a:r>
            <a:r>
              <a:rPr lang="en-US" sz="1200" b="0" dirty="0" smtClean="0"/>
              <a:t>(Reuben Stern in Steve Hill &amp; Paul </a:t>
            </a:r>
            <a:r>
              <a:rPr lang="en-US" sz="1200" b="0" dirty="0" err="1" smtClean="0"/>
              <a:t>Lashmar</a:t>
            </a:r>
            <a:r>
              <a:rPr lang="en-US" sz="1200" b="0" dirty="0" smtClean="0"/>
              <a:t>, 2014)</a:t>
            </a:r>
            <a:endParaRPr lang="en-US" sz="12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1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Infografik</a:t>
            </a:r>
            <a:endParaRPr lang="en-US" dirty="0" smtClean="0"/>
          </a:p>
          <a:p>
            <a:endParaRPr lang="en-US" dirty="0"/>
          </a:p>
          <a:p>
            <a:r>
              <a:rPr lang="en-US" b="0" dirty="0" smtClean="0"/>
              <a:t>Right </a:t>
            </a:r>
            <a:r>
              <a:rPr lang="en-US" b="0" dirty="0"/>
              <a:t>at the intersection of art and journalism, technology and </a:t>
            </a:r>
            <a:r>
              <a:rPr lang="en-US" b="0" dirty="0" smtClean="0"/>
              <a:t>storytelling, lies </a:t>
            </a:r>
            <a:r>
              <a:rPr lang="en-US" b="0" dirty="0"/>
              <a:t>the </a:t>
            </a:r>
            <a:r>
              <a:rPr lang="en-US" b="0" dirty="0" err="1"/>
              <a:t>infographic</a:t>
            </a:r>
            <a:r>
              <a:rPr lang="en-US" b="0" dirty="0"/>
              <a:t>. Ranging in size and scope from a three-inch pie </a:t>
            </a:r>
            <a:r>
              <a:rPr lang="en-US" b="0" dirty="0" smtClean="0"/>
              <a:t>chart to </a:t>
            </a:r>
            <a:r>
              <a:rPr lang="en-US" b="0" dirty="0"/>
              <a:t>a multipage, full-color spread, </a:t>
            </a:r>
            <a:r>
              <a:rPr lang="en-US" b="0" dirty="0" err="1"/>
              <a:t>infographics</a:t>
            </a:r>
            <a:r>
              <a:rPr lang="en-US" b="0" dirty="0"/>
              <a:t> add visual appeal and detail </a:t>
            </a:r>
            <a:r>
              <a:rPr lang="en-US" b="0" dirty="0" smtClean="0"/>
              <a:t>to virtually </a:t>
            </a:r>
            <a:r>
              <a:rPr lang="en-US" b="0" dirty="0"/>
              <a:t>any story. This is an interesting time for </a:t>
            </a:r>
            <a:r>
              <a:rPr lang="en-US" b="0" dirty="0" err="1"/>
              <a:t>infographics</a:t>
            </a:r>
            <a:r>
              <a:rPr lang="en-US" b="0" dirty="0"/>
              <a:t>. On one </a:t>
            </a:r>
            <a:r>
              <a:rPr lang="en-US" b="0" dirty="0" smtClean="0"/>
              <a:t>hand, print </a:t>
            </a:r>
            <a:r>
              <a:rPr lang="en-US" b="0" dirty="0"/>
              <a:t>media that routinely featured charts, graphs, diagrams, and </a:t>
            </a:r>
            <a:r>
              <a:rPr lang="en-US" b="0" dirty="0" smtClean="0"/>
              <a:t>graphic illustrations </a:t>
            </a:r>
            <a:r>
              <a:rPr lang="en-US" b="0" dirty="0"/>
              <a:t>has diminished. On the other hand, we humans are </a:t>
            </a:r>
            <a:r>
              <a:rPr lang="en-US" b="0" dirty="0" smtClean="0"/>
              <a:t>connected to </a:t>
            </a:r>
            <a:r>
              <a:rPr lang="en-US" b="0" dirty="0"/>
              <a:t>media all day, every day, through our computers, tablets, and phones. </a:t>
            </a:r>
            <a:r>
              <a:rPr lang="en-US" b="0" dirty="0" smtClean="0"/>
              <a:t>We crave </a:t>
            </a:r>
            <a:r>
              <a:rPr lang="en-US" b="0" dirty="0"/>
              <a:t>information and entertainment, and in a world that’s crowded with </a:t>
            </a:r>
            <a:r>
              <a:rPr lang="en-US" b="0" dirty="0" smtClean="0"/>
              <a:t>data, an </a:t>
            </a:r>
            <a:r>
              <a:rPr lang="en-US" b="0" dirty="0"/>
              <a:t>attractive visual presentation can help your story stand out. When </a:t>
            </a:r>
            <a:r>
              <a:rPr lang="en-US" b="0" dirty="0" smtClean="0"/>
              <a:t>print media </a:t>
            </a:r>
            <a:r>
              <a:rPr lang="en-US" b="0" dirty="0"/>
              <a:t>was king, most graphics were </a:t>
            </a:r>
            <a:r>
              <a:rPr lang="en-US" b="0" i="1" dirty="0"/>
              <a:t>static </a:t>
            </a:r>
            <a:r>
              <a:rPr lang="en-US" b="0" dirty="0"/>
              <a:t>— designed only for reading </a:t>
            </a:r>
            <a:r>
              <a:rPr lang="en-US" b="0" dirty="0" smtClean="0"/>
              <a:t>and impossible </a:t>
            </a:r>
            <a:r>
              <a:rPr lang="en-US" b="0" dirty="0"/>
              <a:t>to change after publication. In the Internet age, though, </a:t>
            </a:r>
            <a:r>
              <a:rPr lang="en-US" b="0" dirty="0" smtClean="0"/>
              <a:t>graphics are </a:t>
            </a:r>
            <a:r>
              <a:rPr lang="en-US" b="0" dirty="0"/>
              <a:t>going live, with interactive features that reel in readers and make </a:t>
            </a:r>
            <a:r>
              <a:rPr lang="en-US" b="0" dirty="0" smtClean="0"/>
              <a:t>information incredibly </a:t>
            </a:r>
            <a:r>
              <a:rPr lang="en-US" b="0" dirty="0"/>
              <a:t>relevant, fun, and personal</a:t>
            </a:r>
            <a:r>
              <a:rPr lang="en-US" b="0" dirty="0" smtClean="0"/>
              <a:t>. </a:t>
            </a:r>
            <a:r>
              <a:rPr lang="en-US" sz="1200" b="0" dirty="0" smtClean="0"/>
              <a:t>(Justin </a:t>
            </a:r>
            <a:r>
              <a:rPr lang="en-US" sz="1200" b="0" dirty="0" err="1" smtClean="0"/>
              <a:t>Beegel</a:t>
            </a:r>
            <a:r>
              <a:rPr lang="en-US" sz="1200" b="0" dirty="0" smtClean="0"/>
              <a:t>, 2014)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497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Jurnalisme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Konteks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71432"/>
            <a:ext cx="5943600" cy="338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Infografik</a:t>
            </a:r>
            <a:endParaRPr lang="en-US" dirty="0" smtClean="0"/>
          </a:p>
          <a:p>
            <a:endParaRPr lang="en-US" dirty="0"/>
          </a:p>
          <a:p>
            <a:r>
              <a:rPr lang="en-US" b="0" dirty="0" err="1"/>
              <a:t>Visualisasi</a:t>
            </a:r>
            <a:r>
              <a:rPr lang="en-US" b="0" dirty="0"/>
              <a:t> </a:t>
            </a:r>
            <a:r>
              <a:rPr lang="en-US" b="0" dirty="0" err="1" smtClean="0"/>
              <a:t>informasi</a:t>
            </a:r>
            <a:endParaRPr lang="en-US" b="0" dirty="0"/>
          </a:p>
          <a:p>
            <a:r>
              <a:rPr lang="en-US" b="0" dirty="0" err="1" smtClean="0"/>
              <a:t>Efektif</a:t>
            </a:r>
            <a:r>
              <a:rPr lang="en-US" b="0" dirty="0" smtClean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menyajikan</a:t>
            </a:r>
            <a:r>
              <a:rPr lang="en-US" b="0" dirty="0"/>
              <a:t> </a:t>
            </a:r>
            <a:r>
              <a:rPr lang="en-US" b="0" dirty="0" err="1"/>
              <a:t>informasi</a:t>
            </a:r>
            <a:r>
              <a:rPr lang="en-US" b="0" dirty="0"/>
              <a:t> yang </a:t>
            </a:r>
            <a:r>
              <a:rPr lang="en-US" b="0" dirty="0" err="1"/>
              <a:t>kompleks</a:t>
            </a:r>
            <a:r>
              <a:rPr lang="en-US" b="0" dirty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sederhana</a:t>
            </a:r>
            <a:r>
              <a:rPr lang="en-US" b="0" dirty="0"/>
              <a:t> </a:t>
            </a:r>
            <a:r>
              <a:rPr lang="en-US" b="0" dirty="0" err="1" smtClean="0"/>
              <a:t>dan</a:t>
            </a:r>
            <a:r>
              <a:rPr lang="en-US" b="0" dirty="0"/>
              <a:t> </a:t>
            </a:r>
            <a:endParaRPr lang="en-US" b="0" dirty="0" smtClean="0"/>
          </a:p>
          <a:p>
            <a:r>
              <a:rPr lang="en-US" b="0" dirty="0" err="1" smtClean="0"/>
              <a:t>mudah</a:t>
            </a:r>
            <a:r>
              <a:rPr lang="en-US" b="0" dirty="0" smtClean="0"/>
              <a:t> </a:t>
            </a:r>
            <a:r>
              <a:rPr lang="en-US" b="0" dirty="0" err="1"/>
              <a:t>dipahami</a:t>
            </a:r>
            <a:r>
              <a:rPr lang="en-US" b="0" dirty="0"/>
              <a:t>. 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err="1" smtClean="0"/>
              <a:t>Contoh</a:t>
            </a:r>
            <a:r>
              <a:rPr lang="en-US" b="0" dirty="0" smtClean="0"/>
              <a:t>:</a:t>
            </a:r>
          </a:p>
          <a:p>
            <a:endParaRPr lang="en-US" b="0" dirty="0"/>
          </a:p>
          <a:p>
            <a:r>
              <a:rPr lang="en-US" b="0" dirty="0">
                <a:hlinkClick r:id="rId2"/>
              </a:rPr>
              <a:t>https://www.easel.ly/blog/the-history-of-infographics/</a:t>
            </a:r>
            <a:endParaRPr lang="en-US" b="0" dirty="0"/>
          </a:p>
          <a:p>
            <a:r>
              <a:rPr lang="en-US" b="0" dirty="0">
                <a:hlinkClick r:id="rId3"/>
              </a:rPr>
              <a:t>https://visual.ly/community/infographic/other/what-journalist-think-journalism-2015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25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Audio</a:t>
            </a:r>
          </a:p>
          <a:p>
            <a:endParaRPr lang="en-US" dirty="0" smtClean="0"/>
          </a:p>
          <a:p>
            <a:endParaRPr lang="en-US" dirty="0"/>
          </a:p>
          <a:p>
            <a:pPr marL="0" indent="0"/>
            <a:r>
              <a:rPr lang="en-US" sz="2000" b="0" dirty="0" err="1"/>
              <a:t>Prinsip</a:t>
            </a:r>
            <a:r>
              <a:rPr lang="en-US" sz="2000" b="0" dirty="0"/>
              <a:t> </a:t>
            </a:r>
            <a:r>
              <a:rPr lang="en-US" sz="2000" b="0" dirty="0" err="1"/>
              <a:t>konten</a:t>
            </a:r>
            <a:r>
              <a:rPr lang="en-US" sz="2000" b="0" dirty="0"/>
              <a:t> audio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lvl="1"/>
            <a:r>
              <a:rPr lang="en-US" sz="2000" dirty="0"/>
              <a:t>‘Theatre of mind’</a:t>
            </a:r>
          </a:p>
          <a:p>
            <a:pPr lvl="1"/>
            <a:r>
              <a:rPr lang="en-US" sz="2000" dirty="0"/>
              <a:t>‘Let me tell you a story’</a:t>
            </a:r>
          </a:p>
          <a:p>
            <a:pPr lvl="1"/>
            <a:r>
              <a:rPr lang="en-US" sz="2000" dirty="0"/>
              <a:t>‘Let me take you on a journey</a:t>
            </a:r>
            <a:r>
              <a:rPr lang="en-US" sz="2000" dirty="0" smtClean="0"/>
              <a:t>’ </a:t>
            </a:r>
            <a:r>
              <a:rPr lang="en-US" sz="1000" dirty="0"/>
              <a:t>(Steve Hill &amp; Paul </a:t>
            </a:r>
            <a:r>
              <a:rPr lang="en-US" sz="1000" dirty="0" err="1"/>
              <a:t>Lashmar</a:t>
            </a:r>
            <a:r>
              <a:rPr lang="en-US" sz="1000" dirty="0"/>
              <a:t>)</a:t>
            </a:r>
          </a:p>
          <a:p>
            <a:pPr lvl="1"/>
            <a:endParaRPr lang="en-US" sz="20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1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Audio</a:t>
            </a:r>
          </a:p>
          <a:p>
            <a:endParaRPr lang="en-US" dirty="0"/>
          </a:p>
          <a:p>
            <a:pPr marL="0" indent="0"/>
            <a:r>
              <a:rPr lang="en-US" b="0" dirty="0" err="1"/>
              <a:t>Definisi</a:t>
            </a:r>
            <a:r>
              <a:rPr lang="en-US" b="0" dirty="0"/>
              <a:t> podcast: </a:t>
            </a:r>
            <a:endParaRPr lang="en-US" b="0" dirty="0" smtClean="0"/>
          </a:p>
          <a:p>
            <a:pPr marL="0" indent="0"/>
            <a:endParaRPr lang="en-US" b="0" dirty="0"/>
          </a:p>
          <a:p>
            <a:r>
              <a:rPr lang="en-US" b="0" dirty="0"/>
              <a:t>Podcasts are recorded</a:t>
            </a:r>
          </a:p>
          <a:p>
            <a:r>
              <a:rPr lang="en-US" b="0" dirty="0"/>
              <a:t>messages or audio</a:t>
            </a:r>
          </a:p>
          <a:p>
            <a:r>
              <a:rPr lang="en-US" b="0" dirty="0"/>
              <a:t>programs distributed</a:t>
            </a:r>
          </a:p>
          <a:p>
            <a:r>
              <a:rPr lang="en-US" b="0" dirty="0"/>
              <a:t>through download to</a:t>
            </a:r>
          </a:p>
          <a:p>
            <a:r>
              <a:rPr lang="en-US" b="0" dirty="0"/>
              <a:t>computers, iPods, or other</a:t>
            </a:r>
          </a:p>
          <a:p>
            <a:r>
              <a:rPr lang="en-US" b="0" dirty="0"/>
              <a:t>portable digital music</a:t>
            </a:r>
          </a:p>
          <a:p>
            <a:r>
              <a:rPr lang="en-US" b="0" dirty="0"/>
              <a:t>players</a:t>
            </a:r>
            <a:r>
              <a:rPr lang="en-US" b="0" dirty="0" smtClean="0"/>
              <a:t>. </a:t>
            </a:r>
            <a:r>
              <a:rPr lang="en-US" sz="1200" b="0" dirty="0" smtClean="0"/>
              <a:t>(</a:t>
            </a:r>
            <a:r>
              <a:rPr lang="en-US" sz="1200" b="0" dirty="0" err="1" smtClean="0"/>
              <a:t>Straubhaar</a:t>
            </a:r>
            <a:r>
              <a:rPr lang="en-US" sz="1200" b="0" dirty="0" smtClean="0"/>
              <a:t>., </a:t>
            </a:r>
            <a:r>
              <a:rPr lang="en-US" sz="1200" b="0" dirty="0" err="1" smtClean="0"/>
              <a:t>LaRose</a:t>
            </a:r>
            <a:r>
              <a:rPr lang="en-US" sz="1200" b="0" dirty="0" smtClean="0"/>
              <a:t>., Davenport, 2012)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69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Audio</a:t>
            </a:r>
          </a:p>
          <a:p>
            <a:endParaRPr lang="en-US" dirty="0"/>
          </a:p>
          <a:p>
            <a:pPr marL="0" indent="0"/>
            <a:r>
              <a:rPr lang="en-US" b="0" dirty="0"/>
              <a:t>Most common podcast </a:t>
            </a:r>
            <a:r>
              <a:rPr lang="en-US" b="0" dirty="0" smtClean="0"/>
              <a:t>format:</a:t>
            </a:r>
            <a:endParaRPr lang="en-US" b="0" dirty="0"/>
          </a:p>
          <a:p>
            <a:pPr marL="0" indent="0"/>
            <a:r>
              <a:rPr lang="en-US" b="0" dirty="0"/>
              <a:t>Interview podcasts: podcasts with a single host who </a:t>
            </a:r>
            <a:r>
              <a:rPr lang="en-US" b="0" dirty="0" err="1"/>
              <a:t>inteviews</a:t>
            </a:r>
            <a:r>
              <a:rPr lang="en-US" b="0" dirty="0"/>
              <a:t> people in a particular industry.</a:t>
            </a:r>
          </a:p>
          <a:p>
            <a:pPr marL="0" indent="0"/>
            <a:r>
              <a:rPr lang="en-US" b="0" dirty="0"/>
              <a:t>Scripted non-fiction: these shows are mostly serial podcasts that have a single theme for a full season. </a:t>
            </a:r>
          </a:p>
          <a:p>
            <a:pPr marL="0" indent="0"/>
            <a:r>
              <a:rPr lang="en-US" b="0" dirty="0"/>
              <a:t>News recap: Podcast that recaps the news in a specific industry. </a:t>
            </a:r>
            <a:r>
              <a:rPr lang="en-US" b="0" dirty="0" err="1"/>
              <a:t>Eg</a:t>
            </a:r>
            <a:r>
              <a:rPr lang="en-US" b="0" dirty="0"/>
              <a:t>: The Daily, Kickass News, Planet Money. </a:t>
            </a:r>
          </a:p>
          <a:p>
            <a:pPr marL="0" indent="0"/>
            <a:r>
              <a:rPr lang="en-US" b="0" dirty="0"/>
              <a:t>Educational podcasts: Scripted non-fiction shows that focus on teaching their audience. </a:t>
            </a:r>
          </a:p>
          <a:p>
            <a:pPr marL="0" indent="0"/>
            <a:r>
              <a:rPr lang="en-US" b="0" dirty="0"/>
              <a:t>Scripted fiction: Similar to radio dramas and often scripted and highly produced.</a:t>
            </a:r>
            <a:r>
              <a:rPr lang="en-US" dirty="0"/>
              <a:t> </a:t>
            </a:r>
            <a:r>
              <a:rPr lang="en-US" sz="1100" b="0" u="sng" dirty="0" smtClean="0"/>
              <a:t>(</a:t>
            </a:r>
            <a:r>
              <a:rPr lang="en-US" sz="1100" b="0" u="sng" dirty="0">
                <a:hlinkClick r:id="rId2"/>
              </a:rPr>
              <a:t>https://</a:t>
            </a:r>
            <a:r>
              <a:rPr lang="en-US" sz="1100" b="0" u="sng" dirty="0" smtClean="0">
                <a:hlinkClick r:id="rId2"/>
              </a:rPr>
              <a:t>www.buzzsprout.com</a:t>
            </a:r>
            <a:r>
              <a:rPr lang="en-US" sz="1100" b="0" u="sng" dirty="0" smtClean="0"/>
              <a:t>) </a:t>
            </a:r>
            <a:endParaRPr lang="en-US" sz="1100" b="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7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Video</a:t>
            </a:r>
          </a:p>
          <a:p>
            <a:endParaRPr lang="en-US" b="0" dirty="0"/>
          </a:p>
          <a:p>
            <a:pPr marL="0" indent="0"/>
            <a:r>
              <a:rPr lang="en-US" b="0" dirty="0"/>
              <a:t>BASIC INGREDIENTS: </a:t>
            </a:r>
          </a:p>
          <a:p>
            <a:pPr marL="457200" indent="-457200">
              <a:buAutoNum type="arabicPeriod"/>
            </a:pPr>
            <a:r>
              <a:rPr lang="en-US" b="0" dirty="0"/>
              <a:t>Interview</a:t>
            </a:r>
          </a:p>
          <a:p>
            <a:pPr marL="457200" indent="-457200">
              <a:buAutoNum type="arabicPeriod"/>
            </a:pPr>
            <a:r>
              <a:rPr lang="en-US" b="0" dirty="0" err="1"/>
              <a:t>Vox</a:t>
            </a:r>
            <a:r>
              <a:rPr lang="en-US" b="0" dirty="0"/>
              <a:t> pops: </a:t>
            </a:r>
            <a:r>
              <a:rPr lang="en-US" b="0" dirty="0" err="1" smtClean="0"/>
              <a:t>Singkatan</a:t>
            </a:r>
            <a:r>
              <a:rPr lang="en-US" b="0" dirty="0" smtClean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smtClean="0"/>
              <a:t>“</a:t>
            </a:r>
            <a:r>
              <a:rPr lang="en-US" b="0" dirty="0" err="1" smtClean="0"/>
              <a:t>vox</a:t>
            </a:r>
            <a:r>
              <a:rPr lang="en-US" b="0" dirty="0" smtClean="0"/>
              <a:t> </a:t>
            </a:r>
            <a:r>
              <a:rPr lang="en-US" b="0" dirty="0" err="1" smtClean="0"/>
              <a:t>populi</a:t>
            </a:r>
            <a:r>
              <a:rPr lang="en-US" b="0" dirty="0" smtClean="0"/>
              <a:t>”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kumpulan</a:t>
            </a:r>
            <a:r>
              <a:rPr lang="en-US" b="0" dirty="0"/>
              <a:t> </a:t>
            </a:r>
            <a:r>
              <a:rPr lang="en-US" b="0" dirty="0" err="1"/>
              <a:t>opini</a:t>
            </a:r>
            <a:r>
              <a:rPr lang="en-US" b="0" dirty="0"/>
              <a:t> </a:t>
            </a:r>
            <a:r>
              <a:rPr lang="en-US" b="0" dirty="0" err="1"/>
              <a:t>tentang</a:t>
            </a:r>
            <a:r>
              <a:rPr lang="en-US" b="0" dirty="0"/>
              <a:t> </a:t>
            </a:r>
            <a:r>
              <a:rPr lang="en-US" b="0" dirty="0" err="1"/>
              <a:t>hal</a:t>
            </a:r>
            <a:r>
              <a:rPr lang="en-US" b="0" dirty="0"/>
              <a:t> </a:t>
            </a:r>
            <a:r>
              <a:rPr lang="en-US" b="0" dirty="0" err="1"/>
              <a:t>tertentu</a:t>
            </a:r>
            <a:r>
              <a:rPr lang="en-US" b="0" dirty="0"/>
              <a:t>. </a:t>
            </a:r>
            <a:r>
              <a:rPr lang="en-US" b="0" dirty="0" err="1"/>
              <a:t>Bukan</a:t>
            </a:r>
            <a:r>
              <a:rPr lang="en-US" b="0" dirty="0"/>
              <a:t> </a:t>
            </a:r>
            <a:r>
              <a:rPr lang="en-US" b="0" dirty="0" err="1"/>
              <a:t>wawancara</a:t>
            </a:r>
            <a:r>
              <a:rPr lang="en-US" b="0" dirty="0"/>
              <a:t>, </a:t>
            </a:r>
            <a:r>
              <a:rPr lang="en-US" b="0" dirty="0" err="1"/>
              <a:t>hanya</a:t>
            </a:r>
            <a:r>
              <a:rPr lang="en-US" b="0" dirty="0"/>
              <a:t> 1 </a:t>
            </a:r>
            <a:r>
              <a:rPr lang="en-US" b="0" dirty="0" err="1"/>
              <a:t>pertanyaan</a:t>
            </a:r>
            <a:r>
              <a:rPr lang="en-US" b="0" dirty="0"/>
              <a:t> </a:t>
            </a:r>
            <a:r>
              <a:rPr lang="en-US" b="0" dirty="0" err="1"/>
              <a:t>dijwab</a:t>
            </a:r>
            <a:r>
              <a:rPr lang="en-US" b="0" dirty="0"/>
              <a:t> </a:t>
            </a:r>
            <a:r>
              <a:rPr lang="en-US" b="0" dirty="0" err="1"/>
              <a:t>oleh</a:t>
            </a:r>
            <a:r>
              <a:rPr lang="en-US" b="0" dirty="0"/>
              <a:t> </a:t>
            </a:r>
            <a:r>
              <a:rPr lang="en-US" b="0" dirty="0" err="1"/>
              <a:t>beberapa</a:t>
            </a:r>
            <a:r>
              <a:rPr lang="en-US" b="0" dirty="0"/>
              <a:t> orang. </a:t>
            </a:r>
          </a:p>
          <a:p>
            <a:pPr marL="457200" indent="-457200">
              <a:buAutoNum type="arabicPeriod"/>
            </a:pPr>
            <a:r>
              <a:rPr lang="en-US" b="0" dirty="0"/>
              <a:t>General views (GVs): </a:t>
            </a:r>
            <a:r>
              <a:rPr lang="en-US" b="0" dirty="0" err="1" smtClean="0"/>
              <a:t>Gambar</a:t>
            </a:r>
            <a:r>
              <a:rPr lang="en-US" b="0" dirty="0" smtClean="0"/>
              <a:t> yang </a:t>
            </a:r>
            <a:r>
              <a:rPr lang="en-US" b="0" dirty="0" err="1"/>
              <a:t>memperlihatkan</a:t>
            </a:r>
            <a:r>
              <a:rPr lang="en-US" b="0" dirty="0"/>
              <a:t> </a:t>
            </a:r>
            <a:r>
              <a:rPr lang="en-US" b="0" dirty="0" err="1"/>
              <a:t>tempat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tokoh</a:t>
            </a:r>
            <a:r>
              <a:rPr lang="en-US" b="0" dirty="0"/>
              <a:t> yang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pusat</a:t>
            </a:r>
            <a:r>
              <a:rPr lang="en-US" b="0" dirty="0"/>
              <a:t> </a:t>
            </a:r>
            <a:r>
              <a:rPr lang="en-US" b="0" dirty="0" err="1"/>
              <a:t>cerita</a:t>
            </a:r>
            <a:r>
              <a:rPr lang="en-US" b="0" dirty="0"/>
              <a:t>. </a:t>
            </a:r>
          </a:p>
          <a:p>
            <a:pPr marL="457200" indent="-457200">
              <a:buAutoNum type="arabicPeriod"/>
            </a:pPr>
            <a:r>
              <a:rPr lang="en-US" b="0" dirty="0"/>
              <a:t>Commentary (COMM): </a:t>
            </a:r>
            <a:r>
              <a:rPr lang="en-US" b="0" dirty="0" err="1"/>
              <a:t>suara</a:t>
            </a:r>
            <a:r>
              <a:rPr lang="en-US" b="0" dirty="0"/>
              <a:t> reporter</a:t>
            </a:r>
          </a:p>
          <a:p>
            <a:pPr marL="457200" indent="-457200">
              <a:buAutoNum type="arabicPeriod"/>
            </a:pPr>
            <a:r>
              <a:rPr lang="en-US" b="0" dirty="0"/>
              <a:t>Reporter talking on screen (PTC-piece to camera)</a:t>
            </a:r>
          </a:p>
          <a:p>
            <a:pPr marL="457200" indent="-457200">
              <a:buAutoNum type="arabicPeriod"/>
            </a:pPr>
            <a:r>
              <a:rPr lang="en-US" b="0" dirty="0"/>
              <a:t>Footage: </a:t>
            </a:r>
            <a:r>
              <a:rPr lang="en-US" b="0" dirty="0" err="1"/>
              <a:t>cuplikan</a:t>
            </a:r>
            <a:r>
              <a:rPr lang="en-US" b="0" dirty="0"/>
              <a:t> event </a:t>
            </a:r>
            <a:r>
              <a:rPr lang="en-US" b="0" dirty="0" err="1"/>
              <a:t>misal</a:t>
            </a:r>
            <a:r>
              <a:rPr lang="en-US" b="0" dirty="0"/>
              <a:t> yang </a:t>
            </a:r>
            <a:r>
              <a:rPr lang="en-US" b="0" dirty="0" err="1"/>
              <a:t>dramatik</a:t>
            </a:r>
            <a:r>
              <a:rPr lang="en-US" b="0" dirty="0"/>
              <a:t>.</a:t>
            </a:r>
          </a:p>
          <a:p>
            <a:pPr marL="457200" indent="-457200">
              <a:buAutoNum type="arabicPeriod"/>
            </a:pPr>
            <a:r>
              <a:rPr lang="en-US" b="0" dirty="0" smtClean="0"/>
              <a:t>Graphics  </a:t>
            </a:r>
            <a:r>
              <a:rPr lang="en-US" sz="1200" b="0" dirty="0" smtClean="0"/>
              <a:t>(Steve Hill &amp; Paul </a:t>
            </a:r>
            <a:r>
              <a:rPr lang="en-US" sz="1200" b="0" dirty="0" err="1" smtClean="0"/>
              <a:t>Lashmar</a:t>
            </a:r>
            <a:r>
              <a:rPr lang="en-US" sz="1200" b="0" dirty="0" smtClean="0"/>
              <a:t>)</a:t>
            </a:r>
            <a:endParaRPr lang="en-US" sz="12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</a:p>
          <a:p>
            <a:endParaRPr lang="en-US" dirty="0"/>
          </a:p>
          <a:p>
            <a:pPr marL="0" indent="0"/>
            <a:r>
              <a:rPr lang="en-US" b="0" dirty="0"/>
              <a:t>According to the annual Acumen Report developed by Defy Media, these are the main reasons why </a:t>
            </a:r>
            <a:r>
              <a:rPr lang="en-US" b="0" dirty="0" err="1"/>
              <a:t>Millennials</a:t>
            </a:r>
            <a:r>
              <a:rPr lang="en-US" b="0" dirty="0"/>
              <a:t> watch video:</a:t>
            </a:r>
          </a:p>
          <a:p>
            <a:r>
              <a:rPr lang="en-US" b="0" dirty="0" smtClean="0"/>
              <a:t>boredom </a:t>
            </a:r>
            <a:r>
              <a:rPr lang="en-US" b="0" dirty="0"/>
              <a:t>killer / time filler (77%), </a:t>
            </a:r>
          </a:p>
          <a:p>
            <a:r>
              <a:rPr lang="en-US" b="0" dirty="0"/>
              <a:t>keep up with shows, sports, celebrities (63%),</a:t>
            </a:r>
          </a:p>
          <a:p>
            <a:r>
              <a:rPr lang="en-US" b="0" dirty="0" smtClean="0"/>
              <a:t>stress </a:t>
            </a:r>
            <a:r>
              <a:rPr lang="en-US" b="0" dirty="0"/>
              <a:t>relief / wind down (61%),</a:t>
            </a:r>
          </a:p>
          <a:p>
            <a:r>
              <a:rPr lang="en-US" b="0" dirty="0" smtClean="0"/>
              <a:t>stay </a:t>
            </a:r>
            <a:r>
              <a:rPr lang="en-US" b="0" dirty="0"/>
              <a:t>up-to-date on latest videos / events (60%), </a:t>
            </a:r>
          </a:p>
          <a:p>
            <a:r>
              <a:rPr lang="en-US" b="0" dirty="0"/>
              <a:t>time with others / family time (58%), mood lifter / changer (57%). </a:t>
            </a:r>
            <a:r>
              <a:rPr lang="en-US" sz="1100" b="0" dirty="0"/>
              <a:t>(</a:t>
            </a:r>
            <a:r>
              <a:rPr lang="en-US" sz="1100" b="0" dirty="0" smtClean="0"/>
              <a:t>go.yumyumvideos.com)</a:t>
            </a:r>
            <a:endParaRPr lang="en-US" sz="11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Videografik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r>
              <a:rPr lang="en-US" sz="1800" dirty="0" smtClean="0"/>
              <a:t>- </a:t>
            </a:r>
            <a:r>
              <a:rPr lang="en-US" sz="1800" b="0" dirty="0" smtClean="0"/>
              <a:t>Visual </a:t>
            </a:r>
            <a:r>
              <a:rPr lang="en-US" sz="1800" b="0" dirty="0"/>
              <a:t>images produced using computer </a:t>
            </a:r>
            <a:r>
              <a:rPr lang="en-US" sz="1800" b="0" dirty="0" smtClean="0"/>
              <a:t>technology</a:t>
            </a:r>
            <a:endParaRPr lang="en-US" sz="1800" b="0" dirty="0"/>
          </a:p>
          <a:p>
            <a:r>
              <a:rPr lang="en-US" sz="1800" b="0" dirty="0" smtClean="0"/>
              <a:t>- </a:t>
            </a:r>
            <a:r>
              <a:rPr lang="en-US" sz="1800" b="0" dirty="0"/>
              <a:t>The manipulation of video images using a </a:t>
            </a:r>
            <a:r>
              <a:rPr lang="en-US" sz="1800" b="0" dirty="0" smtClean="0"/>
              <a:t>computer </a:t>
            </a:r>
            <a:r>
              <a:rPr lang="en-US" sz="1100" b="0" dirty="0" smtClean="0"/>
              <a:t>(lexico.com)</a:t>
            </a:r>
          </a:p>
        </p:txBody>
      </p:sp>
    </p:spTree>
    <p:extLst>
      <p:ext uri="{BB962C8B-B14F-4D97-AF65-F5344CB8AC3E}">
        <p14:creationId xmlns:p14="http://schemas.microsoft.com/office/powerpoint/2010/main" val="27478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520940" cy="357984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endParaRPr lang="en-US" dirty="0" smtClean="0"/>
          </a:p>
          <a:p>
            <a:r>
              <a:rPr lang="en-US" b="0" dirty="0" smtClean="0"/>
              <a:t>10 </a:t>
            </a:r>
            <a:r>
              <a:rPr lang="en-US" b="0" dirty="0" err="1"/>
              <a:t>Elemen</a:t>
            </a:r>
            <a:r>
              <a:rPr lang="en-US" b="0" dirty="0"/>
              <a:t> </a:t>
            </a:r>
            <a:r>
              <a:rPr lang="en-US" b="0" dirty="0" err="1"/>
              <a:t>Jurnalisme</a:t>
            </a:r>
            <a:endParaRPr lang="en-US" b="0" dirty="0"/>
          </a:p>
          <a:p>
            <a:pPr marL="0" indent="0"/>
            <a:r>
              <a:rPr lang="pl-PL" b="0" dirty="0"/>
              <a:t>1. Kewajiban pertama Jurnalisme adalah pada kebenaran</a:t>
            </a:r>
          </a:p>
          <a:p>
            <a:pPr marL="0" indent="0"/>
            <a:r>
              <a:rPr lang="pl-PL" b="0" dirty="0"/>
              <a:t>2. Loyalitas pertama jurnalisme adalah kepada warga (citizen)</a:t>
            </a:r>
          </a:p>
          <a:p>
            <a:pPr marL="0" indent="0"/>
            <a:r>
              <a:rPr lang="pl-PL" b="0" dirty="0"/>
              <a:t>3. </a:t>
            </a:r>
            <a:r>
              <a:rPr lang="fi-FI" b="0" dirty="0"/>
              <a:t>Esensi jurnalisme adalah disiplin verifikasi</a:t>
            </a:r>
          </a:p>
          <a:p>
            <a:pPr marL="0" indent="0"/>
            <a:r>
              <a:rPr lang="fi-FI" b="0" dirty="0"/>
              <a:t>4. </a:t>
            </a:r>
            <a:r>
              <a:rPr lang="tr-TR" b="0" dirty="0"/>
              <a:t>Jurnalis harus tetap independen dari pihak yang mereka liput</a:t>
            </a:r>
          </a:p>
          <a:p>
            <a:pPr marL="0" indent="0"/>
            <a:r>
              <a:rPr lang="tr-TR" b="0" dirty="0"/>
              <a:t>5. </a:t>
            </a:r>
            <a:r>
              <a:rPr lang="fi-FI" b="0" dirty="0"/>
              <a:t>Jurnalis harus melayani sebagai pemantau independen terhadap kekuasaan</a:t>
            </a:r>
          </a:p>
          <a:p>
            <a:pPr marL="0" indent="0"/>
            <a:r>
              <a:rPr lang="fi-FI" b="0" dirty="0"/>
              <a:t>6. Jurnalisme harus menyediakan forum bagi kritik maupun komentar dari publik</a:t>
            </a:r>
          </a:p>
          <a:p>
            <a:pPr marL="0" indent="0"/>
            <a:r>
              <a:rPr lang="tr-TR" b="0" dirty="0"/>
              <a:t>7. Jurnalisme harus berupaya membuat hal yang penting itu menarik dan relevan</a:t>
            </a:r>
          </a:p>
          <a:p>
            <a:pPr marL="0" indent="0"/>
            <a:r>
              <a:rPr lang="hr-HR" b="0" dirty="0"/>
              <a:t>8. Jurnalis harus menjaga agar beritanya komprehensif dan proporsional</a:t>
            </a:r>
          </a:p>
          <a:p>
            <a:pPr marL="0" indent="0"/>
            <a:r>
              <a:rPr lang="pl-PL" b="0" dirty="0"/>
              <a:t>9. Jurnalis memiliki kewajiban untuk mengikuti suara nurani mereka</a:t>
            </a:r>
          </a:p>
          <a:p>
            <a:pPr marL="0" indent="0"/>
            <a:r>
              <a:rPr lang="pl-PL" b="0" dirty="0"/>
              <a:t>10. </a:t>
            </a:r>
            <a:r>
              <a:rPr lang="tr-TR" b="0" dirty="0"/>
              <a:t>Warga memiliki hak dan tanggung jawab dalam hal-hal yang terkait dengan berita (</a:t>
            </a:r>
            <a:r>
              <a:rPr lang="de-DE" b="0" dirty="0"/>
              <a:t>Bill Kovach &amp; Tom Rosenstiel, 2014)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Warga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800" dirty="0"/>
          </a:p>
          <a:p>
            <a:r>
              <a:rPr lang="en-US" sz="1800" b="0" dirty="0"/>
              <a:t>…the word </a:t>
            </a:r>
            <a:r>
              <a:rPr lang="en-US" sz="1800" b="0" i="1" dirty="0"/>
              <a:t>journalist</a:t>
            </a:r>
            <a:r>
              <a:rPr lang="en-US" sz="1800" b="0" dirty="0"/>
              <a:t> described a group of organized professionals—working in what C. W. Anderson, Clay </a:t>
            </a:r>
            <a:r>
              <a:rPr lang="en-US" sz="1800" b="0" dirty="0" err="1"/>
              <a:t>Shirky</a:t>
            </a:r>
            <a:r>
              <a:rPr lang="en-US" sz="1800" b="0" dirty="0"/>
              <a:t>, and Emily Bell have called Industrial Journalism—now it describes anyone who might find him or herself producing news and who aspires to do it ethically and responsibly </a:t>
            </a:r>
            <a:r>
              <a:rPr lang="en-US" sz="1100" b="0" dirty="0"/>
              <a:t>(Kovach and </a:t>
            </a:r>
            <a:r>
              <a:rPr lang="en-US" sz="1100" b="0" dirty="0" err="1"/>
              <a:t>Rosenstiel</a:t>
            </a:r>
            <a:r>
              <a:rPr lang="en-US" sz="1100" b="0" dirty="0"/>
              <a:t>, 2014)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Warga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0" dirty="0"/>
              <a:t>Citizen journalism is a popular label used to describe a form of media that involves moderated reader participation. Citizen based media generally starts as web-based publications (</a:t>
            </a:r>
            <a:r>
              <a:rPr lang="en-US" b="0" dirty="0" err="1"/>
              <a:t>Tremayne</a:t>
            </a:r>
            <a:r>
              <a:rPr lang="en-US" b="0" dirty="0"/>
              <a:t> as quoted in </a:t>
            </a:r>
            <a:r>
              <a:rPr lang="en-US" b="0" dirty="0" err="1"/>
              <a:t>Djajalie</a:t>
            </a:r>
            <a:r>
              <a:rPr lang="en-US" b="0" dirty="0"/>
              <a:t>, 2011)</a:t>
            </a:r>
            <a:br>
              <a:rPr lang="en-US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This form of journalism can be seen in mailing lists, personal blogs, photos or video footage captured from personal mobile cameras, or local news written by residents of a community (</a:t>
            </a:r>
            <a:r>
              <a:rPr lang="en-US" b="0" dirty="0" err="1"/>
              <a:t>Kolodzy</a:t>
            </a:r>
            <a:r>
              <a:rPr lang="en-US" b="0" dirty="0"/>
              <a:t> as quoted in </a:t>
            </a:r>
            <a:r>
              <a:rPr lang="en-US" b="0" dirty="0" err="1"/>
              <a:t>Djajalie</a:t>
            </a:r>
            <a:r>
              <a:rPr lang="en-US" b="0" dirty="0"/>
              <a:t>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Konteks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5984312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Warga</a:t>
            </a:r>
            <a:endParaRPr lang="en-US" dirty="0"/>
          </a:p>
          <a:p>
            <a:endParaRPr lang="en-US" dirty="0"/>
          </a:p>
          <a:p>
            <a:r>
              <a:rPr lang="en-US" b="0" dirty="0" err="1"/>
              <a:t>Pengakuan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- </a:t>
            </a:r>
            <a:r>
              <a:rPr lang="en-US" b="0" dirty="0" err="1" smtClean="0"/>
              <a:t>Kongres</a:t>
            </a:r>
            <a:r>
              <a:rPr lang="en-US" b="0" dirty="0" smtClean="0"/>
              <a:t> </a:t>
            </a:r>
            <a:r>
              <a:rPr lang="en-US" b="0" dirty="0" err="1"/>
              <a:t>Aliansi</a:t>
            </a:r>
            <a:r>
              <a:rPr lang="en-US" b="0" dirty="0"/>
              <a:t> </a:t>
            </a:r>
            <a:r>
              <a:rPr lang="en-US" b="0" dirty="0" err="1"/>
              <a:t>Jurnalis</a:t>
            </a:r>
            <a:r>
              <a:rPr lang="en-US" b="0" dirty="0"/>
              <a:t> </a:t>
            </a:r>
            <a:r>
              <a:rPr lang="en-US" b="0" dirty="0" err="1"/>
              <a:t>Independen</a:t>
            </a:r>
            <a:r>
              <a:rPr lang="en-US" b="0" dirty="0"/>
              <a:t> IX di </a:t>
            </a:r>
            <a:r>
              <a:rPr lang="en-US" b="0" dirty="0" err="1"/>
              <a:t>Bukittinggi</a:t>
            </a:r>
            <a:r>
              <a:rPr lang="en-US" b="0" dirty="0"/>
              <a:t>, Sumatera Barat, </a:t>
            </a:r>
            <a:r>
              <a:rPr lang="en-US" b="0" dirty="0" smtClean="0"/>
              <a:t>27- </a:t>
            </a:r>
          </a:p>
          <a:p>
            <a:r>
              <a:rPr lang="en-US" b="0" dirty="0"/>
              <a:t> </a:t>
            </a:r>
            <a:r>
              <a:rPr lang="en-US" b="0" dirty="0" smtClean="0"/>
              <a:t>  	   29 </a:t>
            </a:r>
            <a:r>
              <a:rPr lang="en-US" b="0" dirty="0"/>
              <a:t>November 2014</a:t>
            </a:r>
            <a:br>
              <a:rPr lang="en-US" b="0" dirty="0"/>
            </a:br>
            <a:r>
              <a:rPr lang="en-US" b="0" dirty="0" smtClean="0"/>
              <a:t>- </a:t>
            </a:r>
            <a:r>
              <a:rPr lang="en-US" b="0" dirty="0" err="1" smtClean="0"/>
              <a:t>Gugatan</a:t>
            </a:r>
            <a:r>
              <a:rPr lang="en-US" b="0" dirty="0" smtClean="0"/>
              <a:t> </a:t>
            </a:r>
            <a:r>
              <a:rPr lang="en-US" b="0" dirty="0" err="1"/>
              <a:t>mengenai</a:t>
            </a:r>
            <a:r>
              <a:rPr lang="en-US" b="0" dirty="0"/>
              <a:t> </a:t>
            </a:r>
            <a:r>
              <a:rPr lang="en-US" b="0" dirty="0" err="1"/>
              <a:t>kredibilitas</a:t>
            </a:r>
            <a:r>
              <a:rPr lang="en-US" b="0" dirty="0"/>
              <a:t>, </a:t>
            </a:r>
            <a:r>
              <a:rPr lang="en-US" b="0" dirty="0" err="1"/>
              <a:t>kualitas</a:t>
            </a:r>
            <a:r>
              <a:rPr lang="en-US" b="0" dirty="0"/>
              <a:t> </a:t>
            </a:r>
            <a:r>
              <a:rPr lang="en-US" b="0" dirty="0" err="1"/>
              <a:t>berita</a:t>
            </a:r>
            <a:r>
              <a:rPr lang="en-US" b="0" dirty="0"/>
              <a:t> </a:t>
            </a:r>
            <a:r>
              <a:rPr lang="en-US" b="0" dirty="0" err="1"/>
              <a:t>hingga</a:t>
            </a:r>
            <a:r>
              <a:rPr lang="en-US" b="0" dirty="0"/>
              <a:t> </a:t>
            </a:r>
            <a:r>
              <a:rPr lang="en-US" b="0" dirty="0" err="1"/>
              <a:t>perlindungan</a:t>
            </a:r>
            <a:r>
              <a:rPr lang="en-US" b="0" dirty="0"/>
              <a:t> </a:t>
            </a:r>
            <a:r>
              <a:rPr lang="en-US" b="0" dirty="0" err="1"/>
              <a:t>hukum</a:t>
            </a:r>
            <a:r>
              <a:rPr lang="en-US" b="0" dirty="0"/>
              <a:t> </a:t>
            </a:r>
            <a:endParaRPr lang="en-US" b="0" dirty="0" smtClean="0"/>
          </a:p>
          <a:p>
            <a:r>
              <a:rPr lang="en-US" b="0" dirty="0"/>
              <a:t>	</a:t>
            </a:r>
            <a:r>
              <a:rPr lang="en-US" b="0" dirty="0" smtClean="0"/>
              <a:t>   </a:t>
            </a:r>
            <a:r>
              <a:rPr lang="en-US" b="0" dirty="0" err="1" smtClean="0"/>
              <a:t>bagi</a:t>
            </a:r>
            <a:r>
              <a:rPr lang="en-US" b="0" dirty="0" smtClean="0"/>
              <a:t> </a:t>
            </a:r>
            <a:r>
              <a:rPr lang="en-US" b="0" dirty="0" err="1"/>
              <a:t>jurnalis</a:t>
            </a:r>
            <a:r>
              <a:rPr lang="en-US" b="0" dirty="0"/>
              <a:t> </a:t>
            </a:r>
            <a:r>
              <a:rPr lang="en-US" b="0" dirty="0" err="1"/>
              <a:t>warga</a:t>
            </a:r>
            <a:r>
              <a:rPr lang="en-US" b="0" dirty="0"/>
              <a:t>.</a:t>
            </a:r>
            <a:br>
              <a:rPr lang="en-US" b="0" dirty="0"/>
            </a:br>
            <a:r>
              <a:rPr lang="en-US" b="0" dirty="0" smtClean="0"/>
              <a:t>- </a:t>
            </a:r>
            <a:r>
              <a:rPr lang="en-US" b="0" dirty="0" err="1" smtClean="0"/>
              <a:t>Terkait</a:t>
            </a:r>
            <a:r>
              <a:rPr lang="en-US" b="0" dirty="0" smtClean="0"/>
              <a:t> </a:t>
            </a:r>
            <a:r>
              <a:rPr lang="en-US" b="0" dirty="0"/>
              <a:t>UU No 11 </a:t>
            </a:r>
            <a:r>
              <a:rPr lang="en-US" b="0" dirty="0" err="1"/>
              <a:t>Tahun</a:t>
            </a:r>
            <a:r>
              <a:rPr lang="en-US" b="0" dirty="0"/>
              <a:t> 2008 </a:t>
            </a:r>
            <a:r>
              <a:rPr lang="en-US" b="0" dirty="0" err="1"/>
              <a:t>tentang</a:t>
            </a:r>
            <a:r>
              <a:rPr lang="en-US" b="0" dirty="0"/>
              <a:t> </a:t>
            </a:r>
            <a:r>
              <a:rPr lang="en-US" b="0" dirty="0" err="1"/>
              <a:t>Informasi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Transaksi</a:t>
            </a:r>
            <a:r>
              <a:rPr lang="en-US" b="0" dirty="0"/>
              <a:t> </a:t>
            </a:r>
            <a:r>
              <a:rPr lang="en-US" b="0" dirty="0" err="1"/>
              <a:t>Elektronik</a:t>
            </a:r>
            <a:r>
              <a:rPr lang="en-US" b="0" dirty="0"/>
              <a:t>  </a:t>
            </a:r>
            <a:r>
              <a:rPr lang="en-US" b="0" dirty="0" smtClean="0"/>
              <a:t>   </a:t>
            </a:r>
          </a:p>
          <a:p>
            <a:r>
              <a:rPr lang="en-US" b="0" dirty="0"/>
              <a:t>	</a:t>
            </a:r>
            <a:r>
              <a:rPr lang="en-US" b="0" dirty="0" smtClean="0"/>
              <a:t> 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s-ES" b="0" dirty="0"/>
              <a:t> UU No 40 </a:t>
            </a:r>
            <a:r>
              <a:rPr lang="es-ES" b="0" dirty="0" smtClean="0"/>
              <a:t> </a:t>
            </a:r>
            <a:r>
              <a:rPr lang="es-ES" b="0" dirty="0" err="1" smtClean="0"/>
              <a:t>Tahun</a:t>
            </a:r>
            <a:r>
              <a:rPr lang="es-ES" b="0" dirty="0" smtClean="0"/>
              <a:t> </a:t>
            </a:r>
            <a:r>
              <a:rPr lang="es-ES" b="0" dirty="0"/>
              <a:t>1999 </a:t>
            </a:r>
            <a:r>
              <a:rPr lang="es-ES" b="0" dirty="0" err="1"/>
              <a:t>tentang</a:t>
            </a:r>
            <a:r>
              <a:rPr lang="es-ES" b="0" dirty="0"/>
              <a:t> </a:t>
            </a:r>
            <a:r>
              <a:rPr lang="es-ES" b="0" dirty="0" err="1"/>
              <a:t>Pers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Artificial Intelligence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0" dirty="0"/>
              <a:t>The science of artificial </a:t>
            </a:r>
            <a:r>
              <a:rPr lang="en-US" b="0" dirty="0" smtClean="0"/>
              <a:t>intelligence is </a:t>
            </a:r>
            <a:r>
              <a:rPr lang="en-US" b="0" dirty="0"/>
              <a:t>less than sixty years old, which is </a:t>
            </a:r>
            <a:r>
              <a:rPr lang="en-US" b="0" dirty="0" smtClean="0"/>
              <a:t>young for </a:t>
            </a:r>
            <a:r>
              <a:rPr lang="en-US" b="0" dirty="0"/>
              <a:t>a branch of science, yet AI has advanced </a:t>
            </a:r>
            <a:r>
              <a:rPr lang="en-US" b="0" dirty="0" smtClean="0"/>
              <a:t>phenomenally since </a:t>
            </a:r>
            <a:r>
              <a:rPr lang="en-US" b="0" dirty="0"/>
              <a:t>the early days of moth-ridden </a:t>
            </a:r>
            <a:r>
              <a:rPr lang="en-US" b="0" dirty="0" smtClean="0"/>
              <a:t>vacuum tubes</a:t>
            </a:r>
            <a:r>
              <a:rPr lang="en-US" b="0" dirty="0"/>
              <a:t>. The future of AI is hard to predict, but </a:t>
            </a:r>
            <a:r>
              <a:rPr lang="en-US" b="0" dirty="0" smtClean="0"/>
              <a:t>no one </a:t>
            </a:r>
            <a:r>
              <a:rPr lang="en-US" b="0" dirty="0"/>
              <a:t>questions that it will be more available and </a:t>
            </a:r>
            <a:r>
              <a:rPr lang="en-US" b="0" dirty="0" smtClean="0"/>
              <a:t>more abundant </a:t>
            </a:r>
            <a:r>
              <a:rPr lang="en-US" b="0" dirty="0"/>
              <a:t>and present in people’s lives. Some </a:t>
            </a:r>
            <a:r>
              <a:rPr lang="en-US" b="0" dirty="0" smtClean="0"/>
              <a:t>experts anticipate </a:t>
            </a:r>
            <a:r>
              <a:rPr lang="en-US" b="0" dirty="0"/>
              <a:t>that in the future AI hardware will </a:t>
            </a:r>
            <a:r>
              <a:rPr lang="en-US" b="0" dirty="0" smtClean="0"/>
              <a:t>become smaller</a:t>
            </a:r>
            <a:r>
              <a:rPr lang="en-US" b="0" dirty="0"/>
              <a:t>, AI will become an essential element of </a:t>
            </a:r>
            <a:r>
              <a:rPr lang="en-US" b="0" dirty="0" smtClean="0"/>
              <a:t>caring for </a:t>
            </a:r>
            <a:r>
              <a:rPr lang="en-US" b="0" dirty="0"/>
              <a:t>the elderly, and it will include a blending of </a:t>
            </a:r>
            <a:r>
              <a:rPr lang="en-US" b="0" dirty="0" smtClean="0"/>
              <a:t>the best </a:t>
            </a:r>
            <a:r>
              <a:rPr lang="en-US" b="0" dirty="0"/>
              <a:t>of both human and mechanical intelligences</a:t>
            </a:r>
            <a:r>
              <a:rPr lang="en-US" b="0" dirty="0" smtClean="0"/>
              <a:t>. </a:t>
            </a:r>
            <a:r>
              <a:rPr lang="en-US" sz="1200" b="0" dirty="0" smtClean="0"/>
              <a:t>(Peggy Thomas, 2005)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251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Artificial </a:t>
            </a:r>
            <a:r>
              <a:rPr lang="en-US" dirty="0" smtClean="0"/>
              <a:t>Intelligence</a:t>
            </a:r>
          </a:p>
          <a:p>
            <a:endParaRPr lang="en-US" dirty="0" smtClean="0"/>
          </a:p>
          <a:p>
            <a:r>
              <a:rPr lang="en-US" b="0" dirty="0" err="1" smtClean="0"/>
              <a:t>Tuliskan</a:t>
            </a:r>
            <a:r>
              <a:rPr lang="en-US" b="0" dirty="0" smtClean="0"/>
              <a:t> </a:t>
            </a:r>
            <a:r>
              <a:rPr lang="en-US" b="0" dirty="0" err="1" smtClean="0"/>
              <a:t>persamaan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perbedaan</a:t>
            </a:r>
            <a:r>
              <a:rPr lang="en-US" b="0" dirty="0" smtClean="0"/>
              <a:t> </a:t>
            </a:r>
            <a:r>
              <a:rPr lang="en-US" b="0" dirty="0" err="1" smtClean="0"/>
              <a:t>tiga</a:t>
            </a:r>
            <a:r>
              <a:rPr lang="en-US" b="0" dirty="0" smtClean="0"/>
              <a:t> </a:t>
            </a:r>
            <a:r>
              <a:rPr lang="en-US" b="0" dirty="0" err="1" smtClean="0"/>
              <a:t>tulisan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(</a:t>
            </a:r>
            <a:r>
              <a:rPr lang="en-US" b="0" dirty="0" err="1" smtClean="0"/>
              <a:t>Artikel</a:t>
            </a:r>
            <a:r>
              <a:rPr lang="en-US" b="0" dirty="0" smtClean="0"/>
              <a:t> </a:t>
            </a:r>
            <a:r>
              <a:rPr lang="en-US" b="0" dirty="0" err="1" smtClean="0"/>
              <a:t>hasil</a:t>
            </a:r>
            <a:r>
              <a:rPr lang="en-US" b="0" dirty="0" smtClean="0"/>
              <a:t> </a:t>
            </a:r>
            <a:r>
              <a:rPr lang="en-US" b="0" dirty="0" err="1" smtClean="0"/>
              <a:t>tulisan</a:t>
            </a:r>
            <a:r>
              <a:rPr lang="en-US" b="0" dirty="0" smtClean="0"/>
              <a:t> robot  AI </a:t>
            </a:r>
            <a:r>
              <a:rPr lang="en-US" b="0" dirty="0" err="1" smtClean="0"/>
              <a:t>dibagikan</a:t>
            </a:r>
            <a:r>
              <a:rPr lang="en-US" b="0" dirty="0" smtClean="0"/>
              <a:t>) :</a:t>
            </a:r>
          </a:p>
          <a:p>
            <a:endParaRPr lang="en-US" b="0" dirty="0"/>
          </a:p>
          <a:p>
            <a:pPr>
              <a:buFontTx/>
              <a:buChar char="-"/>
            </a:pPr>
            <a:r>
              <a:rPr lang="en-US" b="0" dirty="0" smtClean="0"/>
              <a:t>Spot </a:t>
            </a:r>
            <a:r>
              <a:rPr lang="en-US" b="0" dirty="0" err="1"/>
              <a:t>D</a:t>
            </a:r>
            <a:r>
              <a:rPr lang="en-US" b="0" dirty="0" err="1" smtClean="0"/>
              <a:t>engan</a:t>
            </a:r>
            <a:r>
              <a:rPr lang="en-US" b="0" dirty="0" smtClean="0"/>
              <a:t> </a:t>
            </a:r>
            <a:r>
              <a:rPr lang="en-US" b="0" dirty="0" err="1"/>
              <a:t>K</a:t>
            </a:r>
            <a:r>
              <a:rPr lang="en-US" b="0" dirty="0" err="1" smtClean="0"/>
              <a:t>ualitas</a:t>
            </a:r>
            <a:r>
              <a:rPr lang="en-US" b="0" dirty="0" smtClean="0"/>
              <a:t> </a:t>
            </a:r>
            <a:r>
              <a:rPr lang="en-US" b="0" dirty="0" err="1"/>
              <a:t>U</a:t>
            </a:r>
            <a:r>
              <a:rPr lang="en-US" b="0" dirty="0" err="1" smtClean="0"/>
              <a:t>dara</a:t>
            </a:r>
            <a:r>
              <a:rPr lang="en-US" b="0" dirty="0" smtClean="0"/>
              <a:t> </a:t>
            </a:r>
            <a:r>
              <a:rPr lang="en-US" b="0" dirty="0" err="1"/>
              <a:t>T</a:t>
            </a:r>
            <a:r>
              <a:rPr lang="en-US" b="0" dirty="0" err="1" smtClean="0"/>
              <a:t>erbaik</a:t>
            </a:r>
            <a:r>
              <a:rPr lang="en-US" b="0" dirty="0" smtClean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</a:t>
            </a:r>
            <a:r>
              <a:rPr lang="en-US" b="0" dirty="0" err="1" smtClean="0"/>
              <a:t>erburuk</a:t>
            </a:r>
            <a:r>
              <a:rPr lang="en-US" b="0" dirty="0" smtClean="0"/>
              <a:t> </a:t>
            </a:r>
          </a:p>
          <a:p>
            <a:pPr>
              <a:buFontTx/>
              <a:buChar char="-"/>
            </a:pPr>
            <a:r>
              <a:rPr lang="en-US" b="0" dirty="0" err="1" smtClean="0"/>
              <a:t>Sebagian</a:t>
            </a:r>
            <a:r>
              <a:rPr lang="en-US" b="0" dirty="0" smtClean="0"/>
              <a:t> </a:t>
            </a:r>
            <a:r>
              <a:rPr lang="en-US" b="0" dirty="0" err="1"/>
              <a:t>B</a:t>
            </a:r>
            <a:r>
              <a:rPr lang="en-US" b="0" dirty="0" err="1" smtClean="0"/>
              <a:t>esar</a:t>
            </a:r>
            <a:r>
              <a:rPr lang="en-US" b="0" dirty="0" smtClean="0"/>
              <a:t> </a:t>
            </a:r>
            <a:r>
              <a:rPr lang="en-US" b="0" dirty="0" err="1"/>
              <a:t>S</a:t>
            </a:r>
            <a:r>
              <a:rPr lang="en-US" b="0" dirty="0" err="1" smtClean="0"/>
              <a:t>ektor</a:t>
            </a:r>
            <a:r>
              <a:rPr lang="en-US" b="0" dirty="0" smtClean="0"/>
              <a:t> </a:t>
            </a:r>
            <a:r>
              <a:rPr lang="en-US" b="0" dirty="0" err="1"/>
              <a:t>M</a:t>
            </a:r>
            <a:r>
              <a:rPr lang="en-US" b="0" dirty="0" err="1" smtClean="0"/>
              <a:t>erah</a:t>
            </a:r>
            <a:r>
              <a:rPr lang="en-US" b="0" dirty="0"/>
              <a:t>, IHSG </a:t>
            </a:r>
            <a:r>
              <a:rPr lang="en-US" b="0" dirty="0" err="1"/>
              <a:t>D</a:t>
            </a:r>
            <a:r>
              <a:rPr lang="en-US" b="0" dirty="0" err="1" smtClean="0"/>
              <a:t>itutup</a:t>
            </a:r>
            <a:r>
              <a:rPr lang="en-US" b="0" dirty="0" smtClean="0"/>
              <a:t> </a:t>
            </a:r>
            <a:r>
              <a:rPr lang="en-US" b="0" dirty="0" err="1"/>
              <a:t>M</a:t>
            </a:r>
            <a:r>
              <a:rPr lang="en-US" b="0" dirty="0" err="1" smtClean="0"/>
              <a:t>elemah</a:t>
            </a:r>
            <a:endParaRPr lang="en-US" b="0" dirty="0"/>
          </a:p>
          <a:p>
            <a:r>
              <a:rPr lang="en-US" b="0" dirty="0" smtClean="0"/>
              <a:t>- 	</a:t>
            </a:r>
            <a:r>
              <a:rPr lang="en-US" b="0" dirty="0" err="1" smtClean="0"/>
              <a:t>Prediksi</a:t>
            </a:r>
            <a:r>
              <a:rPr lang="en-US" b="0" dirty="0" smtClean="0"/>
              <a:t> </a:t>
            </a:r>
            <a:r>
              <a:rPr lang="en-US" b="0" dirty="0"/>
              <a:t>Norwich </a:t>
            </a:r>
            <a:r>
              <a:rPr lang="en-US" b="0" dirty="0" err="1"/>
              <a:t>vs</a:t>
            </a:r>
            <a:r>
              <a:rPr lang="en-US" b="0" dirty="0"/>
              <a:t> Chelsea - </a:t>
            </a:r>
            <a:r>
              <a:rPr lang="en-US" b="0" dirty="0" err="1"/>
              <a:t>Liga</a:t>
            </a:r>
            <a:r>
              <a:rPr lang="en-US" b="0" dirty="0"/>
              <a:t> </a:t>
            </a:r>
            <a:r>
              <a:rPr lang="en-US" b="0" dirty="0" err="1" smtClean="0"/>
              <a:t>Inggris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41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 lvl="0"/>
            <a:endParaRPr lang="en-US" dirty="0" smtClean="0"/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err="1"/>
              <a:t>Ishwara</a:t>
            </a:r>
            <a:r>
              <a:rPr lang="en-US" dirty="0"/>
              <a:t>, </a:t>
            </a:r>
            <a:r>
              <a:rPr lang="en-US" dirty="0" err="1"/>
              <a:t>Luwi</a:t>
            </a:r>
            <a:r>
              <a:rPr lang="en-US" dirty="0"/>
              <a:t>. 2016. </a:t>
            </a:r>
            <a:r>
              <a:rPr lang="en-US" i="1" dirty="0" err="1"/>
              <a:t>Catatan-catatan</a:t>
            </a:r>
            <a:r>
              <a:rPr lang="en-US" i="1" dirty="0"/>
              <a:t> </a:t>
            </a:r>
            <a:r>
              <a:rPr lang="en-US" i="1" dirty="0" err="1"/>
              <a:t>Jurnalisme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 smtClean="0"/>
              <a:t>Kompas</a:t>
            </a:r>
            <a:r>
              <a:rPr lang="en-US" dirty="0" smtClean="0"/>
              <a:t>.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smtClean="0"/>
              <a:t>Hill, Steve., </a:t>
            </a:r>
            <a:r>
              <a:rPr lang="en-US" dirty="0" err="1" smtClean="0"/>
              <a:t>Lashmar</a:t>
            </a:r>
            <a:r>
              <a:rPr lang="en-US" dirty="0" smtClean="0"/>
              <a:t>, Paul. 2014. Online Journalism: The Essential Guide. SAGE</a:t>
            </a:r>
            <a:endParaRPr lang="en-US" dirty="0"/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err="1"/>
              <a:t>McKane</a:t>
            </a:r>
            <a:r>
              <a:rPr lang="en-US" dirty="0"/>
              <a:t>, Anna. 2006. </a:t>
            </a:r>
            <a:r>
              <a:rPr lang="en-US" i="1" dirty="0"/>
              <a:t>News Writing</a:t>
            </a:r>
            <a:r>
              <a:rPr lang="en-US" dirty="0"/>
              <a:t>. Sage Publications-London.  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/>
              <a:t>Randall, David. 2011. The Universal Journalist (Fourth Edition). Pluto Press</a:t>
            </a:r>
            <a:r>
              <a:rPr lang="en-US" dirty="0" smtClean="0"/>
              <a:t>.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it-IT" dirty="0"/>
              <a:t>Iskandar, Maskun., Atmakusumah (eds). 2014. Lembaga Pers dr. Soetomo-Djarum Foundation.</a:t>
            </a:r>
            <a:endParaRPr lang="en-US" dirty="0"/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smtClean="0"/>
              <a:t>Kovach, Tom., Kovach, </a:t>
            </a:r>
            <a:r>
              <a:rPr lang="en-US" dirty="0" err="1" smtClean="0"/>
              <a:t>Rosenstiel</a:t>
            </a:r>
            <a:r>
              <a:rPr lang="en-US" dirty="0" smtClean="0"/>
              <a:t>. 2014. The Elements of Journalism. Three </a:t>
            </a:r>
            <a:r>
              <a:rPr lang="en-US" dirty="0" err="1" smtClean="0"/>
              <a:t>Rivery</a:t>
            </a:r>
            <a:r>
              <a:rPr lang="en-US" dirty="0" smtClean="0"/>
              <a:t> Press.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err="1" smtClean="0"/>
              <a:t>Beegel</a:t>
            </a:r>
            <a:r>
              <a:rPr lang="en-US" dirty="0" smtClean="0"/>
              <a:t>, Justin. 2014. </a:t>
            </a:r>
            <a:r>
              <a:rPr lang="en-US" dirty="0" err="1" smtClean="0"/>
              <a:t>Infographics</a:t>
            </a:r>
            <a:r>
              <a:rPr lang="en-US" dirty="0" smtClean="0"/>
              <a:t> For Dummies. John Wiley &amp; Sons.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smtClean="0"/>
              <a:t>Thomas, Peggy. 2005. Artificial Intelligence. Lucent Books.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en-US" dirty="0" err="1" smtClean="0"/>
              <a:t>Straubhaar</a:t>
            </a:r>
            <a:r>
              <a:rPr lang="en-US" dirty="0" smtClean="0"/>
              <a:t>, Joseph., </a:t>
            </a:r>
            <a:r>
              <a:rPr lang="en-US" dirty="0" err="1" smtClean="0"/>
              <a:t>LaRose</a:t>
            </a:r>
            <a:r>
              <a:rPr lang="en-US" dirty="0" smtClean="0"/>
              <a:t>, Robert., Davenport, Lucinda. 2012. Media Now: Understanding Media, Culture, and Technology. Wadsworth </a:t>
            </a:r>
            <a:r>
              <a:rPr lang="en-US" dirty="0" err="1" smtClean="0"/>
              <a:t>Cengage</a:t>
            </a:r>
            <a:r>
              <a:rPr lang="en-US" dirty="0" smtClean="0"/>
              <a:t> Learning.</a:t>
            </a:r>
            <a:endParaRPr lang="en-US" dirty="0"/>
          </a:p>
          <a:p>
            <a:endParaRPr lang="en-US" dirty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5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Konteks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17368"/>
            <a:ext cx="6096000" cy="343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err="1"/>
              <a:t>Definisi</a:t>
            </a:r>
            <a:r>
              <a:rPr lang="en-US" sz="1800" dirty="0"/>
              <a:t> </a:t>
            </a:r>
            <a:r>
              <a:rPr lang="en-US" sz="1800" dirty="0" err="1"/>
              <a:t>Berita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r>
              <a:rPr lang="en-US" b="0" dirty="0"/>
              <a:t>News is anything which interests a large part of the community and which has never been brought to their attention. (Charles Dana in Anna </a:t>
            </a:r>
            <a:r>
              <a:rPr lang="en-US" b="0" dirty="0" err="1"/>
              <a:t>McKane</a:t>
            </a:r>
            <a:r>
              <a:rPr lang="en-US" b="0" dirty="0"/>
              <a:t>, 2006)</a:t>
            </a:r>
          </a:p>
          <a:p>
            <a:r>
              <a:rPr lang="en-US" b="0" dirty="0"/>
              <a:t>It is probably easiest to work out what kind of news is needed in magazines aimed at a particular industry. </a:t>
            </a:r>
          </a:p>
          <a:p>
            <a:r>
              <a:rPr lang="en-US" b="0" dirty="0"/>
              <a:t>The news for local papers might be a bit harder to </a:t>
            </a:r>
            <a:r>
              <a:rPr lang="en-US" b="0" dirty="0" err="1"/>
              <a:t>analyse</a:t>
            </a:r>
            <a:r>
              <a:rPr lang="en-US" b="0" dirty="0"/>
              <a:t>. It comes down to events that happen in the area, and events that affect people within the area.</a:t>
            </a:r>
          </a:p>
          <a:p>
            <a:r>
              <a:rPr lang="en-US" sz="1200" b="0" dirty="0"/>
              <a:t>(Anna </a:t>
            </a:r>
            <a:r>
              <a:rPr lang="en-US" sz="1200" b="0" dirty="0" err="1"/>
              <a:t>McKane</a:t>
            </a:r>
            <a:r>
              <a:rPr lang="en-US" sz="1200" b="0" dirty="0"/>
              <a:t>, 2006)</a:t>
            </a:r>
          </a:p>
          <a:p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Berita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0" dirty="0" err="1"/>
              <a:t>Ekonomi</a:t>
            </a:r>
            <a:r>
              <a:rPr lang="en-US" b="0" dirty="0"/>
              <a:t> </a:t>
            </a:r>
            <a:r>
              <a:rPr lang="en-US" b="0" dirty="0" err="1"/>
              <a:t>penerbitan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penyiaran</a:t>
            </a:r>
            <a:r>
              <a:rPr lang="en-US" b="0" dirty="0"/>
              <a:t> </a:t>
            </a:r>
            <a:r>
              <a:rPr lang="en-US" b="0" dirty="0" err="1"/>
              <a:t>dahulu</a:t>
            </a:r>
            <a:r>
              <a:rPr lang="en-US" b="0" dirty="0"/>
              <a:t> </a:t>
            </a:r>
            <a:r>
              <a:rPr lang="en-US" b="0" dirty="0" err="1"/>
              <a:t>telah</a:t>
            </a:r>
            <a:r>
              <a:rPr lang="en-US" b="0" dirty="0"/>
              <a:t> </a:t>
            </a:r>
            <a:r>
              <a:rPr lang="en-US" b="0" dirty="0" err="1"/>
              <a:t>menciptakan</a:t>
            </a:r>
            <a:r>
              <a:rPr lang="en-US" b="0" dirty="0"/>
              <a:t> </a:t>
            </a:r>
            <a:r>
              <a:rPr lang="en-US" b="0" dirty="0" err="1"/>
              <a:t>institusi</a:t>
            </a:r>
            <a:r>
              <a:rPr lang="en-US" b="0" dirty="0"/>
              <a:t> yang </a:t>
            </a:r>
            <a:r>
              <a:rPr lang="en-US" b="0" dirty="0" err="1"/>
              <a:t>arogan</a:t>
            </a:r>
            <a:r>
              <a:rPr lang="en-US" b="0" dirty="0"/>
              <a:t>. </a:t>
            </a:r>
            <a:r>
              <a:rPr lang="en-US" b="0" dirty="0" err="1"/>
              <a:t>Mereka</a:t>
            </a:r>
            <a:r>
              <a:rPr lang="en-US" b="0" dirty="0"/>
              <a:t> </a:t>
            </a:r>
            <a:r>
              <a:rPr lang="en-US" b="0" dirty="0" err="1"/>
              <a:t>memperlakukan</a:t>
            </a:r>
            <a:r>
              <a:rPr lang="en-US" b="0" dirty="0"/>
              <a:t> </a:t>
            </a:r>
            <a:r>
              <a:rPr lang="en-US" b="0" dirty="0" err="1"/>
              <a:t>berita</a:t>
            </a:r>
            <a:r>
              <a:rPr lang="en-US" b="0" dirty="0"/>
              <a:t> </a:t>
            </a:r>
            <a:r>
              <a:rPr lang="en-US" b="0" dirty="0" err="1"/>
              <a:t>bagaikan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ceramah</a:t>
            </a:r>
            <a:r>
              <a:rPr lang="en-US" b="0" dirty="0"/>
              <a:t> yang </a:t>
            </a:r>
            <a:r>
              <a:rPr lang="en-US" b="0" dirty="0" err="1"/>
              <a:t>searah</a:t>
            </a:r>
            <a:r>
              <a:rPr lang="en-US" b="0" dirty="0"/>
              <a:t>,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pemberi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penerima</a:t>
            </a:r>
            <a:r>
              <a:rPr lang="en-US" b="0" dirty="0"/>
              <a:t> yang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i="1" dirty="0"/>
              <a:t>audience </a:t>
            </a:r>
            <a:r>
              <a:rPr lang="en-US" b="0" dirty="0" err="1"/>
              <a:t>mereka</a:t>
            </a:r>
            <a:r>
              <a:rPr lang="en-US" b="0" dirty="0"/>
              <a:t>. </a:t>
            </a:r>
            <a:r>
              <a:rPr lang="en-US" b="0" dirty="0" err="1"/>
              <a:t>Mereka</a:t>
            </a:r>
            <a:r>
              <a:rPr lang="en-US" b="0" dirty="0"/>
              <a:t> </a:t>
            </a:r>
            <a:r>
              <a:rPr lang="en-US" b="0" dirty="0" err="1"/>
              <a:t>menentukan</a:t>
            </a:r>
            <a:r>
              <a:rPr lang="en-US" b="0" dirty="0"/>
              <a:t> </a:t>
            </a:r>
            <a:r>
              <a:rPr lang="en-US" b="0" dirty="0" err="1"/>
              <a:t>apa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berita</a:t>
            </a:r>
            <a:r>
              <a:rPr lang="en-US" b="0" dirty="0"/>
              <a:t>. </a:t>
            </a:r>
            <a:r>
              <a:rPr lang="en-US" b="0" dirty="0" err="1"/>
              <a:t>Dalam</a:t>
            </a:r>
            <a:r>
              <a:rPr lang="en-US" b="0" dirty="0"/>
              <a:t> era digital </a:t>
            </a:r>
            <a:r>
              <a:rPr lang="en-US" b="0" dirty="0" err="1"/>
              <a:t>sekarang</a:t>
            </a:r>
            <a:r>
              <a:rPr lang="en-US" b="0" dirty="0"/>
              <a:t>, Gillmor </a:t>
            </a:r>
            <a:r>
              <a:rPr lang="en-US" b="0" dirty="0" err="1"/>
              <a:t>mengatakan</a:t>
            </a:r>
            <a:r>
              <a:rPr lang="en-US" b="0" dirty="0"/>
              <a:t> </a:t>
            </a:r>
            <a:r>
              <a:rPr lang="en-US" b="0" dirty="0" err="1"/>
              <a:t>bahwa</a:t>
            </a:r>
            <a:r>
              <a:rPr lang="en-US" b="0" dirty="0"/>
              <a:t> </a:t>
            </a:r>
            <a:r>
              <a:rPr lang="en-US" b="0" dirty="0" err="1"/>
              <a:t>repportase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produksi</a:t>
            </a:r>
            <a:r>
              <a:rPr lang="en-US" b="0" dirty="0"/>
              <a:t> </a:t>
            </a:r>
            <a:r>
              <a:rPr lang="en-US" b="0" dirty="0" err="1"/>
              <a:t>masa</a:t>
            </a:r>
            <a:r>
              <a:rPr lang="en-US" b="0" dirty="0"/>
              <a:t> </a:t>
            </a:r>
            <a:r>
              <a:rPr lang="en-US" b="0" dirty="0" err="1"/>
              <a:t>depan</a:t>
            </a:r>
            <a:r>
              <a:rPr lang="en-US" b="0" dirty="0"/>
              <a:t>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konversasi</a:t>
            </a:r>
            <a:r>
              <a:rPr lang="en-US" b="0" dirty="0"/>
              <a:t>,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seminar. </a:t>
            </a:r>
            <a:r>
              <a:rPr lang="en-US" b="0" dirty="0" err="1"/>
              <a:t>Garis</a:t>
            </a:r>
            <a:r>
              <a:rPr lang="en-US" b="0" dirty="0"/>
              <a:t> </a:t>
            </a:r>
            <a:r>
              <a:rPr lang="en-US" b="0" dirty="0" err="1"/>
              <a:t>antara</a:t>
            </a:r>
            <a:r>
              <a:rPr lang="en-US" b="0" dirty="0"/>
              <a:t> </a:t>
            </a:r>
            <a:r>
              <a:rPr lang="en-US" b="0" dirty="0" err="1"/>
              <a:t>konsumen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produsen</a:t>
            </a:r>
            <a:r>
              <a:rPr lang="en-US" b="0" dirty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kabur</a:t>
            </a:r>
            <a:r>
              <a:rPr lang="en-US" b="0" dirty="0"/>
              <a:t>. </a:t>
            </a:r>
            <a:r>
              <a:rPr lang="en-US" b="0" dirty="0" err="1"/>
              <a:t>Teknologi</a:t>
            </a:r>
            <a:r>
              <a:rPr lang="en-US" b="0" dirty="0"/>
              <a:t> </a:t>
            </a:r>
            <a:r>
              <a:rPr lang="en-US" b="0" dirty="0" err="1"/>
              <a:t>telah</a:t>
            </a:r>
            <a:r>
              <a:rPr lang="en-US" b="0" dirty="0"/>
              <a:t> </a:t>
            </a:r>
            <a:r>
              <a:rPr lang="en-US" b="0" dirty="0" err="1"/>
              <a:t>memungkinkan</a:t>
            </a:r>
            <a:r>
              <a:rPr lang="en-US" b="0" dirty="0"/>
              <a:t> </a:t>
            </a:r>
            <a:r>
              <a:rPr lang="en-US" b="0" dirty="0" err="1"/>
              <a:t>jutaan</a:t>
            </a:r>
            <a:r>
              <a:rPr lang="en-US" b="0" dirty="0"/>
              <a:t> orang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berbicara</a:t>
            </a:r>
            <a:r>
              <a:rPr lang="en-US" b="0" dirty="0"/>
              <a:t> </a:t>
            </a:r>
            <a:r>
              <a:rPr lang="en-US" b="0" dirty="0" err="1"/>
              <a:t>bebas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didengar</a:t>
            </a:r>
            <a:r>
              <a:rPr lang="en-US" b="0" dirty="0"/>
              <a:t>. </a:t>
            </a:r>
            <a:r>
              <a:rPr lang="en-US" sz="1200" b="0" dirty="0"/>
              <a:t>(</a:t>
            </a:r>
            <a:r>
              <a:rPr lang="en-US" sz="1200" b="0" dirty="0" err="1"/>
              <a:t>Luwi</a:t>
            </a:r>
            <a:r>
              <a:rPr lang="en-US" sz="1200" b="0" dirty="0"/>
              <a:t> </a:t>
            </a:r>
            <a:r>
              <a:rPr lang="en-US" sz="1200" b="0" dirty="0" err="1"/>
              <a:t>Ishwara</a:t>
            </a:r>
            <a:r>
              <a:rPr lang="en-US" sz="1200" b="0" dirty="0"/>
              <a:t>,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 Value</a:t>
            </a:r>
          </a:p>
          <a:p>
            <a:endParaRPr lang="en-US" dirty="0"/>
          </a:p>
          <a:p>
            <a:r>
              <a:rPr lang="en-US" b="0" dirty="0"/>
              <a:t>(1) criteria that relate to the occurrence of the event (the</a:t>
            </a:r>
          </a:p>
          <a:p>
            <a:r>
              <a:rPr lang="en-US" b="0" dirty="0"/>
              <a:t>when and where for example); (2) criteria that are about the nature of the</a:t>
            </a:r>
          </a:p>
          <a:p>
            <a:r>
              <a:rPr lang="en-US" b="0" dirty="0"/>
              <a:t>event itself, that is what events are considered newsworthy; and (3) criteria</a:t>
            </a:r>
          </a:p>
          <a:p>
            <a:r>
              <a:rPr lang="en-US" b="0" dirty="0"/>
              <a:t>which might be said to be about the treatment of the events. (Johan </a:t>
            </a:r>
            <a:r>
              <a:rPr lang="en-US" b="0" dirty="0" err="1"/>
              <a:t>Galtung</a:t>
            </a:r>
            <a:r>
              <a:rPr lang="en-US" b="0" dirty="0"/>
              <a:t> and Mari </a:t>
            </a:r>
            <a:r>
              <a:rPr lang="en-US" b="0" dirty="0" err="1"/>
              <a:t>Ruge</a:t>
            </a:r>
            <a:r>
              <a:rPr lang="en-US" b="0" dirty="0"/>
              <a:t> in (Anna </a:t>
            </a:r>
            <a:r>
              <a:rPr lang="en-US" b="0" dirty="0" err="1"/>
              <a:t>McKane</a:t>
            </a:r>
            <a:r>
              <a:rPr lang="en-US" b="0" dirty="0"/>
              <a:t>, 2006)</a:t>
            </a:r>
          </a:p>
          <a:p>
            <a:r>
              <a:rPr lang="en-US" b="0" dirty="0" smtClean="0"/>
              <a:t>(Magnitude, Significance, Impact, Actuality/Timeliness, Proximity, Prominence, Conflict, Human Interest, Unusualness/Odd, Sex)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err="1"/>
              <a:t>Berita</a:t>
            </a:r>
            <a:endParaRPr lang="en-US" sz="2000" dirty="0"/>
          </a:p>
          <a:p>
            <a:endParaRPr lang="en-US" dirty="0"/>
          </a:p>
          <a:p>
            <a:pPr algn="ctr"/>
            <a:endParaRPr lang="en-US" sz="2800" dirty="0"/>
          </a:p>
          <a:p>
            <a:pPr algn="ctr"/>
            <a:r>
              <a:rPr lang="en-US" sz="2800" b="0" dirty="0" err="1"/>
              <a:t>Obyektivitas</a:t>
            </a:r>
            <a:r>
              <a:rPr lang="en-US" sz="2800" b="0" dirty="0"/>
              <a:t> yang </a:t>
            </a:r>
            <a:r>
              <a:rPr lang="en-US" sz="2800" b="0" dirty="0" err="1"/>
              <a:t>Subyektif</a:t>
            </a:r>
            <a:r>
              <a:rPr lang="en-US" sz="2800" b="0" dirty="0"/>
              <a:t> </a:t>
            </a:r>
          </a:p>
          <a:p>
            <a:pPr algn="ctr"/>
            <a:r>
              <a:rPr lang="en-US" b="0" dirty="0"/>
              <a:t>(</a:t>
            </a:r>
            <a:r>
              <a:rPr lang="en-US" b="0" dirty="0" err="1"/>
              <a:t>Devolder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Luwi</a:t>
            </a:r>
            <a:r>
              <a:rPr lang="en-US" b="0" dirty="0"/>
              <a:t> </a:t>
            </a:r>
            <a:r>
              <a:rPr lang="en-US" b="0" dirty="0" err="1"/>
              <a:t>Ishwara</a:t>
            </a:r>
            <a:r>
              <a:rPr lang="en-US" b="0" dirty="0"/>
              <a:t>,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Jurnalisme</a:t>
            </a:r>
            <a:r>
              <a:rPr lang="en-US" dirty="0"/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Penghasil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0" dirty="0" err="1" smtClean="0"/>
              <a:t>Jurnalis</a:t>
            </a:r>
            <a:r>
              <a:rPr lang="en-US" b="0" dirty="0" smtClean="0"/>
              <a:t> </a:t>
            </a:r>
            <a:r>
              <a:rPr lang="en-US" b="0" dirty="0" err="1" smtClean="0"/>
              <a:t>profesional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Jurnalis</a:t>
            </a:r>
            <a:r>
              <a:rPr lang="en-US" b="0" dirty="0" smtClean="0"/>
              <a:t> </a:t>
            </a:r>
            <a:r>
              <a:rPr lang="en-US" b="0" dirty="0" err="1" smtClean="0"/>
              <a:t>warga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Artificial Intelligence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13121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4768</TotalTime>
  <Words>2023</Words>
  <Application>Microsoft Office PowerPoint</Application>
  <PresentationFormat>On-screen Show (4:3)</PresentationFormat>
  <Paragraphs>261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Angles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  <vt:lpstr>Jurnalisme online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organizer</dc:creator>
  <cp:lastModifiedBy>Ingki</cp:lastModifiedBy>
  <cp:revision>175</cp:revision>
  <dcterms:created xsi:type="dcterms:W3CDTF">2018-09-21T03:51:13Z</dcterms:created>
  <dcterms:modified xsi:type="dcterms:W3CDTF">2019-10-10T02:46:42Z</dcterms:modified>
</cp:coreProperties>
</file>