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332" r:id="rId3"/>
    <p:sldId id="333" r:id="rId4"/>
    <p:sldId id="328" r:id="rId5"/>
    <p:sldId id="329" r:id="rId6"/>
    <p:sldId id="330" r:id="rId7"/>
    <p:sldId id="334" r:id="rId8"/>
    <p:sldId id="335" r:id="rId9"/>
    <p:sldId id="331" r:id="rId10"/>
    <p:sldId id="284" r:id="rId11"/>
    <p:sldId id="287" r:id="rId12"/>
    <p:sldId id="289" r:id="rId13"/>
    <p:sldId id="290" r:id="rId14"/>
    <p:sldId id="336" r:id="rId15"/>
    <p:sldId id="337" r:id="rId16"/>
    <p:sldId id="338" r:id="rId17"/>
    <p:sldId id="339" r:id="rId18"/>
    <p:sldId id="340" r:id="rId19"/>
    <p:sldId id="341" r:id="rId20"/>
    <p:sldId id="343" r:id="rId21"/>
    <p:sldId id="344" r:id="rId22"/>
    <p:sldId id="345" r:id="rId23"/>
    <p:sldId id="346" r:id="rId24"/>
    <p:sldId id="347" r:id="rId25"/>
    <p:sldId id="348" r:id="rId26"/>
    <p:sldId id="349" r:id="rId27"/>
    <p:sldId id="350" r:id="rId28"/>
    <p:sldId id="351" r:id="rId29"/>
    <p:sldId id="352" r:id="rId30"/>
    <p:sldId id="353" r:id="rId31"/>
    <p:sldId id="25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autoAdjust="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6B8ABD-8AF8-4DF3-9DAF-624126693767}" type="datetimeFigureOut">
              <a:rPr lang="en-US" smtClean="0"/>
              <a:t>10/10/2019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7B21F-A5E8-45D4-8CF5-DFA06200246A}" type="slidenum">
              <a:rPr lang="en-US" smtClean="0"/>
              <a:t>‹#›</a:t>
            </a:fld>
            <a:endParaRPr lang="en-US"/>
          </a:p>
        </p:txBody>
      </p:sp>
    </p:spTree>
    <p:extLst>
      <p:ext uri="{BB962C8B-B14F-4D97-AF65-F5344CB8AC3E}">
        <p14:creationId xmlns:p14="http://schemas.microsoft.com/office/powerpoint/2010/main" val="2673976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0A1FEB-4CB8-4576-9571-248D361A1E19}"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A1FEB-4CB8-4576-9571-248D361A1E19}"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0A1FEB-4CB8-4576-9571-248D361A1E19}"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0A1FEB-4CB8-4576-9571-248D361A1E19}"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F0A1FEB-4CB8-4576-9571-248D361A1E19}"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0A1FEB-4CB8-4576-9571-248D361A1E19}"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EFE99-9F1A-4F6F-BC6A-9B1A7A112FA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0A1FEB-4CB8-4576-9571-248D361A1E19}"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0A1FEB-4CB8-4576-9571-248D361A1E19}" type="datetimeFigureOut">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A1FEB-4CB8-4576-9571-248D361A1E19}" type="datetimeFigureOut">
              <a:rPr lang="en-US" smtClean="0"/>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F0A1FEB-4CB8-4576-9571-248D361A1E19}" type="datetimeFigureOut">
              <a:rPr lang="en-US" smtClean="0"/>
              <a:t>10/10/2019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2AEFE99-9F1A-4F6F-BC6A-9B1A7A112F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0A1FEB-4CB8-4576-9571-248D361A1E19}"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EFE99-9F1A-4F6F-BC6A-9B1A7A112F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F0A1FEB-4CB8-4576-9571-248D361A1E19}" type="datetimeFigureOut">
              <a:rPr lang="en-US" smtClean="0"/>
              <a:t>10/10/2019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2AEFE99-9F1A-4F6F-BC6A-9B1A7A112F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ckinsey.com/industries/high-tech/our-insights/the-internet-of-things" TargetMode="External"/><Relationship Id="rId2" Type="http://schemas.openxmlformats.org/officeDocument/2006/relationships/hyperlink" Target="http://www.cisco.com/web/AP/IoEWebinarSeries/docs/connecting_your_future_to_the_internet_of_everything_dw_hk.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Jurnalisme</a:t>
            </a:r>
            <a:r>
              <a:rPr lang="en-US" dirty="0" smtClean="0"/>
              <a:t> online</a:t>
            </a:r>
            <a:endParaRPr lang="en-US" dirty="0"/>
          </a:p>
        </p:txBody>
      </p:sp>
      <p:sp>
        <p:nvSpPr>
          <p:cNvPr id="3" name="Title 1"/>
          <p:cNvSpPr txBox="1">
            <a:spLocks/>
          </p:cNvSpPr>
          <p:nvPr/>
        </p:nvSpPr>
        <p:spPr>
          <a:xfrm rot="19140000">
            <a:off x="1326093" y="2719322"/>
            <a:ext cx="5648623" cy="347137"/>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r>
              <a:rPr lang="en-US" sz="1200" dirty="0" err="1" smtClean="0"/>
              <a:t>Kuliah</a:t>
            </a:r>
            <a:r>
              <a:rPr lang="en-US" sz="1200" dirty="0" smtClean="0"/>
              <a:t> 3  (</a:t>
            </a:r>
            <a:r>
              <a:rPr lang="en-US" sz="1200" dirty="0"/>
              <a:t>Emma </a:t>
            </a:r>
            <a:r>
              <a:rPr lang="en-US" sz="1200" dirty="0" err="1" smtClean="0"/>
              <a:t>R.Aliudin</a:t>
            </a:r>
            <a:r>
              <a:rPr lang="en-US" sz="1200" dirty="0"/>
              <a:t> </a:t>
            </a:r>
            <a:r>
              <a:rPr lang="en-US" sz="1200" dirty="0" smtClean="0"/>
              <a:t>&amp; </a:t>
            </a:r>
            <a:r>
              <a:rPr lang="en-US" sz="1200" dirty="0" err="1" smtClean="0"/>
              <a:t>Ingki</a:t>
            </a:r>
            <a:r>
              <a:rPr lang="en-US" sz="1200" dirty="0" smtClean="0"/>
              <a:t> </a:t>
            </a:r>
            <a:r>
              <a:rPr lang="en-US" sz="1200" dirty="0" err="1" smtClean="0"/>
              <a:t>Rinaldi</a:t>
            </a:r>
            <a:r>
              <a:rPr lang="en-US" sz="1200" dirty="0" smtClean="0"/>
              <a:t>)</a:t>
            </a:r>
            <a:endParaRPr lang="en-US" sz="1200" dirty="0"/>
          </a:p>
        </p:txBody>
      </p:sp>
    </p:spTree>
    <p:extLst>
      <p:ext uri="{BB962C8B-B14F-4D97-AF65-F5344CB8AC3E}">
        <p14:creationId xmlns:p14="http://schemas.microsoft.com/office/powerpoint/2010/main" val="246264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a:t>Media </a:t>
            </a:r>
            <a:r>
              <a:rPr lang="en-US" dirty="0" err="1" smtClean="0"/>
              <a:t>Baru</a:t>
            </a:r>
            <a:endParaRPr lang="en-US" dirty="0"/>
          </a:p>
          <a:p>
            <a:endParaRPr lang="en-US" dirty="0"/>
          </a:p>
          <a:p>
            <a:endParaRPr lang="en-US" dirty="0"/>
          </a:p>
          <a:p>
            <a:pPr algn="ctr"/>
            <a:r>
              <a:rPr lang="en-US" b="0" dirty="0"/>
              <a:t>The defining aspects of the new media are that they are digital, </a:t>
            </a:r>
            <a:r>
              <a:rPr lang="en-US" b="0" dirty="0" smtClean="0"/>
              <a:t>interactive, social, </a:t>
            </a:r>
            <a:r>
              <a:rPr lang="en-US" dirty="0" smtClean="0"/>
              <a:t>asynchronous</a:t>
            </a:r>
            <a:r>
              <a:rPr lang="en-US" b="0" dirty="0"/>
              <a:t>, multimedia, and </a:t>
            </a:r>
            <a:r>
              <a:rPr lang="en-US" dirty="0" err="1"/>
              <a:t>narrowcasted</a:t>
            </a:r>
            <a:r>
              <a:rPr lang="en-US" b="0" dirty="0"/>
              <a:t>. These </a:t>
            </a:r>
            <a:r>
              <a:rPr lang="en-US" b="0" dirty="0" smtClean="0"/>
              <a:t>particular characteristics </a:t>
            </a:r>
            <a:r>
              <a:rPr lang="en-US" b="0" dirty="0"/>
              <a:t>are important in distinguishing a new, </a:t>
            </a:r>
            <a:r>
              <a:rPr lang="en-US" b="0" dirty="0" smtClean="0"/>
              <a:t>audience-focused conception of </a:t>
            </a:r>
            <a:r>
              <a:rPr lang="en-US" b="0" dirty="0"/>
              <a:t>the media from the older SMCR model, which emphasized </a:t>
            </a:r>
            <a:r>
              <a:rPr lang="en-US" b="0" dirty="0" smtClean="0"/>
              <a:t>the </a:t>
            </a:r>
            <a:r>
              <a:rPr lang="en-US" b="0" dirty="0" err="1" smtClean="0"/>
              <a:t>oneway</a:t>
            </a:r>
            <a:r>
              <a:rPr lang="en-US" b="0" dirty="0" smtClean="0"/>
              <a:t> transmission </a:t>
            </a:r>
            <a:r>
              <a:rPr lang="en-US" b="0" dirty="0"/>
              <a:t>of messages. </a:t>
            </a:r>
            <a:r>
              <a:rPr lang="en-US" sz="1000" b="0" dirty="0"/>
              <a:t>(</a:t>
            </a:r>
            <a:r>
              <a:rPr lang="en-US" sz="1000" b="0" dirty="0" err="1"/>
              <a:t>Straubhaar</a:t>
            </a:r>
            <a:r>
              <a:rPr lang="en-US" sz="1000" b="0" dirty="0"/>
              <a:t>, </a:t>
            </a:r>
            <a:r>
              <a:rPr lang="en-US" sz="1000" b="0" dirty="0" err="1"/>
              <a:t>LaRose</a:t>
            </a:r>
            <a:r>
              <a:rPr lang="en-US" sz="1000" b="0" dirty="0"/>
              <a:t>, Davenport, 2011)</a:t>
            </a:r>
            <a:endParaRPr lang="en-US" sz="1000" dirty="0"/>
          </a:p>
          <a:p>
            <a:endParaRPr lang="en-US" dirty="0"/>
          </a:p>
        </p:txBody>
      </p:sp>
    </p:spTree>
    <p:extLst>
      <p:ext uri="{BB962C8B-B14F-4D97-AF65-F5344CB8AC3E}">
        <p14:creationId xmlns:p14="http://schemas.microsoft.com/office/powerpoint/2010/main" val="1842245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numCol="2">
            <a:normAutofit fontScale="85000" lnSpcReduction="20000"/>
          </a:bodyPr>
          <a:lstStyle/>
          <a:p>
            <a:r>
              <a:rPr lang="en-US" dirty="0"/>
              <a:t>Media </a:t>
            </a:r>
            <a:r>
              <a:rPr lang="en-US" dirty="0" smtClean="0"/>
              <a:t>Now</a:t>
            </a:r>
          </a:p>
          <a:p>
            <a:endParaRPr lang="en-US" dirty="0" smtClean="0"/>
          </a:p>
          <a:p>
            <a:r>
              <a:rPr lang="en-US" b="0" dirty="0" smtClean="0"/>
              <a:t>	</a:t>
            </a:r>
            <a:r>
              <a:rPr lang="en-US" dirty="0" smtClean="0"/>
              <a:t>Asynchronous </a:t>
            </a:r>
            <a:r>
              <a:rPr lang="en-US" dirty="0"/>
              <a:t>Communication</a:t>
            </a:r>
            <a:r>
              <a:rPr lang="en-US" b="0" dirty="0"/>
              <a:t>. Simultaneity, </a:t>
            </a:r>
            <a:r>
              <a:rPr lang="en-US" b="0" dirty="0" smtClean="0"/>
              <a:t>the notion </a:t>
            </a:r>
            <a:r>
              <a:rPr lang="en-US" b="0" dirty="0"/>
              <a:t>that everyone in </a:t>
            </a:r>
            <a:r>
              <a:rPr lang="en-US" b="0" dirty="0" smtClean="0"/>
              <a:t>the audience </a:t>
            </a:r>
            <a:r>
              <a:rPr lang="en-US" b="0" dirty="0"/>
              <a:t>receives the message at about the same time (or </a:t>
            </a:r>
            <a:r>
              <a:rPr lang="en-US" b="0" i="1" dirty="0"/>
              <a:t>synchronously</a:t>
            </a:r>
            <a:r>
              <a:rPr lang="en-US" b="0" dirty="0"/>
              <a:t>), </a:t>
            </a:r>
            <a:r>
              <a:rPr lang="en-US" b="0" dirty="0" smtClean="0"/>
              <a:t>was once </a:t>
            </a:r>
            <a:r>
              <a:rPr lang="en-US" b="0" dirty="0"/>
              <a:t>another </a:t>
            </a:r>
            <a:r>
              <a:rPr lang="en-US" b="0" dirty="0" smtClean="0"/>
              <a:t>defining </a:t>
            </a:r>
            <a:r>
              <a:rPr lang="en-US" b="0" dirty="0"/>
              <a:t>characteristic of the mass media. That view made </a:t>
            </a:r>
            <a:r>
              <a:rPr lang="en-US" b="0" dirty="0" smtClean="0"/>
              <a:t>sense before </a:t>
            </a:r>
            <a:r>
              <a:rPr lang="en-US" b="0" dirty="0"/>
              <a:t>consumer recording technology became commonplace in the 1960s </a:t>
            </a:r>
            <a:r>
              <a:rPr lang="en-US" b="0" dirty="0" smtClean="0"/>
              <a:t>and 1970s</a:t>
            </a:r>
            <a:r>
              <a:rPr lang="en-US" b="0" dirty="0"/>
              <a:t>. Before then, you had to catch a program the fi </a:t>
            </a:r>
            <a:r>
              <a:rPr lang="en-US" b="0" dirty="0" err="1"/>
              <a:t>rst</a:t>
            </a:r>
            <a:r>
              <a:rPr lang="en-US" b="0" dirty="0"/>
              <a:t> time it aired or </a:t>
            </a:r>
            <a:r>
              <a:rPr lang="en-US" b="0" dirty="0" smtClean="0"/>
              <a:t>wait for </a:t>
            </a:r>
            <a:r>
              <a:rPr lang="en-US" b="0" dirty="0"/>
              <a:t>the reruns. However, the notion never applied very well to fi lm, not </a:t>
            </a:r>
            <a:r>
              <a:rPr lang="en-US" b="0" dirty="0" smtClean="0"/>
              <a:t>without stretching </a:t>
            </a:r>
            <a:r>
              <a:rPr lang="en-US" b="0" dirty="0"/>
              <a:t>“the same time” to cover a period of several </a:t>
            </a:r>
            <a:r>
              <a:rPr lang="en-US" b="0" dirty="0" smtClean="0"/>
              <a:t>weeks. Situations </a:t>
            </a:r>
            <a:r>
              <a:rPr lang="en-US" b="0" dirty="0"/>
              <a:t>that lack simultaneity are examples </a:t>
            </a:r>
            <a:r>
              <a:rPr lang="en-US" b="0" dirty="0" smtClean="0"/>
              <a:t>of </a:t>
            </a:r>
          </a:p>
          <a:p>
            <a:endParaRPr lang="en-US" b="0" dirty="0"/>
          </a:p>
          <a:p>
            <a:r>
              <a:rPr lang="en-US" b="0" dirty="0" smtClean="0"/>
              <a:t>	</a:t>
            </a:r>
          </a:p>
          <a:p>
            <a:r>
              <a:rPr lang="en-US" b="0" dirty="0"/>
              <a:t>	</a:t>
            </a:r>
            <a:endParaRPr lang="en-US" b="0" dirty="0" smtClean="0"/>
          </a:p>
          <a:p>
            <a:endParaRPr lang="en-US" b="0" dirty="0"/>
          </a:p>
          <a:p>
            <a:r>
              <a:rPr lang="en-US" b="0" dirty="0" smtClean="0"/>
              <a:t>	asynchronous communication. Consumers</a:t>
            </a:r>
            <a:r>
              <a:rPr lang="en-US" b="0" dirty="0"/>
              <a:t>’ ability to “time </a:t>
            </a:r>
            <a:r>
              <a:rPr lang="en-US" b="0" dirty="0" smtClean="0"/>
              <a:t>shift” programs </a:t>
            </a:r>
            <a:r>
              <a:rPr lang="en-US" b="0" dirty="0"/>
              <a:t>using Digital Video </a:t>
            </a:r>
            <a:r>
              <a:rPr lang="en-US" b="0" dirty="0" smtClean="0"/>
              <a:t>Recorders (DVRs</a:t>
            </a:r>
            <a:r>
              <a:rPr lang="en-US" b="0" dirty="0"/>
              <a:t>) and Internet video renders </a:t>
            </a:r>
            <a:r>
              <a:rPr lang="en-US" b="0" dirty="0" smtClean="0"/>
              <a:t>the notion </a:t>
            </a:r>
            <a:r>
              <a:rPr lang="en-US" b="0" dirty="0"/>
              <a:t>of simultaneity obsolete, </a:t>
            </a:r>
            <a:r>
              <a:rPr lang="en-US" b="0" dirty="0" smtClean="0"/>
              <a:t>as they </a:t>
            </a:r>
            <a:r>
              <a:rPr lang="en-US" b="0" dirty="0"/>
              <a:t>can choose when to watch a </a:t>
            </a:r>
            <a:r>
              <a:rPr lang="en-US" b="0" dirty="0" smtClean="0"/>
              <a:t>program regardless </a:t>
            </a:r>
            <a:r>
              <a:rPr lang="en-US" b="0" dirty="0"/>
              <a:t>of the time and day </a:t>
            </a:r>
            <a:r>
              <a:rPr lang="en-US" b="0" dirty="0" smtClean="0"/>
              <a:t>it originally </a:t>
            </a:r>
            <a:r>
              <a:rPr lang="en-US" b="0" dirty="0"/>
              <a:t>airs. The television networks are now time-shifting themselves </a:t>
            </a:r>
            <a:r>
              <a:rPr lang="en-US" b="0" dirty="0" smtClean="0"/>
              <a:t>by uploading </a:t>
            </a:r>
            <a:r>
              <a:rPr lang="en-US" b="0" dirty="0"/>
              <a:t>their own programs on the Internet within hours of the time of </a:t>
            </a:r>
            <a:r>
              <a:rPr lang="en-US" b="0" dirty="0" smtClean="0"/>
              <a:t>their original </a:t>
            </a:r>
            <a:r>
              <a:rPr lang="en-US" b="0" dirty="0"/>
              <a:t>broadcast. Both postal mail </a:t>
            </a:r>
            <a:r>
              <a:rPr lang="en-US" b="0" dirty="0" smtClean="0"/>
              <a:t>and  e-mail </a:t>
            </a:r>
            <a:r>
              <a:rPr lang="en-US" b="0" dirty="0"/>
              <a:t>are two common examples </a:t>
            </a:r>
            <a:r>
              <a:rPr lang="en-US" b="0" dirty="0" smtClean="0"/>
              <a:t>of asynchronous </a:t>
            </a:r>
            <a:r>
              <a:rPr lang="en-US" b="0" dirty="0"/>
              <a:t>interpersonal communication</a:t>
            </a:r>
            <a:r>
              <a:rPr lang="en-US" sz="1100" b="0" dirty="0" smtClean="0"/>
              <a:t>. </a:t>
            </a:r>
            <a:r>
              <a:rPr lang="en-US" sz="1100" b="0" dirty="0"/>
              <a:t>(</a:t>
            </a:r>
            <a:r>
              <a:rPr lang="en-US" sz="1100" b="0" dirty="0" err="1"/>
              <a:t>Straubhaar</a:t>
            </a:r>
            <a:r>
              <a:rPr lang="en-US" sz="1100" b="0" dirty="0"/>
              <a:t>, </a:t>
            </a:r>
            <a:r>
              <a:rPr lang="en-US" sz="1100" b="0" dirty="0" err="1"/>
              <a:t>LaRose</a:t>
            </a:r>
            <a:r>
              <a:rPr lang="en-US" sz="1100" b="0" dirty="0"/>
              <a:t>, Davenport, 2011)</a:t>
            </a:r>
            <a:endParaRPr lang="en-US" sz="1100" dirty="0"/>
          </a:p>
          <a:p>
            <a:endParaRPr lang="en-US" dirty="0"/>
          </a:p>
        </p:txBody>
      </p:sp>
    </p:spTree>
    <p:extLst>
      <p:ext uri="{BB962C8B-B14F-4D97-AF65-F5344CB8AC3E}">
        <p14:creationId xmlns:p14="http://schemas.microsoft.com/office/powerpoint/2010/main" val="120852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a:xfrm>
            <a:off x="822960" y="1100628"/>
            <a:ext cx="7520940" cy="3776172"/>
          </a:xfrm>
        </p:spPr>
        <p:txBody>
          <a:bodyPr numCol="2">
            <a:normAutofit fontScale="85000" lnSpcReduction="10000"/>
          </a:bodyPr>
          <a:lstStyle/>
          <a:p>
            <a:r>
              <a:rPr lang="en-US" dirty="0"/>
              <a:t>Media </a:t>
            </a:r>
            <a:r>
              <a:rPr lang="en-US" dirty="0" smtClean="0"/>
              <a:t>Now</a:t>
            </a:r>
          </a:p>
          <a:p>
            <a:endParaRPr lang="en-US" dirty="0" smtClean="0"/>
          </a:p>
          <a:p>
            <a:r>
              <a:rPr lang="en-US" dirty="0" smtClean="0"/>
              <a:t>	</a:t>
            </a:r>
            <a:r>
              <a:rPr lang="en-US" sz="1700" dirty="0" smtClean="0"/>
              <a:t>Narrowcasting</a:t>
            </a:r>
            <a:r>
              <a:rPr lang="en-US" sz="1700" dirty="0"/>
              <a:t>. </a:t>
            </a:r>
            <a:r>
              <a:rPr lang="en-US" sz="1700" b="0" dirty="0"/>
              <a:t>Another sign of the </a:t>
            </a:r>
            <a:r>
              <a:rPr lang="en-US" sz="1700" b="0" dirty="0" smtClean="0"/>
              <a:t>growing power </a:t>
            </a:r>
            <a:r>
              <a:rPr lang="en-US" sz="1700" b="0" dirty="0"/>
              <a:t>of the audience in </a:t>
            </a:r>
            <a:r>
              <a:rPr lang="en-US" sz="1700" b="0" dirty="0" smtClean="0"/>
              <a:t>the new </a:t>
            </a:r>
            <a:r>
              <a:rPr lang="en-US" sz="1700" b="0" dirty="0"/>
              <a:t>media is the practice of targeting content </a:t>
            </a:r>
            <a:r>
              <a:rPr lang="en-US" sz="1700" b="0" dirty="0" smtClean="0"/>
              <a:t>to smaller </a:t>
            </a:r>
            <a:r>
              <a:rPr lang="en-US" sz="1700" b="0" dirty="0"/>
              <a:t>audiences, </a:t>
            </a:r>
            <a:r>
              <a:rPr lang="en-US" sz="1700" b="0" dirty="0" smtClean="0"/>
              <a:t>sometimes called narrowcasting </a:t>
            </a:r>
            <a:r>
              <a:rPr lang="en-US" sz="1700" b="0" dirty="0"/>
              <a:t>(as opposed </a:t>
            </a:r>
            <a:r>
              <a:rPr lang="en-US" sz="1700" b="0" dirty="0" smtClean="0"/>
              <a:t>to broadcasting</a:t>
            </a:r>
            <a:r>
              <a:rPr lang="en-US" sz="1700" b="0" dirty="0"/>
              <a:t>). Advanced </a:t>
            </a:r>
            <a:r>
              <a:rPr lang="en-US" sz="1700" b="0" dirty="0" smtClean="0"/>
              <a:t>audience research</a:t>
            </a:r>
            <a:r>
              <a:rPr lang="en-US" sz="1700" b="0" dirty="0"/>
              <a:t> </a:t>
            </a:r>
            <a:r>
              <a:rPr lang="en-US" sz="1700" b="0" dirty="0" smtClean="0"/>
              <a:t>methods </a:t>
            </a:r>
            <a:r>
              <a:rPr lang="en-US" sz="1700" b="0" dirty="0"/>
              <a:t>help the media cater to smaller audiences by enhancing the </a:t>
            </a:r>
            <a:r>
              <a:rPr lang="en-US" sz="1700" b="0" dirty="0" smtClean="0"/>
              <a:t>richness and </a:t>
            </a:r>
            <a:r>
              <a:rPr lang="en-US" sz="1700" b="0" dirty="0"/>
              <a:t>speed of audience feedback. The result is that </a:t>
            </a:r>
            <a:r>
              <a:rPr lang="en-US" sz="1700" b="0" dirty="0" smtClean="0"/>
              <a:t>narrowcasting—dedicating communication </a:t>
            </a:r>
            <a:r>
              <a:rPr lang="en-US" sz="1700" b="0" dirty="0"/>
              <a:t>channels to </a:t>
            </a:r>
            <a:r>
              <a:rPr lang="en-US" sz="1700" b="0" dirty="0" smtClean="0"/>
              <a:t>specific </a:t>
            </a:r>
            <a:r>
              <a:rPr lang="en-US" sz="1700" b="0" dirty="0"/>
              <a:t>audience subgroups, or market </a:t>
            </a:r>
            <a:r>
              <a:rPr lang="en-US" sz="1700" b="0" dirty="0" smtClean="0"/>
              <a:t>segments— is </a:t>
            </a:r>
            <a:r>
              <a:rPr lang="en-US" sz="1700" b="0" dirty="0"/>
              <a:t>now practical. </a:t>
            </a:r>
            <a:endParaRPr lang="en-US" sz="1700" b="0" dirty="0" smtClean="0"/>
          </a:p>
          <a:p>
            <a:endParaRPr lang="en-US" sz="1700" b="0" dirty="0"/>
          </a:p>
          <a:p>
            <a:endParaRPr lang="en-US" sz="1700" b="0" dirty="0" smtClean="0"/>
          </a:p>
          <a:p>
            <a:endParaRPr lang="en-US" sz="1700" b="0" dirty="0"/>
          </a:p>
          <a:p>
            <a:r>
              <a:rPr lang="en-US" sz="1700" b="0" dirty="0" smtClean="0"/>
              <a:t>	Demographic </a:t>
            </a:r>
            <a:r>
              <a:rPr lang="en-US" sz="1700" b="0" dirty="0"/>
              <a:t>characteristics, such as sex and age, once </a:t>
            </a:r>
            <a:r>
              <a:rPr lang="en-US" sz="1700" b="0" dirty="0" smtClean="0"/>
              <a:t>the sole </a:t>
            </a:r>
            <a:r>
              <a:rPr lang="en-US" sz="1700" b="0" dirty="0"/>
              <a:t>means of </a:t>
            </a:r>
            <a:r>
              <a:rPr lang="en-US" sz="1700" b="0" dirty="0" err="1"/>
              <a:t>defi</a:t>
            </a:r>
            <a:r>
              <a:rPr lang="en-US" sz="1700" b="0" dirty="0"/>
              <a:t> </a:t>
            </a:r>
            <a:r>
              <a:rPr lang="en-US" sz="1700" b="0" dirty="0" err="1"/>
              <a:t>ning</a:t>
            </a:r>
            <a:r>
              <a:rPr lang="en-US" sz="1700" b="0" dirty="0"/>
              <a:t> audiences, are being </a:t>
            </a:r>
            <a:r>
              <a:rPr lang="en-US" sz="1700" dirty="0"/>
              <a:t>replaced by </a:t>
            </a:r>
            <a:r>
              <a:rPr lang="en-US" sz="1700" b="0" dirty="0"/>
              <a:t>a focus on lifestyles </a:t>
            </a:r>
            <a:r>
              <a:rPr lang="en-US" sz="1700" b="0" dirty="0" smtClean="0"/>
              <a:t>and user </a:t>
            </a:r>
            <a:r>
              <a:rPr lang="en-US" sz="1700" b="0" dirty="0"/>
              <a:t>needs, and even individual preferences including purchasing and </a:t>
            </a:r>
            <a:r>
              <a:rPr lang="en-US" sz="1700" b="0" dirty="0" smtClean="0"/>
              <a:t>online surfing </a:t>
            </a:r>
            <a:r>
              <a:rPr lang="en-US" sz="1700" b="0" dirty="0"/>
              <a:t>behavior. Rather than homogenize audiences, the new </a:t>
            </a:r>
            <a:r>
              <a:rPr lang="en-US" sz="1700" b="0" dirty="0" smtClean="0"/>
              <a:t>communications media </a:t>
            </a:r>
            <a:r>
              <a:rPr lang="en-US" sz="1700" b="0" dirty="0"/>
              <a:t>cater to specialized groups and </a:t>
            </a:r>
            <a:r>
              <a:rPr lang="en-US" sz="1700" b="0" dirty="0" smtClean="0"/>
              <a:t>define </a:t>
            </a:r>
            <a:r>
              <a:rPr lang="en-US" sz="1700" b="0" dirty="0"/>
              <a:t>new niches and even </a:t>
            </a:r>
            <a:r>
              <a:rPr lang="en-US" sz="1700" b="0" dirty="0" smtClean="0"/>
              <a:t>customize content </a:t>
            </a:r>
            <a:r>
              <a:rPr lang="en-US" sz="1700" b="0" dirty="0"/>
              <a:t>for individuals</a:t>
            </a:r>
            <a:r>
              <a:rPr lang="en-US" sz="1700" b="0" dirty="0" smtClean="0"/>
              <a:t>.  </a:t>
            </a:r>
            <a:r>
              <a:rPr lang="en-US" sz="1100" b="0" dirty="0"/>
              <a:t>(</a:t>
            </a:r>
            <a:r>
              <a:rPr lang="en-US" sz="1100" b="0" dirty="0" err="1"/>
              <a:t>Straubhaar</a:t>
            </a:r>
            <a:r>
              <a:rPr lang="en-US" sz="1100" b="0" dirty="0"/>
              <a:t>, </a:t>
            </a:r>
            <a:r>
              <a:rPr lang="en-US" sz="1100" b="0" dirty="0" err="1"/>
              <a:t>LaRose</a:t>
            </a:r>
            <a:r>
              <a:rPr lang="en-US" sz="1100" b="0" dirty="0"/>
              <a:t>, Davenport, 2011)</a:t>
            </a:r>
            <a:endParaRPr lang="en-US" sz="1100" dirty="0"/>
          </a:p>
          <a:p>
            <a:endParaRPr lang="en-US" dirty="0"/>
          </a:p>
          <a:p>
            <a:endParaRPr lang="en-US" dirty="0"/>
          </a:p>
        </p:txBody>
      </p:sp>
    </p:spTree>
    <p:extLst>
      <p:ext uri="{BB962C8B-B14F-4D97-AF65-F5344CB8AC3E}">
        <p14:creationId xmlns:p14="http://schemas.microsoft.com/office/powerpoint/2010/main" val="65258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numCol="2">
            <a:normAutofit fontScale="85000" lnSpcReduction="20000"/>
          </a:bodyPr>
          <a:lstStyle/>
          <a:p>
            <a:r>
              <a:rPr lang="en-US" dirty="0" smtClean="0"/>
              <a:t>Media Now</a:t>
            </a:r>
          </a:p>
          <a:p>
            <a:endParaRPr lang="en-US" dirty="0"/>
          </a:p>
          <a:p>
            <a:r>
              <a:rPr lang="en-US" b="0" dirty="0" smtClean="0"/>
              <a:t>	</a:t>
            </a:r>
            <a:r>
              <a:rPr lang="en-US" dirty="0" smtClean="0"/>
              <a:t>Social </a:t>
            </a:r>
            <a:r>
              <a:rPr lang="en-US" dirty="0"/>
              <a:t>Media</a:t>
            </a:r>
            <a:r>
              <a:rPr lang="en-US" b="0" dirty="0"/>
              <a:t>. Another dimension of </a:t>
            </a:r>
            <a:r>
              <a:rPr lang="en-US" b="0" dirty="0" smtClean="0"/>
              <a:t>audience power </a:t>
            </a:r>
            <a:r>
              <a:rPr lang="en-US" b="0" dirty="0"/>
              <a:t>in the new media </a:t>
            </a:r>
            <a:r>
              <a:rPr lang="en-US" b="0" dirty="0" smtClean="0"/>
              <a:t>world is </a:t>
            </a:r>
            <a:r>
              <a:rPr lang="en-US" b="0" dirty="0"/>
              <a:t>the ability of audiences to contribute content of their own, not merely </a:t>
            </a:r>
            <a:r>
              <a:rPr lang="en-US" b="0" dirty="0" smtClean="0"/>
              <a:t>selecting it </a:t>
            </a:r>
            <a:r>
              <a:rPr lang="en-US" b="0" dirty="0"/>
              <a:t>as in our example of </a:t>
            </a:r>
            <a:r>
              <a:rPr lang="en-US" b="0" i="1" dirty="0"/>
              <a:t>American Idol</a:t>
            </a:r>
            <a:r>
              <a:rPr lang="en-US" b="0" dirty="0"/>
              <a:t>, but actually creating it </a:t>
            </a:r>
            <a:r>
              <a:rPr lang="en-US" b="0" dirty="0" smtClean="0"/>
              <a:t>themselves. Since </a:t>
            </a:r>
            <a:r>
              <a:rPr lang="en-US" b="0" dirty="0"/>
              <a:t>this involves sharing words and images with other users in the course </a:t>
            </a:r>
            <a:r>
              <a:rPr lang="en-US" b="0" dirty="0" smtClean="0"/>
              <a:t>of social </a:t>
            </a:r>
            <a:r>
              <a:rPr lang="en-US" b="0" dirty="0"/>
              <a:t>interactions, social media has emerged as an umbrella term for this </a:t>
            </a:r>
            <a:r>
              <a:rPr lang="en-US" b="0" dirty="0" smtClean="0"/>
              <a:t>phenomenon. Behind </a:t>
            </a:r>
            <a:r>
              <a:rPr lang="en-US" b="0" dirty="0"/>
              <a:t>the scenes, new </a:t>
            </a:r>
            <a:endParaRPr lang="en-US" b="0" dirty="0" smtClean="0"/>
          </a:p>
          <a:p>
            <a:endParaRPr lang="en-US" b="0" dirty="0"/>
          </a:p>
          <a:p>
            <a:endParaRPr lang="en-US" b="0" dirty="0" smtClean="0"/>
          </a:p>
          <a:p>
            <a:endParaRPr lang="en-US" b="0" dirty="0"/>
          </a:p>
          <a:p>
            <a:endParaRPr lang="en-US" b="0" dirty="0" smtClean="0"/>
          </a:p>
          <a:p>
            <a:endParaRPr lang="en-US" b="0" dirty="0"/>
          </a:p>
          <a:p>
            <a:r>
              <a:rPr lang="en-US" b="0" dirty="0" smtClean="0"/>
              <a:t>	technologies </a:t>
            </a:r>
            <a:r>
              <a:rPr lang="en-US" b="0" dirty="0"/>
              <a:t>have made it possible to </a:t>
            </a:r>
            <a:r>
              <a:rPr lang="en-US" b="0" dirty="0" smtClean="0"/>
              <a:t>strip away </a:t>
            </a:r>
            <a:r>
              <a:rPr lang="en-US" b="0" dirty="0"/>
              <a:t>the middle layers of </a:t>
            </a:r>
            <a:r>
              <a:rPr lang="en-US" b="0" dirty="0" smtClean="0"/>
              <a:t>media organizations </a:t>
            </a:r>
            <a:r>
              <a:rPr lang="en-US" b="0" dirty="0"/>
              <a:t>and to shrink the </a:t>
            </a:r>
            <a:r>
              <a:rPr lang="en-US" b="0" dirty="0" smtClean="0"/>
              <a:t>minimum size </a:t>
            </a:r>
            <a:r>
              <a:rPr lang="en-US" b="0" dirty="0"/>
              <a:t>of media enterprises back to that of small cottage industries and even </a:t>
            </a:r>
            <a:r>
              <a:rPr lang="en-US" b="0" dirty="0" smtClean="0"/>
              <a:t>to individual </a:t>
            </a:r>
            <a:r>
              <a:rPr lang="en-US" b="0" dirty="0"/>
              <a:t>media entrepreneurs. Giant media corporations are still with </a:t>
            </a:r>
            <a:r>
              <a:rPr lang="en-US" b="0" dirty="0" smtClean="0"/>
              <a:t>us, and </a:t>
            </a:r>
            <a:r>
              <a:rPr lang="en-US" b="0" dirty="0"/>
              <a:t>indeed they are getting bigger than ever, but the number of people </a:t>
            </a:r>
            <a:r>
              <a:rPr lang="en-US" b="0" dirty="0" smtClean="0"/>
              <a:t>required to </a:t>
            </a:r>
            <a:r>
              <a:rPr lang="en-US" b="0" dirty="0"/>
              <a:t>turn out a media product within them is shrinking. Affordable </a:t>
            </a:r>
            <a:r>
              <a:rPr lang="en-US" b="0" dirty="0" smtClean="0"/>
              <a:t>TV cameras</a:t>
            </a:r>
            <a:r>
              <a:rPr lang="en-US" b="0" dirty="0"/>
              <a:t>, audio recorders, and digital editing technology put people from </a:t>
            </a:r>
            <a:r>
              <a:rPr lang="en-US" b="0" dirty="0" smtClean="0"/>
              <a:t>all walks </a:t>
            </a:r>
            <a:r>
              <a:rPr lang="en-US" b="0" dirty="0"/>
              <a:t>of life in the producer’s chair</a:t>
            </a:r>
            <a:r>
              <a:rPr lang="en-US" sz="1100" b="0" dirty="0" smtClean="0"/>
              <a:t>.  </a:t>
            </a:r>
            <a:r>
              <a:rPr lang="en-US" sz="1100" b="0" dirty="0"/>
              <a:t>(</a:t>
            </a:r>
            <a:r>
              <a:rPr lang="en-US" sz="1100" b="0" dirty="0" err="1"/>
              <a:t>Straubhaar</a:t>
            </a:r>
            <a:r>
              <a:rPr lang="en-US" sz="1100" b="0" dirty="0"/>
              <a:t>, </a:t>
            </a:r>
            <a:r>
              <a:rPr lang="en-US" sz="1100" b="0" dirty="0" err="1"/>
              <a:t>LaRose</a:t>
            </a:r>
            <a:r>
              <a:rPr lang="en-US" sz="1100" b="0" dirty="0"/>
              <a:t>, Davenport, 2011)</a:t>
            </a:r>
            <a:endParaRPr lang="en-US" sz="1100" dirty="0"/>
          </a:p>
          <a:p>
            <a:endParaRPr lang="en-US" dirty="0"/>
          </a:p>
        </p:txBody>
      </p:sp>
    </p:spTree>
    <p:extLst>
      <p:ext uri="{BB962C8B-B14F-4D97-AF65-F5344CB8AC3E}">
        <p14:creationId xmlns:p14="http://schemas.microsoft.com/office/powerpoint/2010/main" val="2988643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92500"/>
          </a:bodyPr>
          <a:lstStyle/>
          <a:p>
            <a:r>
              <a:rPr lang="en-US" dirty="0" smtClean="0"/>
              <a:t>“Mobile Journalist” (</a:t>
            </a:r>
            <a:r>
              <a:rPr lang="en-US" dirty="0" err="1" smtClean="0"/>
              <a:t>MoJo</a:t>
            </a:r>
            <a:r>
              <a:rPr lang="en-US" dirty="0" smtClean="0"/>
              <a:t>)</a:t>
            </a:r>
          </a:p>
          <a:p>
            <a:endParaRPr lang="en-US" b="0" dirty="0" smtClean="0"/>
          </a:p>
          <a:p>
            <a:r>
              <a:rPr lang="en-US" b="0" dirty="0" smtClean="0"/>
              <a:t>From </a:t>
            </a:r>
            <a:r>
              <a:rPr lang="en-US" b="0" dirty="0"/>
              <a:t>the palm of his or her hand, a reporter can easily gather, produce, and share stories to any platform </a:t>
            </a:r>
            <a:r>
              <a:rPr lang="en-US" b="0" dirty="0" smtClean="0"/>
              <a:t>from nearly </a:t>
            </a:r>
            <a:r>
              <a:rPr lang="en-US" b="0" dirty="0"/>
              <a:t>anywhere. No need to cart around clunky equipment. Streaming live from the field, for instance, used </a:t>
            </a:r>
            <a:r>
              <a:rPr lang="en-US" b="0" dirty="0" smtClean="0"/>
              <a:t>to require </a:t>
            </a:r>
            <a:r>
              <a:rPr lang="en-US" b="0" dirty="0"/>
              <a:t>a lot of gear and a small army of people including a reporter, a videographer, and a live truck </a:t>
            </a:r>
            <a:r>
              <a:rPr lang="en-US" b="0" dirty="0" smtClean="0"/>
              <a:t>operator. Now</a:t>
            </a:r>
            <a:r>
              <a:rPr lang="en-US" b="0" dirty="0"/>
              <a:t>, reporters simply open an app to bring people live to the </a:t>
            </a:r>
            <a:r>
              <a:rPr lang="en-US" b="0" dirty="0" smtClean="0"/>
              <a:t>scene. Mobile </a:t>
            </a:r>
            <a:r>
              <a:rPr lang="en-US" b="0" dirty="0"/>
              <a:t>devices and apps simplify the process of getting content from the field to the audience, most notably </a:t>
            </a:r>
            <a:r>
              <a:rPr lang="en-US" b="0" dirty="0" smtClean="0"/>
              <a:t>on social </a:t>
            </a:r>
            <a:r>
              <a:rPr lang="en-US" b="0" dirty="0"/>
              <a:t>media. Not to mention, journalists can engage with followers on the fly. You see, then, why mobile </a:t>
            </a:r>
            <a:r>
              <a:rPr lang="en-US" b="0" dirty="0" smtClean="0"/>
              <a:t>devices and </a:t>
            </a:r>
            <a:r>
              <a:rPr lang="en-US" b="0" dirty="0"/>
              <a:t>social media go hand in hand. You can’t discuss one without the other. Imagine how cumbersome it would </a:t>
            </a:r>
            <a:r>
              <a:rPr lang="en-US" b="0" dirty="0" smtClean="0"/>
              <a:t>be to </a:t>
            </a:r>
            <a:r>
              <a:rPr lang="en-US" b="0" dirty="0"/>
              <a:t>take photos or record video on traditional devices and then post that content on social media. A single </a:t>
            </a:r>
            <a:r>
              <a:rPr lang="en-US" b="0" dirty="0" smtClean="0"/>
              <a:t>mobile device </a:t>
            </a:r>
            <a:r>
              <a:rPr lang="en-US" b="0" dirty="0"/>
              <a:t>gives journalists the flexibility to get the job done quickly and efficiently</a:t>
            </a:r>
            <a:r>
              <a:rPr lang="en-US" b="0" dirty="0" smtClean="0"/>
              <a:t>. </a:t>
            </a:r>
            <a:r>
              <a:rPr lang="en-US" sz="1100" b="0" dirty="0" smtClean="0"/>
              <a:t>(Anthony </a:t>
            </a:r>
            <a:r>
              <a:rPr lang="en-US" sz="1100" b="0" dirty="0" err="1" smtClean="0"/>
              <a:t>Adornato</a:t>
            </a:r>
            <a:r>
              <a:rPr lang="en-US" sz="1100" b="0" dirty="0" smtClean="0"/>
              <a:t>, 2017)</a:t>
            </a:r>
            <a:endParaRPr lang="en-US" sz="1100" dirty="0"/>
          </a:p>
        </p:txBody>
      </p:sp>
    </p:spTree>
    <p:extLst>
      <p:ext uri="{BB962C8B-B14F-4D97-AF65-F5344CB8AC3E}">
        <p14:creationId xmlns:p14="http://schemas.microsoft.com/office/powerpoint/2010/main" val="2552555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a:bodyPr>
          <a:lstStyle/>
          <a:p>
            <a:r>
              <a:rPr lang="en-US" dirty="0"/>
              <a:t>“Mobile Journalist” (</a:t>
            </a:r>
            <a:r>
              <a:rPr lang="en-US" dirty="0" err="1"/>
              <a:t>MoJo</a:t>
            </a:r>
            <a:r>
              <a:rPr lang="en-US" dirty="0"/>
              <a:t>)</a:t>
            </a:r>
          </a:p>
          <a:p>
            <a:endParaRPr lang="en-US" dirty="0" smtClean="0"/>
          </a:p>
          <a:p>
            <a:endParaRPr lang="en-US" dirty="0"/>
          </a:p>
          <a:p>
            <a:r>
              <a:rPr lang="en-US" b="0" dirty="0"/>
              <a:t>Digital-First Mindset: Mobile and Social First</a:t>
            </a:r>
          </a:p>
          <a:p>
            <a:r>
              <a:rPr lang="en-US" b="0" dirty="0" smtClean="0"/>
              <a:t>Digital first means </a:t>
            </a:r>
            <a:r>
              <a:rPr lang="en-US" b="0" dirty="0"/>
              <a:t>mobile and social media first. A digital-first approach requires journalists to use mobile devices to </a:t>
            </a:r>
            <a:r>
              <a:rPr lang="en-US" b="0" dirty="0" smtClean="0"/>
              <a:t>share and </a:t>
            </a:r>
            <a:r>
              <a:rPr lang="en-US" b="0" dirty="0"/>
              <a:t>engage with audiences </a:t>
            </a:r>
            <a:r>
              <a:rPr lang="en-US" b="0" dirty="0" smtClean="0"/>
              <a:t>on social </a:t>
            </a:r>
            <a:r>
              <a:rPr lang="en-US" b="0" dirty="0"/>
              <a:t>media prior to publishing on other platforms, such as a website. A </a:t>
            </a:r>
            <a:r>
              <a:rPr lang="en-US" b="0" dirty="0" smtClean="0"/>
              <a:t>news outlet’s </a:t>
            </a:r>
            <a:r>
              <a:rPr lang="en-US" b="0" dirty="0"/>
              <a:t>website is important, of course, but it’s increasingly becoming the secondary spot to publish </a:t>
            </a:r>
            <a:r>
              <a:rPr lang="en-US" b="0" dirty="0" smtClean="0"/>
              <a:t>information. It </a:t>
            </a:r>
            <a:r>
              <a:rPr lang="en-US" b="0" dirty="0"/>
              <a:t>all goes back to the audience’s news consumption habits—mobile and social</a:t>
            </a:r>
            <a:r>
              <a:rPr lang="en-US" sz="1000" b="0" dirty="0" smtClean="0"/>
              <a:t>. </a:t>
            </a:r>
            <a:r>
              <a:rPr lang="en-US" sz="1000" b="0" dirty="0"/>
              <a:t>(Anthony </a:t>
            </a:r>
            <a:r>
              <a:rPr lang="en-US" sz="1000" b="0" dirty="0" err="1"/>
              <a:t>Adornato</a:t>
            </a:r>
            <a:r>
              <a:rPr lang="en-US" sz="1000" b="0" dirty="0"/>
              <a:t>, 2017)</a:t>
            </a:r>
            <a:endParaRPr lang="en-US" sz="1000" dirty="0"/>
          </a:p>
          <a:p>
            <a:endParaRPr lang="en-US" dirty="0"/>
          </a:p>
        </p:txBody>
      </p:sp>
    </p:spTree>
    <p:extLst>
      <p:ext uri="{BB962C8B-B14F-4D97-AF65-F5344CB8AC3E}">
        <p14:creationId xmlns:p14="http://schemas.microsoft.com/office/powerpoint/2010/main" val="1504272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92500" lnSpcReduction="20000"/>
          </a:bodyPr>
          <a:lstStyle/>
          <a:p>
            <a:r>
              <a:rPr lang="en-US" dirty="0"/>
              <a:t>“Mobile Journalist” (</a:t>
            </a:r>
            <a:r>
              <a:rPr lang="en-US" dirty="0" err="1"/>
              <a:t>MoJo</a:t>
            </a:r>
            <a:r>
              <a:rPr lang="en-US" dirty="0"/>
              <a:t>)</a:t>
            </a:r>
          </a:p>
          <a:p>
            <a:endParaRPr lang="en-US" dirty="0"/>
          </a:p>
          <a:p>
            <a:r>
              <a:rPr lang="en-US" b="0" dirty="0"/>
              <a:t>Planning Your Story: The Digital-First Story Pitch</a:t>
            </a:r>
          </a:p>
          <a:p>
            <a:r>
              <a:rPr lang="en-US" b="0" dirty="0"/>
              <a:t>In newsroom editorial meetings, journalists “sell” the stories they would like </a:t>
            </a:r>
            <a:r>
              <a:rPr lang="en-US" b="0" dirty="0" smtClean="0"/>
              <a:t>to cover</a:t>
            </a:r>
            <a:r>
              <a:rPr lang="en-US" b="0" dirty="0"/>
              <a:t>. A story pitch has to </a:t>
            </a:r>
            <a:r>
              <a:rPr lang="en-US" b="0" dirty="0" smtClean="0"/>
              <a:t>be convincing </a:t>
            </a:r>
            <a:r>
              <a:rPr lang="en-US" b="0" dirty="0"/>
              <a:t>and well thought out. Journalists must be prepared to answer key questions before an editor </a:t>
            </a:r>
            <a:r>
              <a:rPr lang="en-US" b="0" dirty="0" smtClean="0"/>
              <a:t>decides which </a:t>
            </a:r>
            <a:r>
              <a:rPr lang="en-US" b="0" dirty="0"/>
              <a:t>story they’ll be assigned. The art of pitching story ideas takes time to hone. Done right, it can build </a:t>
            </a:r>
            <a:r>
              <a:rPr lang="en-US" b="0" dirty="0" smtClean="0"/>
              <a:t>your credibility </a:t>
            </a:r>
            <a:r>
              <a:rPr lang="en-US" b="0" dirty="0"/>
              <a:t>and reliability with colleagues as a solid </a:t>
            </a:r>
            <a:r>
              <a:rPr lang="en-US" b="0" dirty="0" smtClean="0"/>
              <a:t>journalist. </a:t>
            </a:r>
          </a:p>
          <a:p>
            <a:pPr>
              <a:buFontTx/>
              <a:buChar char="-"/>
            </a:pPr>
            <a:r>
              <a:rPr lang="en-US" sz="1300" b="0" dirty="0" smtClean="0"/>
              <a:t>Story </a:t>
            </a:r>
            <a:r>
              <a:rPr lang="en-US" sz="1300" b="0" dirty="0"/>
              <a:t>focus </a:t>
            </a:r>
            <a:endParaRPr lang="en-US" sz="1300" b="0" dirty="0" smtClean="0"/>
          </a:p>
          <a:p>
            <a:pPr>
              <a:buFontTx/>
              <a:buChar char="-"/>
            </a:pPr>
            <a:r>
              <a:rPr lang="en-US" sz="1300" b="0" dirty="0"/>
              <a:t>News peg</a:t>
            </a:r>
            <a:r>
              <a:rPr lang="en-US" sz="1300" b="0" dirty="0" smtClean="0"/>
              <a:t>.</a:t>
            </a:r>
          </a:p>
          <a:p>
            <a:pPr>
              <a:buFontTx/>
              <a:buChar char="-"/>
            </a:pPr>
            <a:r>
              <a:rPr lang="en-US" sz="1300" b="0" dirty="0"/>
              <a:t>Sources</a:t>
            </a:r>
            <a:r>
              <a:rPr lang="en-US" sz="1300" b="0" dirty="0" smtClean="0"/>
              <a:t>.</a:t>
            </a:r>
          </a:p>
          <a:p>
            <a:pPr>
              <a:buFontTx/>
              <a:buChar char="-"/>
            </a:pPr>
            <a:r>
              <a:rPr lang="en-US" sz="1300" b="0" dirty="0"/>
              <a:t>Data/background info</a:t>
            </a:r>
            <a:r>
              <a:rPr lang="en-US" sz="1300" b="0" dirty="0" smtClean="0"/>
              <a:t>.</a:t>
            </a:r>
          </a:p>
          <a:p>
            <a:pPr>
              <a:buFontTx/>
              <a:buChar char="-"/>
            </a:pPr>
            <a:r>
              <a:rPr lang="en-US" sz="1300" b="0" dirty="0"/>
              <a:t>Visuals</a:t>
            </a:r>
            <a:r>
              <a:rPr lang="en-US" sz="1300" b="0" dirty="0" smtClean="0"/>
              <a:t>.</a:t>
            </a:r>
          </a:p>
          <a:p>
            <a:pPr marL="0" indent="0"/>
            <a:r>
              <a:rPr lang="en-US" sz="1100" b="0" dirty="0" smtClean="0"/>
              <a:t>(</a:t>
            </a:r>
            <a:r>
              <a:rPr lang="en-US" sz="1100" b="0" dirty="0"/>
              <a:t>Anthony </a:t>
            </a:r>
            <a:r>
              <a:rPr lang="en-US" sz="1100" b="0" dirty="0" err="1"/>
              <a:t>Adornato</a:t>
            </a:r>
            <a:r>
              <a:rPr lang="en-US" sz="1100" b="0" dirty="0"/>
              <a:t>, 2017)</a:t>
            </a:r>
            <a:endParaRPr lang="en-US" sz="1100" dirty="0"/>
          </a:p>
          <a:p>
            <a:endParaRPr lang="en-US" dirty="0"/>
          </a:p>
        </p:txBody>
      </p:sp>
    </p:spTree>
    <p:extLst>
      <p:ext uri="{BB962C8B-B14F-4D97-AF65-F5344CB8AC3E}">
        <p14:creationId xmlns:p14="http://schemas.microsoft.com/office/powerpoint/2010/main" val="395310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a:bodyPr>
          <a:lstStyle/>
          <a:p>
            <a:r>
              <a:rPr lang="en-US" dirty="0"/>
              <a:t>“Mobile Journalist” (</a:t>
            </a:r>
            <a:r>
              <a:rPr lang="en-US" dirty="0" err="1"/>
              <a:t>MoJo</a:t>
            </a:r>
            <a:r>
              <a:rPr lang="en-US" dirty="0"/>
              <a:t>)</a:t>
            </a:r>
          </a:p>
          <a:p>
            <a:endParaRPr lang="en-US" dirty="0"/>
          </a:p>
          <a:p>
            <a:r>
              <a:rPr lang="en-US" b="0" dirty="0"/>
              <a:t>Different Types of Stories, Different Approaches</a:t>
            </a:r>
          </a:p>
          <a:p>
            <a:r>
              <a:rPr lang="en-US" b="0" dirty="0"/>
              <a:t>What you choose from the digital-first toolbox will depend on the type of story you’re covering, for instance, </a:t>
            </a:r>
            <a:r>
              <a:rPr lang="en-US" b="0" dirty="0" smtClean="0"/>
              <a:t>a breaking </a:t>
            </a:r>
            <a:r>
              <a:rPr lang="en-US" b="0" dirty="0"/>
              <a:t>news story versus a feature story. A breaking story </a:t>
            </a:r>
            <a:r>
              <a:rPr lang="en-US" b="0" dirty="0" smtClean="0"/>
              <a:t>will require </a:t>
            </a:r>
            <a:r>
              <a:rPr lang="en-US" b="0" dirty="0"/>
              <a:t>more frequent posts, and you may </a:t>
            </a:r>
            <a:r>
              <a:rPr lang="en-US" b="0" dirty="0" smtClean="0"/>
              <a:t>choose to </a:t>
            </a:r>
            <a:r>
              <a:rPr lang="en-US" b="0" dirty="0"/>
              <a:t>stream video live to bring people to the </a:t>
            </a:r>
            <a:r>
              <a:rPr lang="en-US" b="0" dirty="0" smtClean="0"/>
              <a:t>scene. For </a:t>
            </a:r>
            <a:r>
              <a:rPr lang="en-US" b="0" dirty="0"/>
              <a:t>a feature story, you’ll want to post less frequently and might consider crowdsourcing or a live </a:t>
            </a:r>
            <a:r>
              <a:rPr lang="en-US" b="0" dirty="0" smtClean="0"/>
              <a:t>Q&amp;A, approaches </a:t>
            </a:r>
            <a:r>
              <a:rPr lang="en-US" b="0" dirty="0"/>
              <a:t>that wouldn’t work as well in a breaking news situation. The type of story determines the </a:t>
            </a:r>
            <a:r>
              <a:rPr lang="en-US" b="0" dirty="0" smtClean="0"/>
              <a:t>approach, including </a:t>
            </a:r>
            <a:r>
              <a:rPr lang="en-US" b="0" dirty="0"/>
              <a:t>which “channels” (Facebook</a:t>
            </a:r>
            <a:r>
              <a:rPr lang="en-US" b="0" dirty="0" smtClean="0"/>
              <a:t>,</a:t>
            </a:r>
            <a:r>
              <a:rPr lang="en-US" b="0" dirty="0"/>
              <a:t> Twitter, etc.) you’ll use. And, in turn, the channel will dictate </a:t>
            </a:r>
            <a:r>
              <a:rPr lang="en-US" b="0" dirty="0" smtClean="0"/>
              <a:t>certain norms</a:t>
            </a:r>
            <a:r>
              <a:rPr lang="en-US" b="0" dirty="0"/>
              <a:t>, such as the frequency of posts</a:t>
            </a:r>
            <a:r>
              <a:rPr lang="en-US" b="0" dirty="0" smtClean="0"/>
              <a:t>. </a:t>
            </a:r>
            <a:r>
              <a:rPr lang="en-US" sz="900" b="0" dirty="0"/>
              <a:t>(Anthony </a:t>
            </a:r>
            <a:r>
              <a:rPr lang="en-US" sz="900" b="0" dirty="0" err="1"/>
              <a:t>Adornato</a:t>
            </a:r>
            <a:r>
              <a:rPr lang="en-US" sz="900" b="0" dirty="0"/>
              <a:t>, 2017)</a:t>
            </a:r>
            <a:endParaRPr lang="en-US" sz="900" dirty="0"/>
          </a:p>
          <a:p>
            <a:endParaRPr lang="en-US" dirty="0"/>
          </a:p>
        </p:txBody>
      </p:sp>
    </p:spTree>
    <p:extLst>
      <p:ext uri="{BB962C8B-B14F-4D97-AF65-F5344CB8AC3E}">
        <p14:creationId xmlns:p14="http://schemas.microsoft.com/office/powerpoint/2010/main" val="1561231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a:t>“Mobile Journalist” (</a:t>
            </a:r>
            <a:r>
              <a:rPr lang="en-US" dirty="0" err="1"/>
              <a:t>MoJo</a:t>
            </a:r>
            <a:r>
              <a:rPr lang="en-US" dirty="0"/>
              <a:t>)</a:t>
            </a:r>
          </a:p>
          <a:p>
            <a:endParaRPr lang="en-US" dirty="0"/>
          </a:p>
          <a:p>
            <a:r>
              <a:rPr lang="en-US" b="0" dirty="0"/>
              <a:t>Working Remotely</a:t>
            </a:r>
          </a:p>
          <a:p>
            <a:r>
              <a:rPr lang="en-US" b="0" dirty="0"/>
              <a:t>Your “office” as a journalist is, well, just about anywhere. Odds are you won’t </a:t>
            </a:r>
            <a:r>
              <a:rPr lang="en-US" b="0" dirty="0" smtClean="0"/>
              <a:t>be returning </a:t>
            </a:r>
            <a:r>
              <a:rPr lang="en-US" b="0" dirty="0"/>
              <a:t>to the newsroom </a:t>
            </a:r>
            <a:r>
              <a:rPr lang="en-US" b="0" dirty="0" smtClean="0"/>
              <a:t>to write </a:t>
            </a:r>
            <a:r>
              <a:rPr lang="en-US" b="0" dirty="0"/>
              <a:t>and “file” most stories. The news needs to get out now on multiple platforms, and you have the tools do </a:t>
            </a:r>
            <a:r>
              <a:rPr lang="en-US" b="0" dirty="0" smtClean="0"/>
              <a:t>that from </a:t>
            </a:r>
            <a:r>
              <a:rPr lang="en-US" b="0" dirty="0"/>
              <a:t>the field. Mobile devices allow mojos to be “mobile” in more than one sense. They give them the </a:t>
            </a:r>
            <a:r>
              <a:rPr lang="en-US" b="0" dirty="0" smtClean="0"/>
              <a:t>flexibility to </a:t>
            </a:r>
            <a:r>
              <a:rPr lang="en-US" b="0" dirty="0"/>
              <a:t>produce stories with a single device and set-up an “office” anyplace</a:t>
            </a:r>
            <a:r>
              <a:rPr lang="en-US" b="0" dirty="0" smtClean="0"/>
              <a:t>. </a:t>
            </a:r>
            <a:r>
              <a:rPr lang="en-US" sz="900" b="0" dirty="0"/>
              <a:t>(Anthony </a:t>
            </a:r>
            <a:r>
              <a:rPr lang="en-US" sz="900" b="0" dirty="0" err="1"/>
              <a:t>Adornato</a:t>
            </a:r>
            <a:r>
              <a:rPr lang="en-US" sz="900" b="0" dirty="0"/>
              <a:t>, 2017)</a:t>
            </a:r>
            <a:endParaRPr lang="en-US" sz="900" dirty="0"/>
          </a:p>
          <a:p>
            <a:endParaRPr lang="en-US" dirty="0"/>
          </a:p>
        </p:txBody>
      </p:sp>
    </p:spTree>
    <p:extLst>
      <p:ext uri="{BB962C8B-B14F-4D97-AF65-F5344CB8AC3E}">
        <p14:creationId xmlns:p14="http://schemas.microsoft.com/office/powerpoint/2010/main" val="2694384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a:t>“Mobile Journalist” (</a:t>
            </a:r>
            <a:r>
              <a:rPr lang="en-US" dirty="0" err="1"/>
              <a:t>MoJo</a:t>
            </a:r>
            <a:r>
              <a:rPr lang="en-US" dirty="0"/>
              <a:t>)</a:t>
            </a:r>
          </a:p>
          <a:p>
            <a:endParaRPr lang="en-US" dirty="0"/>
          </a:p>
          <a:p>
            <a:r>
              <a:rPr lang="en-US" b="0" dirty="0"/>
              <a:t>Equipment and Accessories</a:t>
            </a:r>
          </a:p>
          <a:p>
            <a:r>
              <a:rPr lang="en-US" b="0" dirty="0"/>
              <a:t>Before you head into the field, organize the essential equipment and </a:t>
            </a:r>
            <a:r>
              <a:rPr lang="en-US" b="0" dirty="0" smtClean="0"/>
              <a:t>accessories. They </a:t>
            </a:r>
            <a:r>
              <a:rPr lang="en-US" b="0" dirty="0"/>
              <a:t>can all fit into one </a:t>
            </a:r>
            <a:r>
              <a:rPr lang="en-US" b="0" dirty="0" smtClean="0"/>
              <a:t>backpack —a </a:t>
            </a:r>
            <a:r>
              <a:rPr lang="en-US" b="0" dirty="0"/>
              <a:t>journalist’s go-bag. Most newsrooms will issue many of these tools of the trade when you’re hired. If you’re </a:t>
            </a:r>
            <a:r>
              <a:rPr lang="en-US" b="0" dirty="0" smtClean="0"/>
              <a:t>a freelancer </a:t>
            </a:r>
            <a:r>
              <a:rPr lang="en-US" b="0" dirty="0"/>
              <a:t>or student journalist, you can build your own toolkit inexpensively</a:t>
            </a:r>
            <a:r>
              <a:rPr lang="en-US" b="0" dirty="0" smtClean="0"/>
              <a:t>. </a:t>
            </a:r>
            <a:r>
              <a:rPr lang="en-US" sz="900" b="0" dirty="0"/>
              <a:t>(Anthony </a:t>
            </a:r>
            <a:r>
              <a:rPr lang="en-US" sz="900" b="0" dirty="0" err="1"/>
              <a:t>Adornato</a:t>
            </a:r>
            <a:r>
              <a:rPr lang="en-US" sz="900" b="0" dirty="0"/>
              <a:t>, 2017)</a:t>
            </a:r>
            <a:endParaRPr lang="en-US" sz="900" dirty="0"/>
          </a:p>
          <a:p>
            <a:endParaRPr lang="en-US" dirty="0"/>
          </a:p>
        </p:txBody>
      </p:sp>
    </p:spTree>
    <p:extLst>
      <p:ext uri="{BB962C8B-B14F-4D97-AF65-F5344CB8AC3E}">
        <p14:creationId xmlns:p14="http://schemas.microsoft.com/office/powerpoint/2010/main" val="211068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Konteks</a:t>
            </a: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371600"/>
            <a:ext cx="5791200" cy="3551146"/>
          </a:xfrm>
          <a:prstGeom prst="rect">
            <a:avLst/>
          </a:prstGeom>
        </p:spPr>
      </p:pic>
    </p:spTree>
    <p:extLst>
      <p:ext uri="{BB962C8B-B14F-4D97-AF65-F5344CB8AC3E}">
        <p14:creationId xmlns:p14="http://schemas.microsoft.com/office/powerpoint/2010/main" val="3496784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b="1" dirty="0"/>
          </a:p>
        </p:txBody>
      </p:sp>
      <p:sp>
        <p:nvSpPr>
          <p:cNvPr id="3" name="Content Placeholder 2"/>
          <p:cNvSpPr>
            <a:spLocks noGrp="1"/>
          </p:cNvSpPr>
          <p:nvPr>
            <p:ph idx="1"/>
          </p:nvPr>
        </p:nvSpPr>
        <p:spPr>
          <a:xfrm>
            <a:off x="822960" y="1100628"/>
            <a:ext cx="7520940" cy="4004772"/>
          </a:xfrm>
        </p:spPr>
        <p:txBody>
          <a:bodyPr>
            <a:normAutofit fontScale="92500" lnSpcReduction="10000"/>
          </a:bodyPr>
          <a:lstStyle/>
          <a:p>
            <a:r>
              <a:rPr lang="en-US" dirty="0" smtClean="0"/>
              <a:t>Internet of Things</a:t>
            </a:r>
          </a:p>
          <a:p>
            <a:r>
              <a:rPr lang="en-US" b="0" dirty="0"/>
              <a:t>Everyone is familiar with the Internet, which connects </a:t>
            </a:r>
            <a:r>
              <a:rPr lang="en-US" dirty="0"/>
              <a:t>people to other people</a:t>
            </a:r>
          </a:p>
          <a:p>
            <a:r>
              <a:rPr lang="en-US" b="0" dirty="0"/>
              <a:t>(e.g., via email, messaging, or chat or through social networks) and also </a:t>
            </a:r>
            <a:r>
              <a:rPr lang="en-US" dirty="0"/>
              <a:t>people</a:t>
            </a:r>
          </a:p>
          <a:p>
            <a:r>
              <a:rPr lang="en-US" dirty="0"/>
              <a:t>to machines</a:t>
            </a:r>
            <a:r>
              <a:rPr lang="en-US" b="0" dirty="0"/>
              <a:t> (e.g., people to search engines, mapping tools, or movie streaming</a:t>
            </a:r>
          </a:p>
          <a:p>
            <a:r>
              <a:rPr lang="en-US" b="0" dirty="0"/>
              <a:t>services). The Internet of Things is the popular term used to </a:t>
            </a:r>
            <a:r>
              <a:rPr lang="en-US" dirty="0"/>
              <a:t>add “things”</a:t>
            </a:r>
          </a:p>
          <a:p>
            <a:r>
              <a:rPr lang="en-US" dirty="0"/>
              <a:t>into this mix,</a:t>
            </a:r>
            <a:r>
              <a:rPr lang="en-US" b="0" dirty="0"/>
              <a:t> and is often intended to encompass not just the things, but the</a:t>
            </a:r>
          </a:p>
          <a:p>
            <a:r>
              <a:rPr lang="en-US" b="0" dirty="0"/>
              <a:t>networks, data, and cloud processing that enhance and invigorate </a:t>
            </a:r>
            <a:r>
              <a:rPr lang="en-US" b="0" dirty="0" err="1"/>
              <a:t>them.These</a:t>
            </a:r>
            <a:endParaRPr lang="en-US" b="0" dirty="0"/>
          </a:p>
          <a:p>
            <a:r>
              <a:rPr lang="en-US" b="0" dirty="0"/>
              <a:t>can be very small, such as “smart dust” or nanoparticles, or much larger: light</a:t>
            </a:r>
          </a:p>
          <a:p>
            <a:r>
              <a:rPr lang="en-US" b="0" dirty="0"/>
              <a:t>bulbs, thermostats, garage door openers, video cameras, digital signage such as</a:t>
            </a:r>
          </a:p>
          <a:p>
            <a:r>
              <a:rPr lang="en-US" b="0" dirty="0"/>
              <a:t>electronic billboards, store shelves, refrigerators, toasters, autonomous robots,</a:t>
            </a:r>
          </a:p>
          <a:p>
            <a:r>
              <a:rPr lang="en-US" b="0" dirty="0"/>
              <a:t>driverless cars, farm tractors, buses, planes, jet engines, clothing, cans, bottles,</a:t>
            </a:r>
          </a:p>
          <a:p>
            <a:r>
              <a:rPr lang="en-US" b="0" dirty="0"/>
              <a:t>boxes, pallets, air conditioners, washing machines, smart buildings, smart</a:t>
            </a:r>
          </a:p>
          <a:p>
            <a:r>
              <a:rPr lang="en-US" b="0" dirty="0"/>
              <a:t>cities, or a smart planet</a:t>
            </a:r>
            <a:r>
              <a:rPr lang="en-US" b="0" dirty="0" smtClean="0"/>
              <a:t>. </a:t>
            </a:r>
            <a:r>
              <a:rPr lang="en-US" sz="1300" b="0" dirty="0" smtClean="0"/>
              <a:t>(Joe </a:t>
            </a:r>
            <a:r>
              <a:rPr lang="en-US" sz="1300" b="0" dirty="0" err="1" smtClean="0"/>
              <a:t>Weinman</a:t>
            </a:r>
            <a:r>
              <a:rPr lang="en-US" sz="1300" b="0" dirty="0" smtClean="0"/>
              <a:t> &amp; Fred </a:t>
            </a:r>
            <a:r>
              <a:rPr lang="en-US" sz="1300" b="0" dirty="0" err="1" smtClean="0"/>
              <a:t>Wiersema</a:t>
            </a:r>
            <a:r>
              <a:rPr lang="en-US" sz="1300" b="0" dirty="0" smtClean="0"/>
              <a:t>, 2015)</a:t>
            </a:r>
            <a:endParaRPr lang="en-US" sz="1300" dirty="0"/>
          </a:p>
        </p:txBody>
      </p:sp>
    </p:spTree>
    <p:extLst>
      <p:ext uri="{BB962C8B-B14F-4D97-AF65-F5344CB8AC3E}">
        <p14:creationId xmlns:p14="http://schemas.microsoft.com/office/powerpoint/2010/main" val="92328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lstStyle/>
          <a:p>
            <a:r>
              <a:rPr lang="en-US" dirty="0"/>
              <a:t>Internet of </a:t>
            </a:r>
            <a:r>
              <a:rPr lang="en-US" dirty="0" smtClean="0"/>
              <a:t>Things</a:t>
            </a:r>
          </a:p>
          <a:p>
            <a:endParaRPr lang="en-US" dirty="0"/>
          </a:p>
          <a:p>
            <a:r>
              <a:rPr lang="en-US" b="0" dirty="0"/>
              <a:t>Connected things enable the capture of data on customer behavior that</a:t>
            </a:r>
          </a:p>
          <a:p>
            <a:r>
              <a:rPr lang="en-US" b="0" dirty="0"/>
              <a:t>enables intimacy. Smart TVs, set-top boxes, or other streaming devices can</a:t>
            </a:r>
          </a:p>
          <a:p>
            <a:r>
              <a:rPr lang="en-US" b="0" dirty="0"/>
              <a:t>capture data on movie watching, gene sequencers or pathology equipment on</a:t>
            </a:r>
          </a:p>
          <a:p>
            <a:r>
              <a:rPr lang="en-US" b="0" dirty="0"/>
              <a:t>DNA or tissue samples.</a:t>
            </a:r>
          </a:p>
          <a:p>
            <a:r>
              <a:rPr lang="en-US" b="0" dirty="0" smtClean="0"/>
              <a:t>Finally</a:t>
            </a:r>
            <a:r>
              <a:rPr lang="en-US" b="0" dirty="0"/>
              <a:t>, connected things </a:t>
            </a:r>
            <a:r>
              <a:rPr lang="en-US" dirty="0"/>
              <a:t>can support innovation</a:t>
            </a:r>
            <a:r>
              <a:rPr lang="en-US" b="0" dirty="0"/>
              <a:t>, by acquiring data by</a:t>
            </a:r>
          </a:p>
          <a:p>
            <a:r>
              <a:rPr lang="en-US" b="0" dirty="0"/>
              <a:t>which to gain insight into customer and user needs, behaviors, and contexts</a:t>
            </a:r>
          </a:p>
          <a:p>
            <a:r>
              <a:rPr lang="en-US" b="0" dirty="0"/>
              <a:t>that, in turn, can be a first step in creating a commercially viable solution to</a:t>
            </a:r>
          </a:p>
          <a:p>
            <a:r>
              <a:rPr lang="en-US" b="0" dirty="0"/>
              <a:t>those needs</a:t>
            </a:r>
            <a:r>
              <a:rPr lang="en-US" b="0" dirty="0" smtClean="0"/>
              <a:t>. </a:t>
            </a:r>
            <a:r>
              <a:rPr lang="en-US" sz="1100" b="0" dirty="0"/>
              <a:t>(Joe </a:t>
            </a:r>
            <a:r>
              <a:rPr lang="en-US" sz="1100" b="0" dirty="0" err="1" smtClean="0"/>
              <a:t>Weinman</a:t>
            </a:r>
            <a:r>
              <a:rPr lang="en-US" sz="1100" b="0" dirty="0" smtClean="0"/>
              <a:t> &amp; Fred </a:t>
            </a:r>
            <a:r>
              <a:rPr lang="en-US" sz="1100" b="0" dirty="0" err="1" smtClean="0"/>
              <a:t>Wiersema</a:t>
            </a:r>
            <a:r>
              <a:rPr lang="en-US" sz="1100" b="0" dirty="0" smtClean="0"/>
              <a:t>, </a:t>
            </a:r>
            <a:r>
              <a:rPr lang="en-US" sz="1100" b="0" dirty="0"/>
              <a:t>2015)</a:t>
            </a:r>
            <a:endParaRPr lang="en-US" sz="1100" dirty="0"/>
          </a:p>
          <a:p>
            <a:endParaRPr lang="en-US" dirty="0"/>
          </a:p>
        </p:txBody>
      </p:sp>
    </p:spTree>
    <p:extLst>
      <p:ext uri="{BB962C8B-B14F-4D97-AF65-F5344CB8AC3E}">
        <p14:creationId xmlns:p14="http://schemas.microsoft.com/office/powerpoint/2010/main" val="787751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lstStyle/>
          <a:p>
            <a:r>
              <a:rPr lang="en-US" dirty="0"/>
              <a:t>Internet of Things</a:t>
            </a:r>
          </a:p>
          <a:p>
            <a:endParaRPr lang="en-US" dirty="0" smtClean="0"/>
          </a:p>
          <a:p>
            <a:r>
              <a:rPr lang="en-US" b="0" dirty="0">
                <a:hlinkClick r:id="rId2"/>
              </a:rPr>
              <a:t>According to Cisco</a:t>
            </a:r>
            <a:r>
              <a:rPr lang="en-US" b="0" dirty="0"/>
              <a:t>, the number of connected objects is expected to reach 50 billion by 2020, equating to 6.58 connected devices per person. They are all controlled by tiny computers that communicate with each other, in an ecosystem commonly known as the “</a:t>
            </a:r>
            <a:r>
              <a:rPr lang="en-US" b="0" dirty="0">
                <a:hlinkClick r:id="rId3"/>
              </a:rPr>
              <a:t>Internet of Things</a:t>
            </a:r>
            <a:r>
              <a:rPr lang="en-US" b="0" dirty="0"/>
              <a:t>” (</a:t>
            </a:r>
            <a:r>
              <a:rPr lang="en-US" b="0" dirty="0" err="1"/>
              <a:t>IoT</a:t>
            </a:r>
            <a:r>
              <a:rPr lang="en-US" b="0" dirty="0"/>
              <a:t>).</a:t>
            </a:r>
          </a:p>
          <a:p>
            <a:r>
              <a:rPr lang="en-US" b="0" dirty="0"/>
              <a:t>The </a:t>
            </a:r>
            <a:r>
              <a:rPr lang="en-US" b="0" dirty="0" err="1"/>
              <a:t>IoT</a:t>
            </a:r>
            <a:r>
              <a:rPr lang="en-US" b="0" dirty="0"/>
              <a:t> has implications for two distinct aspects of journalism – newsgathering and consumption. Smart devices connected to each other can be used to provide better context to a story, such as data on traffic, weather, population density or power consumption. </a:t>
            </a:r>
            <a:r>
              <a:rPr lang="en-US" sz="1100" b="0" dirty="0" smtClean="0"/>
              <a:t>(towcenter.org)</a:t>
            </a:r>
            <a:endParaRPr lang="en-US" sz="1100" b="0" dirty="0"/>
          </a:p>
          <a:p>
            <a:endParaRPr lang="en-US" dirty="0"/>
          </a:p>
        </p:txBody>
      </p:sp>
    </p:spTree>
    <p:extLst>
      <p:ext uri="{BB962C8B-B14F-4D97-AF65-F5344CB8AC3E}">
        <p14:creationId xmlns:p14="http://schemas.microsoft.com/office/powerpoint/2010/main" val="98350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lstStyle/>
          <a:p>
            <a:r>
              <a:rPr lang="en-US" dirty="0"/>
              <a:t>Internet of Things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3162" y="1447800"/>
            <a:ext cx="4257675" cy="3305175"/>
          </a:xfrm>
          <a:prstGeom prst="rect">
            <a:avLst/>
          </a:prstGeom>
        </p:spPr>
      </p:pic>
      <p:sp>
        <p:nvSpPr>
          <p:cNvPr id="6" name="TextBox 5"/>
          <p:cNvSpPr txBox="1"/>
          <p:nvPr/>
        </p:nvSpPr>
        <p:spPr>
          <a:xfrm>
            <a:off x="4343400" y="4648200"/>
            <a:ext cx="3124200" cy="538609"/>
          </a:xfrm>
          <a:prstGeom prst="rect">
            <a:avLst/>
          </a:prstGeom>
          <a:noFill/>
        </p:spPr>
        <p:txBody>
          <a:bodyPr wrap="square" rtlCol="0">
            <a:spAutoFit/>
          </a:bodyPr>
          <a:lstStyle/>
          <a:p>
            <a:r>
              <a:rPr lang="en-US" sz="1100" dirty="0"/>
              <a:t>(Joe </a:t>
            </a:r>
            <a:r>
              <a:rPr lang="en-US" sz="1100" dirty="0" err="1"/>
              <a:t>Weinman</a:t>
            </a:r>
            <a:r>
              <a:rPr lang="en-US" sz="1100" dirty="0"/>
              <a:t> &amp; Fred </a:t>
            </a:r>
            <a:r>
              <a:rPr lang="en-US" sz="1100" dirty="0" err="1"/>
              <a:t>Wiersema</a:t>
            </a:r>
            <a:r>
              <a:rPr lang="en-US" sz="1100" dirty="0"/>
              <a:t>, 2015)</a:t>
            </a:r>
          </a:p>
          <a:p>
            <a:endParaRPr lang="en-US" dirty="0"/>
          </a:p>
        </p:txBody>
      </p:sp>
    </p:spTree>
    <p:extLst>
      <p:ext uri="{BB962C8B-B14F-4D97-AF65-F5344CB8AC3E}">
        <p14:creationId xmlns:p14="http://schemas.microsoft.com/office/powerpoint/2010/main" val="3736228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lstStyle/>
          <a:p>
            <a:r>
              <a:rPr lang="en-US" dirty="0"/>
              <a:t>Internet of Things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9" y="1371600"/>
            <a:ext cx="4572002" cy="3325856"/>
          </a:xfrm>
          <a:prstGeom prst="rect">
            <a:avLst/>
          </a:prstGeom>
        </p:spPr>
      </p:pic>
      <p:sp>
        <p:nvSpPr>
          <p:cNvPr id="5" name="TextBox 4"/>
          <p:cNvSpPr txBox="1"/>
          <p:nvPr/>
        </p:nvSpPr>
        <p:spPr>
          <a:xfrm>
            <a:off x="5943600" y="4648200"/>
            <a:ext cx="1905001" cy="261610"/>
          </a:xfrm>
          <a:prstGeom prst="rect">
            <a:avLst/>
          </a:prstGeom>
          <a:noFill/>
        </p:spPr>
        <p:txBody>
          <a:bodyPr wrap="square" rtlCol="0">
            <a:spAutoFit/>
          </a:bodyPr>
          <a:lstStyle/>
          <a:p>
            <a:r>
              <a:rPr lang="en-US" sz="1100" dirty="0"/>
              <a:t>http://ajr.org</a:t>
            </a:r>
          </a:p>
        </p:txBody>
      </p:sp>
    </p:spTree>
    <p:extLst>
      <p:ext uri="{BB962C8B-B14F-4D97-AF65-F5344CB8AC3E}">
        <p14:creationId xmlns:p14="http://schemas.microsoft.com/office/powerpoint/2010/main" val="4037514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lstStyle/>
          <a:p>
            <a:r>
              <a:rPr lang="en-US" dirty="0"/>
              <a:t>Internet of Things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752600"/>
            <a:ext cx="4863830" cy="2743200"/>
          </a:xfrm>
          <a:prstGeom prst="rect">
            <a:avLst/>
          </a:prstGeom>
        </p:spPr>
      </p:pic>
      <p:sp>
        <p:nvSpPr>
          <p:cNvPr id="5" name="TextBox 4"/>
          <p:cNvSpPr txBox="1"/>
          <p:nvPr/>
        </p:nvSpPr>
        <p:spPr>
          <a:xfrm>
            <a:off x="5804170" y="4419600"/>
            <a:ext cx="2044430" cy="261610"/>
          </a:xfrm>
          <a:prstGeom prst="rect">
            <a:avLst/>
          </a:prstGeom>
          <a:noFill/>
        </p:spPr>
        <p:txBody>
          <a:bodyPr wrap="square" rtlCol="0">
            <a:spAutoFit/>
          </a:bodyPr>
          <a:lstStyle/>
          <a:p>
            <a:r>
              <a:rPr lang="en-US" sz="1100" dirty="0"/>
              <a:t>raspberrypi-spy.co.uk</a:t>
            </a:r>
          </a:p>
        </p:txBody>
      </p:sp>
    </p:spTree>
    <p:extLst>
      <p:ext uri="{BB962C8B-B14F-4D97-AF65-F5344CB8AC3E}">
        <p14:creationId xmlns:p14="http://schemas.microsoft.com/office/powerpoint/2010/main" val="86105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normAutofit lnSpcReduction="10000"/>
          </a:bodyPr>
          <a:lstStyle/>
          <a:p>
            <a:r>
              <a:rPr lang="en-US" dirty="0"/>
              <a:t>Internet of </a:t>
            </a:r>
            <a:r>
              <a:rPr lang="en-US" dirty="0" smtClean="0"/>
              <a:t>Things</a:t>
            </a:r>
          </a:p>
          <a:p>
            <a:endParaRPr lang="en-US" dirty="0"/>
          </a:p>
          <a:p>
            <a:r>
              <a:rPr lang="en-US" b="0" dirty="0"/>
              <a:t>A few ideas for how news organizations can incorporate the Raspberry </a:t>
            </a:r>
            <a:r>
              <a:rPr lang="en-US" b="0" dirty="0" err="1"/>
              <a:t>Pis</a:t>
            </a:r>
            <a:r>
              <a:rPr lang="en-US" b="0" dirty="0"/>
              <a:t> and sensors into their reporting quickly materialized:</a:t>
            </a:r>
          </a:p>
          <a:p>
            <a:r>
              <a:rPr lang="en-US" b="0" dirty="0"/>
              <a:t>– We can monitor vibration and noise from entertainment and political venues to identify the most popular songs at a concert, or the biggest plays of a game, or even the quotes that resonate the most at campaign rallies.</a:t>
            </a:r>
          </a:p>
          <a:p>
            <a:r>
              <a:rPr lang="en-US" b="0" dirty="0"/>
              <a:t>– We can measure water quality in Rio de Janeiro or air quality in Beijing, validating data from environmental protection agencies. More broadly, we can track climate change through conditions of drought or other macro events.</a:t>
            </a:r>
          </a:p>
          <a:p>
            <a:r>
              <a:rPr lang="en-US" b="0" dirty="0"/>
              <a:t>– We can monitor vibrations to measure the impact of construction sites and how they affect nearby residents and businesses, or foot traffic at new and current public transportation stops to gauge their usage. </a:t>
            </a:r>
            <a:r>
              <a:rPr lang="en-US" sz="1100" b="0" dirty="0"/>
              <a:t>(</a:t>
            </a:r>
            <a:r>
              <a:rPr lang="en-US" sz="1100" b="0" dirty="0" smtClean="0"/>
              <a:t>towcenter.org)</a:t>
            </a:r>
            <a:endParaRPr lang="en-US" sz="1100" b="0" dirty="0"/>
          </a:p>
          <a:p>
            <a:endParaRPr lang="en-US" dirty="0"/>
          </a:p>
          <a:p>
            <a:endParaRPr lang="en-US" dirty="0"/>
          </a:p>
        </p:txBody>
      </p:sp>
    </p:spTree>
    <p:extLst>
      <p:ext uri="{BB962C8B-B14F-4D97-AF65-F5344CB8AC3E}">
        <p14:creationId xmlns:p14="http://schemas.microsoft.com/office/powerpoint/2010/main" val="2292473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Internet of Things</a:t>
            </a:r>
          </a:p>
          <a:p>
            <a:r>
              <a:rPr lang="en-US" b="0" dirty="0"/>
              <a:t>Beyond reporting</a:t>
            </a:r>
          </a:p>
          <a:p>
            <a:r>
              <a:rPr lang="en-US" b="0" dirty="0"/>
              <a:t>These new technologies will allow journalists to break more stories and dig deeper into them, further closing the gap between the media and technology industries. It’s not just the gathering of news that promises to be affected, though – how audiences consume news will also undoubtedly change.</a:t>
            </a:r>
          </a:p>
          <a:p>
            <a:r>
              <a:rPr lang="en-US" b="0" dirty="0"/>
              <a:t>Key drivers of the growing Internet of Things are connected cars and smart homes. The experience of talking to a dashboard in your car or asking a device at home to tell you the latest news all depends on personalized voice recognition and natural language processing.</a:t>
            </a:r>
          </a:p>
          <a:p>
            <a:r>
              <a:rPr lang="en-US" b="0" dirty="0"/>
              <a:t>As adoption of these smart devices grows, there will still be privacy, security and technical concerns that need to be worked through. The inconsistency of available data in lower population areas also represents a major challenge.</a:t>
            </a:r>
          </a:p>
          <a:p>
            <a:r>
              <a:rPr lang="en-US" b="0" dirty="0"/>
              <a:t>But it should be clear by now that the Internet of Things, like the internet in general, won’t simply go away. As media companies, we need to start thinking about how these new technologies can help us better inform the world. </a:t>
            </a:r>
            <a:r>
              <a:rPr lang="en-US" sz="1200" b="0" dirty="0"/>
              <a:t>(</a:t>
            </a:r>
            <a:r>
              <a:rPr lang="en-US" sz="1200" b="0" dirty="0" smtClean="0"/>
              <a:t>towcenter.org)</a:t>
            </a:r>
            <a:endParaRPr lang="en-US" sz="1200" b="0" dirty="0"/>
          </a:p>
          <a:p>
            <a:endParaRPr lang="en-US" dirty="0"/>
          </a:p>
        </p:txBody>
      </p:sp>
    </p:spTree>
    <p:extLst>
      <p:ext uri="{BB962C8B-B14F-4D97-AF65-F5344CB8AC3E}">
        <p14:creationId xmlns:p14="http://schemas.microsoft.com/office/powerpoint/2010/main" val="147954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Virtual Reality</a:t>
            </a:r>
            <a:endParaRPr lang="en-US" dirty="0"/>
          </a:p>
          <a:p>
            <a:endParaRPr lang="en-US" dirty="0" smtClean="0"/>
          </a:p>
          <a:p>
            <a:r>
              <a:rPr lang="en-US" b="0" dirty="0"/>
              <a:t>It was also during the 1960s that a research student named </a:t>
            </a:r>
            <a:r>
              <a:rPr lang="en-US" dirty="0"/>
              <a:t>Ivan Sutherland</a:t>
            </a:r>
          </a:p>
          <a:p>
            <a:r>
              <a:rPr lang="en-US" b="0" dirty="0"/>
              <a:t>at the Massachusetts Institute of Technology (MIT) produced a rudimentary</a:t>
            </a:r>
          </a:p>
          <a:p>
            <a:r>
              <a:rPr lang="en-US" b="0" dirty="0"/>
              <a:t>form of computer graphics called Sketchpad and a head-mounted display</a:t>
            </a:r>
          </a:p>
          <a:p>
            <a:r>
              <a:rPr lang="en-US" b="0" dirty="0"/>
              <a:t>device. Sutherland’s prototype graphics system was innovative, exciting and</a:t>
            </a:r>
          </a:p>
          <a:p>
            <a:r>
              <a:rPr lang="en-US" b="0" dirty="0"/>
              <a:t>groundbreaking because it indicated the creative potential of computer graphics.</a:t>
            </a:r>
          </a:p>
          <a:p>
            <a:r>
              <a:rPr lang="en-US" b="0" dirty="0"/>
              <a:t>Explaining how </a:t>
            </a:r>
            <a:r>
              <a:rPr lang="en-US" dirty="0"/>
              <a:t>Sketchpad </a:t>
            </a:r>
            <a:r>
              <a:rPr lang="en-US" b="0" dirty="0"/>
              <a:t>operated, Howard Rheingold tells us that ‘people could</a:t>
            </a:r>
          </a:p>
          <a:p>
            <a:r>
              <a:rPr lang="en-US" b="0" dirty="0"/>
              <a:t>create images in the most natural way possible, by using their hands and eyes</a:t>
            </a:r>
          </a:p>
          <a:p>
            <a:r>
              <a:rPr lang="en-US" b="0" dirty="0"/>
              <a:t>and a pen-like device to draw them’ (1991, 90). Sutherland’s early experiments</a:t>
            </a:r>
          </a:p>
          <a:p>
            <a:r>
              <a:rPr lang="en-US" b="0" dirty="0"/>
              <a:t>into computer graphics are significant because they provided the foundation for</a:t>
            </a:r>
          </a:p>
          <a:p>
            <a:r>
              <a:rPr lang="en-US" b="0" dirty="0"/>
              <a:t>the graphical interfaces that are used for contemporary forms of virtual reality</a:t>
            </a:r>
          </a:p>
          <a:p>
            <a:r>
              <a:rPr lang="en-US" b="0" dirty="0"/>
              <a:t>technology.  </a:t>
            </a:r>
            <a:r>
              <a:rPr lang="en-US" sz="1300" b="0" dirty="0" smtClean="0"/>
              <a:t>(Melanie Chan, 2014)</a:t>
            </a:r>
            <a:endParaRPr lang="en-US" sz="1300" dirty="0"/>
          </a:p>
        </p:txBody>
      </p:sp>
    </p:spTree>
    <p:extLst>
      <p:ext uri="{BB962C8B-B14F-4D97-AF65-F5344CB8AC3E}">
        <p14:creationId xmlns:p14="http://schemas.microsoft.com/office/powerpoint/2010/main" val="3795805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normAutofit lnSpcReduction="10000"/>
          </a:bodyPr>
          <a:lstStyle/>
          <a:p>
            <a:r>
              <a:rPr lang="en-US" dirty="0"/>
              <a:t>Virtual </a:t>
            </a:r>
            <a:r>
              <a:rPr lang="en-US" dirty="0" smtClean="0"/>
              <a:t>Reality</a:t>
            </a:r>
          </a:p>
          <a:p>
            <a:endParaRPr lang="en-US" dirty="0"/>
          </a:p>
          <a:p>
            <a:r>
              <a:rPr lang="en-US" b="0" dirty="0"/>
              <a:t>Sutherland’s early experiments</a:t>
            </a:r>
          </a:p>
          <a:p>
            <a:r>
              <a:rPr lang="en-US" b="0" dirty="0"/>
              <a:t>into computer graphics are significant because they provided the foundation for</a:t>
            </a:r>
          </a:p>
          <a:p>
            <a:r>
              <a:rPr lang="en-US" b="0" dirty="0"/>
              <a:t>the graphical interfaces that are used for contemporary forms of virtual reality</a:t>
            </a:r>
          </a:p>
          <a:p>
            <a:r>
              <a:rPr lang="en-US" b="0" dirty="0"/>
              <a:t>technology. In 1965 Sutherland presented a research paper entitled ‘</a:t>
            </a:r>
            <a:r>
              <a:rPr lang="en-US" dirty="0"/>
              <a:t>The Ultimate</a:t>
            </a:r>
          </a:p>
          <a:p>
            <a:r>
              <a:rPr lang="en-US" dirty="0" smtClean="0"/>
              <a:t>Display’</a:t>
            </a:r>
            <a:r>
              <a:rPr lang="en-US" b="0" dirty="0" smtClean="0"/>
              <a:t>,</a:t>
            </a:r>
            <a:r>
              <a:rPr lang="en-US" b="0" dirty="0" err="1" smtClean="0"/>
              <a:t>hich</a:t>
            </a:r>
            <a:r>
              <a:rPr lang="en-US" b="0" dirty="0" smtClean="0"/>
              <a:t> </a:t>
            </a:r>
            <a:r>
              <a:rPr lang="en-US" b="0" dirty="0"/>
              <a:t>provided an account of his experimental work on head-mounted</a:t>
            </a:r>
          </a:p>
          <a:p>
            <a:r>
              <a:rPr lang="en-US" b="0" dirty="0"/>
              <a:t>displays and virtual reality systems. In this paper, Sutherland discusses the ways</a:t>
            </a:r>
          </a:p>
          <a:p>
            <a:r>
              <a:rPr lang="en-US" b="0" dirty="0"/>
              <a:t>in which we perceive and interpret the world around us via the sensory motor</a:t>
            </a:r>
          </a:p>
          <a:p>
            <a:r>
              <a:rPr lang="en-US" b="0" dirty="0"/>
              <a:t>capabilities of the human body and our prior knowledge of objects</a:t>
            </a:r>
            <a:r>
              <a:rPr lang="en-US" b="0" dirty="0" smtClean="0"/>
              <a:t>. </a:t>
            </a:r>
            <a:r>
              <a:rPr lang="en-US" sz="1100" b="0" dirty="0"/>
              <a:t>(Melanie Chan, 2014)</a:t>
            </a:r>
            <a:endParaRPr lang="en-US" sz="1100" dirty="0"/>
          </a:p>
          <a:p>
            <a:endParaRPr lang="en-US" dirty="0"/>
          </a:p>
          <a:p>
            <a:endParaRPr lang="en-US" dirty="0"/>
          </a:p>
        </p:txBody>
      </p:sp>
    </p:spTree>
    <p:extLst>
      <p:ext uri="{BB962C8B-B14F-4D97-AF65-F5344CB8AC3E}">
        <p14:creationId xmlns:p14="http://schemas.microsoft.com/office/powerpoint/2010/main" val="3422802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Konteks</a:t>
            </a:r>
            <a:endParaRPr lang="en-US" dirty="0" smtClean="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199" y="1418298"/>
            <a:ext cx="5181602" cy="3610902"/>
          </a:xfrm>
          <a:prstGeom prst="rect">
            <a:avLst/>
          </a:prstGeom>
        </p:spPr>
      </p:pic>
      <p:sp>
        <p:nvSpPr>
          <p:cNvPr id="5" name="TextBox 4"/>
          <p:cNvSpPr txBox="1"/>
          <p:nvPr/>
        </p:nvSpPr>
        <p:spPr>
          <a:xfrm>
            <a:off x="6019800" y="4889956"/>
            <a:ext cx="2057400" cy="215444"/>
          </a:xfrm>
          <a:prstGeom prst="rect">
            <a:avLst/>
          </a:prstGeom>
          <a:noFill/>
        </p:spPr>
        <p:txBody>
          <a:bodyPr wrap="square" rtlCol="0">
            <a:spAutoFit/>
          </a:bodyPr>
          <a:lstStyle/>
          <a:p>
            <a:r>
              <a:rPr lang="en-GB" sz="800" dirty="0" err="1"/>
              <a:t>Onno</a:t>
            </a:r>
            <a:r>
              <a:rPr lang="en-GB" sz="800" dirty="0"/>
              <a:t> W. </a:t>
            </a:r>
            <a:r>
              <a:rPr lang="en-GB" sz="800" dirty="0" err="1" smtClean="0"/>
              <a:t>Purbo</a:t>
            </a:r>
            <a:r>
              <a:rPr lang="en-GB" sz="800" dirty="0" smtClean="0"/>
              <a:t>, 1995</a:t>
            </a:r>
            <a:endParaRPr lang="en-US" sz="800" dirty="0"/>
          </a:p>
        </p:txBody>
      </p:sp>
    </p:spTree>
    <p:extLst>
      <p:ext uri="{BB962C8B-B14F-4D97-AF65-F5344CB8AC3E}">
        <p14:creationId xmlns:p14="http://schemas.microsoft.com/office/powerpoint/2010/main" val="3049899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endParaRPr lang="en-US" dirty="0"/>
          </a:p>
        </p:txBody>
      </p:sp>
      <p:sp>
        <p:nvSpPr>
          <p:cNvPr id="3" name="Content Placeholder 2"/>
          <p:cNvSpPr>
            <a:spLocks noGrp="1"/>
          </p:cNvSpPr>
          <p:nvPr>
            <p:ph idx="1"/>
          </p:nvPr>
        </p:nvSpPr>
        <p:spPr/>
        <p:txBody>
          <a:bodyPr/>
          <a:lstStyle/>
          <a:p>
            <a:r>
              <a:rPr lang="en-US" dirty="0"/>
              <a:t>Virtual </a:t>
            </a:r>
            <a:r>
              <a:rPr lang="en-US" dirty="0" smtClean="0"/>
              <a:t>Reality</a:t>
            </a:r>
          </a:p>
          <a:p>
            <a:endParaRPr lang="en-US" dirty="0"/>
          </a:p>
          <a:p>
            <a:r>
              <a:rPr lang="en-US" b="0" dirty="0"/>
              <a:t>In </a:t>
            </a:r>
            <a:r>
              <a:rPr lang="en-US" b="0" i="1" dirty="0"/>
              <a:t>The Third Culture</a:t>
            </a:r>
            <a:r>
              <a:rPr lang="en-US" b="0" dirty="0"/>
              <a:t>, </a:t>
            </a:r>
            <a:r>
              <a:rPr lang="en-US" b="0" dirty="0" err="1"/>
              <a:t>Jaron</a:t>
            </a:r>
            <a:r>
              <a:rPr lang="en-US" b="0" dirty="0"/>
              <a:t> Lanier (2000) uses the term ‘cybernetic </a:t>
            </a:r>
            <a:r>
              <a:rPr lang="en-US" b="0" dirty="0" err="1"/>
              <a:t>totalists</a:t>
            </a:r>
            <a:r>
              <a:rPr lang="en-US" b="0" dirty="0"/>
              <a:t>’</a:t>
            </a:r>
          </a:p>
          <a:p>
            <a:r>
              <a:rPr lang="en-US" b="0" dirty="0"/>
              <a:t>to describe those intellectuals, scientists, researchers and developers who</a:t>
            </a:r>
          </a:p>
          <a:p>
            <a:r>
              <a:rPr lang="en-US" b="0" dirty="0"/>
              <a:t>promote the notion of a digital utopia which can be achieved through</a:t>
            </a:r>
          </a:p>
          <a:p>
            <a:r>
              <a:rPr lang="en-US" b="0" dirty="0"/>
              <a:t>computing technology</a:t>
            </a:r>
            <a:r>
              <a:rPr lang="en-US" b="0" dirty="0" smtClean="0"/>
              <a:t>.  </a:t>
            </a:r>
            <a:r>
              <a:rPr lang="en-US" b="0" dirty="0"/>
              <a:t>Lanier does not deny that computing and information</a:t>
            </a:r>
          </a:p>
          <a:p>
            <a:r>
              <a:rPr lang="en-US" b="0" dirty="0"/>
              <a:t>technology have changed the ways in which we think and communicate;</a:t>
            </a:r>
          </a:p>
          <a:p>
            <a:r>
              <a:rPr lang="en-US" b="0" dirty="0"/>
              <a:t>however, he is </a:t>
            </a:r>
            <a:r>
              <a:rPr lang="en-US" dirty="0"/>
              <a:t>cautious about claims of universality </a:t>
            </a:r>
            <a:r>
              <a:rPr lang="en-US" b="0" dirty="0"/>
              <a:t>with respect to computer</a:t>
            </a:r>
          </a:p>
          <a:p>
            <a:r>
              <a:rPr lang="en-US" b="0" dirty="0"/>
              <a:t>development</a:t>
            </a:r>
            <a:r>
              <a:rPr lang="en-US" b="0" dirty="0" smtClean="0"/>
              <a:t>. </a:t>
            </a:r>
            <a:r>
              <a:rPr lang="en-US" sz="1000" b="0" dirty="0"/>
              <a:t>(Melanie Chan, 2014)</a:t>
            </a:r>
            <a:endParaRPr lang="en-US" sz="1000" dirty="0"/>
          </a:p>
          <a:p>
            <a:endParaRPr lang="en-US" dirty="0"/>
          </a:p>
          <a:p>
            <a:endParaRPr lang="en-US" dirty="0"/>
          </a:p>
        </p:txBody>
      </p:sp>
    </p:spTree>
    <p:extLst>
      <p:ext uri="{BB962C8B-B14F-4D97-AF65-F5344CB8AC3E}">
        <p14:creationId xmlns:p14="http://schemas.microsoft.com/office/powerpoint/2010/main" val="3979758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62500" lnSpcReduction="20000"/>
          </a:bodyPr>
          <a:lstStyle/>
          <a:p>
            <a:pPr lvl="0"/>
            <a:r>
              <a:rPr lang="en-US" dirty="0" err="1" smtClean="0"/>
              <a:t>Daftar</a:t>
            </a:r>
            <a:r>
              <a:rPr lang="en-US" dirty="0" smtClean="0"/>
              <a:t> </a:t>
            </a:r>
            <a:r>
              <a:rPr lang="en-US" dirty="0" err="1" smtClean="0"/>
              <a:t>Pustaka</a:t>
            </a:r>
            <a:endParaRPr lang="en-US" dirty="0" smtClean="0"/>
          </a:p>
          <a:p>
            <a:pPr lvl="0"/>
            <a:r>
              <a:rPr lang="en-US" b="0" dirty="0" smtClean="0"/>
              <a:t>Quinn, Stephen., </a:t>
            </a:r>
            <a:r>
              <a:rPr lang="en-US" b="0" dirty="0" err="1" smtClean="0"/>
              <a:t>Lamble</a:t>
            </a:r>
            <a:r>
              <a:rPr lang="en-US" b="0" dirty="0" smtClean="0"/>
              <a:t>, Stephen. 2007. Online News Gathering: Research and Reporting for Journalism. Elsevier.</a:t>
            </a:r>
          </a:p>
          <a:p>
            <a:pPr lvl="0"/>
            <a:r>
              <a:rPr lang="en-US" b="0" dirty="0" smtClean="0"/>
              <a:t>Hall, Jim. 2001. Online Journalism: A Critical Primer. Pluto Press.</a:t>
            </a:r>
          </a:p>
          <a:p>
            <a:pPr lvl="0"/>
            <a:r>
              <a:rPr lang="en-US" b="0" dirty="0" err="1" smtClean="0"/>
              <a:t>Adornato</a:t>
            </a:r>
            <a:r>
              <a:rPr lang="en-US" b="0" dirty="0" smtClean="0"/>
              <a:t>, Anthony. 2018. Mobile and Social Media Journalism: A Practical Guide. SAGE.</a:t>
            </a:r>
          </a:p>
          <a:p>
            <a:pPr lvl="0"/>
            <a:r>
              <a:rPr lang="en-US" b="0" dirty="0" smtClean="0"/>
              <a:t>Jenkins, Henry. 2006. Convergence Culture: Where Old and New Media Collide. New York University Press.</a:t>
            </a:r>
            <a:endParaRPr lang="en-US" b="0" dirty="0"/>
          </a:p>
          <a:p>
            <a:pPr lvl="0"/>
            <a:r>
              <a:rPr lang="en-US" b="0" dirty="0" err="1"/>
              <a:t>Straubhaar</a:t>
            </a:r>
            <a:r>
              <a:rPr lang="en-US" b="0" dirty="0"/>
              <a:t>, J., </a:t>
            </a:r>
            <a:r>
              <a:rPr lang="en-US" b="0" dirty="0" err="1"/>
              <a:t>LaRose</a:t>
            </a:r>
            <a:r>
              <a:rPr lang="en-US" b="0" dirty="0"/>
              <a:t>, R., Davenport. 2012. </a:t>
            </a:r>
            <a:r>
              <a:rPr lang="en-US" b="0" i="1" dirty="0"/>
              <a:t>Media Now: Understanding Media, Culture and Technology.  5th Ed. Update. </a:t>
            </a:r>
            <a:r>
              <a:rPr lang="en-US" b="0" dirty="0"/>
              <a:t>Thomson</a:t>
            </a:r>
            <a:r>
              <a:rPr lang="en-US" b="0" dirty="0" smtClean="0"/>
              <a:t>.</a:t>
            </a:r>
          </a:p>
          <a:p>
            <a:r>
              <a:rPr lang="en-US" b="0" dirty="0"/>
              <a:t>Ward, Mike. 2002. Journalism Online. Focal Press</a:t>
            </a:r>
            <a:r>
              <a:rPr lang="en-US" b="0" dirty="0" smtClean="0"/>
              <a:t>.</a:t>
            </a:r>
          </a:p>
          <a:p>
            <a:r>
              <a:rPr lang="en-US" b="0" dirty="0"/>
              <a:t>Bradshaw, Paul., </a:t>
            </a:r>
            <a:r>
              <a:rPr lang="en-US" b="0" dirty="0" err="1"/>
              <a:t>Rohumaa</a:t>
            </a:r>
            <a:r>
              <a:rPr lang="en-US" b="0" dirty="0"/>
              <a:t>, </a:t>
            </a:r>
            <a:r>
              <a:rPr lang="en-US" b="0" dirty="0" err="1"/>
              <a:t>Liisa</a:t>
            </a:r>
            <a:r>
              <a:rPr lang="en-US" b="0" dirty="0"/>
              <a:t>. 2013. The Online Journalism Handbook: Skills to Survive and Thrive in the Digital Age. </a:t>
            </a:r>
            <a:r>
              <a:rPr lang="en-US" b="0" dirty="0" err="1"/>
              <a:t>Routledge</a:t>
            </a:r>
            <a:r>
              <a:rPr lang="en-US" b="0" dirty="0" smtClean="0"/>
              <a:t>.</a:t>
            </a:r>
            <a:endParaRPr lang="en-US" b="0" dirty="0"/>
          </a:p>
          <a:p>
            <a:pPr lvl="0"/>
            <a:r>
              <a:rPr lang="en-US" b="0" dirty="0" err="1" smtClean="0"/>
              <a:t>Tapscott</a:t>
            </a:r>
            <a:r>
              <a:rPr lang="en-US" b="0" dirty="0" smtClean="0"/>
              <a:t>, Don. 2015. The Digital Economy: Rethinking Promise And Peril In The Age Of Networked Intelligence. McGraw Hill.</a:t>
            </a:r>
          </a:p>
          <a:p>
            <a:r>
              <a:rPr lang="en-US" b="0" dirty="0" smtClean="0"/>
              <a:t>McLuhan, Marshall. 1994. Understanding Media: The Extensions of Man. The MIT Press.</a:t>
            </a:r>
          </a:p>
          <a:p>
            <a:r>
              <a:rPr lang="en-US" b="0" dirty="0" smtClean="0"/>
              <a:t>Pacey, Arnold. 2000. The Culture of Technology. The MIT Press.</a:t>
            </a:r>
          </a:p>
          <a:p>
            <a:r>
              <a:rPr lang="en-US" b="0" dirty="0" err="1"/>
              <a:t>Weinman</a:t>
            </a:r>
            <a:r>
              <a:rPr lang="en-US" b="0" dirty="0"/>
              <a:t>, Joe., </a:t>
            </a:r>
            <a:r>
              <a:rPr lang="en-US" b="0" dirty="0" err="1"/>
              <a:t>Wiersema</a:t>
            </a:r>
            <a:r>
              <a:rPr lang="en-US" b="0"/>
              <a:t>, </a:t>
            </a:r>
            <a:r>
              <a:rPr lang="en-US" b="0" smtClean="0"/>
              <a:t>Fred</a:t>
            </a:r>
            <a:r>
              <a:rPr lang="en-US" b="0" dirty="0"/>
              <a:t>. 2015.Digital Disciplines: Attaining market leadership via the cloud, big data, social, mobile, and the internet of things. Wiley.</a:t>
            </a:r>
          </a:p>
          <a:p>
            <a:r>
              <a:rPr lang="en-US" b="0" dirty="0"/>
              <a:t>Chan, Melanie. 2014. Virtual Reality: Representations in Contemporary Media. Bloomsbury Academic.</a:t>
            </a:r>
          </a:p>
          <a:p>
            <a:endParaRPr lang="en-US" b="0" dirty="0" smtClean="0"/>
          </a:p>
        </p:txBody>
      </p:sp>
    </p:spTree>
    <p:extLst>
      <p:ext uri="{BB962C8B-B14F-4D97-AF65-F5344CB8AC3E}">
        <p14:creationId xmlns:p14="http://schemas.microsoft.com/office/powerpoint/2010/main" val="1484544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a:bodyPr>
          <a:lstStyle/>
          <a:p>
            <a:r>
              <a:rPr lang="en-US" dirty="0" err="1" smtClean="0"/>
              <a:t>Pengertian</a:t>
            </a:r>
            <a:r>
              <a:rPr lang="en-US" dirty="0" smtClean="0"/>
              <a:t> Media Daring</a:t>
            </a:r>
          </a:p>
          <a:p>
            <a:endParaRPr lang="en-US" dirty="0"/>
          </a:p>
          <a:p>
            <a:r>
              <a:rPr lang="en-US" dirty="0"/>
              <a:t/>
            </a:r>
            <a:br>
              <a:rPr lang="en-US" dirty="0"/>
            </a:br>
            <a:r>
              <a:rPr lang="en-US" dirty="0"/>
              <a:t/>
            </a:r>
            <a:br>
              <a:rPr lang="en-US" dirty="0"/>
            </a:br>
            <a:r>
              <a:rPr lang="en-US" b="0" dirty="0"/>
              <a:t>Multifaceted media. It varies from interpersonal to mass communications (Morris as quoted in Surya, 2010).</a:t>
            </a:r>
            <a:br>
              <a:rPr lang="en-US" b="0" dirty="0"/>
            </a:br>
            <a:r>
              <a:rPr lang="en-US" b="0" dirty="0"/>
              <a:t/>
            </a:r>
            <a:br>
              <a:rPr lang="en-US" b="0" dirty="0"/>
            </a:br>
            <a:r>
              <a:rPr lang="en-US" b="0" dirty="0"/>
              <a:t>Online journalism is total journalism. Online journalism is the convergence of sound, image, and text. Factual content (sees, hears, reads). Contextual content (</a:t>
            </a:r>
            <a:r>
              <a:rPr lang="en-US" b="0" dirty="0" err="1"/>
              <a:t>asnwers</a:t>
            </a:r>
            <a:r>
              <a:rPr lang="en-US" b="0" dirty="0"/>
              <a:t> questions about audio video and uses of hyperlink as references to previous and alternate sources). Sub division content (commercial and editorial) (</a:t>
            </a:r>
            <a:r>
              <a:rPr lang="en-US" b="0" dirty="0" err="1"/>
              <a:t>Deuze</a:t>
            </a:r>
            <a:r>
              <a:rPr lang="en-US" b="0" dirty="0"/>
              <a:t> as quoted in Surya, 2010)</a:t>
            </a:r>
            <a:r>
              <a:rPr lang="en-US" dirty="0"/>
              <a:t/>
            </a:r>
            <a:br>
              <a:rPr lang="en-US" dirty="0"/>
            </a:br>
            <a:endParaRPr lang="en-US" dirty="0"/>
          </a:p>
        </p:txBody>
      </p:sp>
    </p:spTree>
    <p:extLst>
      <p:ext uri="{BB962C8B-B14F-4D97-AF65-F5344CB8AC3E}">
        <p14:creationId xmlns:p14="http://schemas.microsoft.com/office/powerpoint/2010/main" val="1348318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Pengertian</a:t>
            </a:r>
            <a:r>
              <a:rPr lang="en-US" dirty="0" smtClean="0"/>
              <a:t> Media Daring</a:t>
            </a:r>
          </a:p>
          <a:p>
            <a:endParaRPr lang="en-US" b="0" dirty="0" smtClean="0"/>
          </a:p>
          <a:p>
            <a:r>
              <a:rPr lang="en-US" b="0" dirty="0"/>
              <a:t>Media online </a:t>
            </a:r>
            <a:r>
              <a:rPr lang="en-US" b="0" dirty="0" err="1"/>
              <a:t>adalah</a:t>
            </a:r>
            <a:r>
              <a:rPr lang="en-US" b="0" dirty="0"/>
              <a:t> </a:t>
            </a:r>
            <a:r>
              <a:rPr lang="en-US" b="0" dirty="0" err="1"/>
              <a:t>sebutan</a:t>
            </a:r>
            <a:r>
              <a:rPr lang="en-US" b="0" dirty="0"/>
              <a:t> </a:t>
            </a:r>
            <a:r>
              <a:rPr lang="en-US" b="0" dirty="0" err="1"/>
              <a:t>umum</a:t>
            </a:r>
            <a:r>
              <a:rPr lang="en-US" b="0" dirty="0"/>
              <a:t> </a:t>
            </a:r>
            <a:r>
              <a:rPr lang="en-US" b="0" dirty="0" err="1"/>
              <a:t>untuk</a:t>
            </a:r>
            <a:r>
              <a:rPr lang="en-US" b="0" dirty="0"/>
              <a:t> </a:t>
            </a:r>
            <a:r>
              <a:rPr lang="en-US" b="0" dirty="0" err="1"/>
              <a:t>sebuah</a:t>
            </a:r>
            <a:r>
              <a:rPr lang="en-US" b="0" dirty="0"/>
              <a:t> </a:t>
            </a:r>
            <a:r>
              <a:rPr lang="en-US" b="0" dirty="0" err="1"/>
              <a:t>bentuk</a:t>
            </a:r>
            <a:r>
              <a:rPr lang="en-US" b="0" dirty="0"/>
              <a:t> media yang </a:t>
            </a:r>
            <a:r>
              <a:rPr lang="en-US" b="0" dirty="0" err="1"/>
              <a:t>berbasis</a:t>
            </a:r>
            <a:r>
              <a:rPr lang="en-US" b="0" dirty="0"/>
              <a:t> </a:t>
            </a:r>
            <a:r>
              <a:rPr lang="en-US" b="0" dirty="0" err="1"/>
              <a:t>telekomunikasi</a:t>
            </a:r>
            <a:r>
              <a:rPr lang="en-US" b="0" dirty="0"/>
              <a:t> </a:t>
            </a:r>
            <a:r>
              <a:rPr lang="en-US" b="0" dirty="0" err="1"/>
              <a:t>dan</a:t>
            </a:r>
            <a:r>
              <a:rPr lang="en-US" b="0" dirty="0"/>
              <a:t> multimedia (</a:t>
            </a:r>
            <a:r>
              <a:rPr lang="en-US" b="0" dirty="0" err="1"/>
              <a:t>baca-komputer</a:t>
            </a:r>
            <a:r>
              <a:rPr lang="en-US" b="0" dirty="0"/>
              <a:t> </a:t>
            </a:r>
            <a:r>
              <a:rPr lang="en-US" b="0" dirty="0" err="1"/>
              <a:t>dan</a:t>
            </a:r>
            <a:r>
              <a:rPr lang="en-US" b="0" dirty="0"/>
              <a:t> internet). Di </a:t>
            </a:r>
            <a:r>
              <a:rPr lang="en-US" b="0" dirty="0" err="1"/>
              <a:t>dalamnya</a:t>
            </a:r>
            <a:r>
              <a:rPr lang="en-US" b="0" dirty="0"/>
              <a:t> </a:t>
            </a:r>
            <a:r>
              <a:rPr lang="en-US" b="0" dirty="0" err="1"/>
              <a:t>terdapat</a:t>
            </a:r>
            <a:r>
              <a:rPr lang="en-US" b="0" dirty="0"/>
              <a:t> portal, website (</a:t>
            </a:r>
            <a:r>
              <a:rPr lang="en-US" b="0" dirty="0" err="1"/>
              <a:t>situs</a:t>
            </a:r>
            <a:r>
              <a:rPr lang="en-US" b="0" dirty="0"/>
              <a:t> web), radio-online, TV-online, </a:t>
            </a:r>
            <a:r>
              <a:rPr lang="en-US" b="0" dirty="0" err="1"/>
              <a:t>pers</a:t>
            </a:r>
            <a:r>
              <a:rPr lang="en-US" b="0" dirty="0"/>
              <a:t> online, mail online, </a:t>
            </a:r>
            <a:r>
              <a:rPr lang="en-US" b="0" dirty="0" err="1"/>
              <a:t>dan</a:t>
            </a:r>
            <a:r>
              <a:rPr lang="en-US" b="0" dirty="0"/>
              <a:t> lain-lain </a:t>
            </a:r>
            <a:r>
              <a:rPr lang="en-US" b="0" dirty="0" err="1"/>
              <a:t>dengan</a:t>
            </a:r>
            <a:r>
              <a:rPr lang="en-US" b="0" dirty="0"/>
              <a:t> </a:t>
            </a:r>
            <a:r>
              <a:rPr lang="en-US" b="0" dirty="0" err="1"/>
              <a:t>karakteristik</a:t>
            </a:r>
            <a:r>
              <a:rPr lang="en-US" b="0" dirty="0"/>
              <a:t> </a:t>
            </a:r>
            <a:r>
              <a:rPr lang="en-US" b="0" dirty="0" err="1"/>
              <a:t>masing-masing</a:t>
            </a:r>
            <a:r>
              <a:rPr lang="en-US" b="0" dirty="0"/>
              <a:t> </a:t>
            </a:r>
            <a:r>
              <a:rPr lang="en-US" b="0" dirty="0" err="1"/>
              <a:t>sesuai</a:t>
            </a:r>
            <a:r>
              <a:rPr lang="en-US" b="0" dirty="0"/>
              <a:t> </a:t>
            </a:r>
            <a:r>
              <a:rPr lang="en-US" b="0" dirty="0" err="1"/>
              <a:t>dengan</a:t>
            </a:r>
            <a:r>
              <a:rPr lang="en-US" b="0" dirty="0"/>
              <a:t> </a:t>
            </a:r>
            <a:r>
              <a:rPr lang="en-US" b="0" dirty="0" err="1"/>
              <a:t>fasilitas</a:t>
            </a:r>
            <a:r>
              <a:rPr lang="en-US" b="0" dirty="0"/>
              <a:t> </a:t>
            </a:r>
            <a:r>
              <a:rPr lang="en-US" b="0" dirty="0" err="1"/>
              <a:t>yangmemungkinkan</a:t>
            </a:r>
            <a:r>
              <a:rPr lang="en-US" b="0" dirty="0"/>
              <a:t> </a:t>
            </a:r>
            <a:r>
              <a:rPr lang="en-US" b="0" i="1" dirty="0"/>
              <a:t>user</a:t>
            </a:r>
            <a:r>
              <a:rPr lang="en-US" b="0" dirty="0"/>
              <a:t> </a:t>
            </a:r>
            <a:r>
              <a:rPr lang="en-US" b="0" dirty="0" err="1"/>
              <a:t>memanfaatkannya</a:t>
            </a:r>
            <a:r>
              <a:rPr lang="en-US" b="0" dirty="0"/>
              <a:t>. </a:t>
            </a:r>
            <a:r>
              <a:rPr lang="en-US" b="0" dirty="0" err="1"/>
              <a:t>Praktek</a:t>
            </a:r>
            <a:r>
              <a:rPr lang="en-US" b="0" dirty="0"/>
              <a:t> </a:t>
            </a:r>
            <a:r>
              <a:rPr lang="en-US" b="0" dirty="0" err="1"/>
              <a:t>jurnalistik</a:t>
            </a:r>
            <a:r>
              <a:rPr lang="en-US" b="0" dirty="0"/>
              <a:t> </a:t>
            </a:r>
            <a:r>
              <a:rPr lang="en-US" b="0" dirty="0" err="1"/>
              <a:t>tidak</a:t>
            </a:r>
            <a:r>
              <a:rPr lang="en-US" b="0" dirty="0"/>
              <a:t> </a:t>
            </a:r>
            <a:r>
              <a:rPr lang="en-US" b="0" dirty="0" err="1"/>
              <a:t>sebatas</a:t>
            </a:r>
            <a:r>
              <a:rPr lang="en-US" b="0" dirty="0"/>
              <a:t> </a:t>
            </a:r>
            <a:r>
              <a:rPr lang="en-US" b="0" dirty="0" err="1"/>
              <a:t>penulisan</a:t>
            </a:r>
            <a:r>
              <a:rPr lang="en-US" b="0" dirty="0"/>
              <a:t> </a:t>
            </a:r>
            <a:r>
              <a:rPr lang="en-US" b="0" dirty="0" err="1"/>
              <a:t>berita</a:t>
            </a:r>
            <a:r>
              <a:rPr lang="en-US" b="0" dirty="0"/>
              <a:t> </a:t>
            </a:r>
            <a:r>
              <a:rPr lang="en-US" b="0" dirty="0" err="1"/>
              <a:t>namun</a:t>
            </a:r>
            <a:r>
              <a:rPr lang="en-US" b="0" dirty="0"/>
              <a:t> </a:t>
            </a:r>
            <a:r>
              <a:rPr lang="en-US" b="0" dirty="0" err="1"/>
              <a:t>juga</a:t>
            </a:r>
            <a:r>
              <a:rPr lang="en-US" b="0" dirty="0"/>
              <a:t> </a:t>
            </a:r>
            <a:r>
              <a:rPr lang="en-US" b="0" dirty="0" err="1"/>
              <a:t>mencakup</a:t>
            </a:r>
            <a:r>
              <a:rPr lang="en-US" b="0" dirty="0"/>
              <a:t> </a:t>
            </a:r>
            <a:r>
              <a:rPr lang="en-US" b="0" dirty="0" err="1"/>
              <a:t>isi</a:t>
            </a:r>
            <a:r>
              <a:rPr lang="en-US" b="0" dirty="0"/>
              <a:t> </a:t>
            </a:r>
            <a:r>
              <a:rPr lang="en-US" b="0" dirty="0" err="1"/>
              <a:t>siaran</a:t>
            </a:r>
            <a:r>
              <a:rPr lang="en-US" b="0" dirty="0"/>
              <a:t> radio </a:t>
            </a:r>
            <a:r>
              <a:rPr lang="en-US" b="0" dirty="0" err="1"/>
              <a:t>dan</a:t>
            </a:r>
            <a:r>
              <a:rPr lang="en-US" b="0" dirty="0"/>
              <a:t> </a:t>
            </a:r>
            <a:r>
              <a:rPr lang="en-US" b="0" dirty="0" err="1"/>
              <a:t>televisi</a:t>
            </a:r>
            <a:r>
              <a:rPr lang="en-US" b="0" dirty="0"/>
              <a:t>. (</a:t>
            </a:r>
            <a:r>
              <a:rPr lang="en-US" b="0" dirty="0" err="1"/>
              <a:t>Ashadi</a:t>
            </a:r>
            <a:r>
              <a:rPr lang="en-US" b="0" dirty="0"/>
              <a:t> </a:t>
            </a:r>
            <a:r>
              <a:rPr lang="en-US" b="0" dirty="0" err="1"/>
              <a:t>Siregar</a:t>
            </a:r>
            <a:r>
              <a:rPr lang="en-US" b="0" dirty="0"/>
              <a:t> </a:t>
            </a:r>
            <a:r>
              <a:rPr lang="en-US" b="0" dirty="0" err="1"/>
              <a:t>dalam</a:t>
            </a:r>
            <a:r>
              <a:rPr lang="en-US" b="0" dirty="0"/>
              <a:t> </a:t>
            </a:r>
            <a:r>
              <a:rPr lang="en-US" b="0" dirty="0" err="1"/>
              <a:t>Kurniawan</a:t>
            </a:r>
            <a:r>
              <a:rPr lang="en-US" b="0" dirty="0"/>
              <a:t>, </a:t>
            </a:r>
            <a:r>
              <a:rPr lang="en-US" b="0" dirty="0" err="1"/>
              <a:t>sebagaimana</a:t>
            </a:r>
            <a:r>
              <a:rPr lang="en-US" b="0" dirty="0"/>
              <a:t> </a:t>
            </a:r>
            <a:r>
              <a:rPr lang="en-US" b="0" dirty="0" err="1"/>
              <a:t>dikutip</a:t>
            </a:r>
            <a:r>
              <a:rPr lang="en-US" b="0" dirty="0"/>
              <a:t> </a:t>
            </a:r>
            <a:r>
              <a:rPr lang="en-US" b="0" dirty="0" err="1"/>
              <a:t>dalam</a:t>
            </a:r>
            <a:r>
              <a:rPr lang="en-US" b="0" dirty="0"/>
              <a:t> Yusuf, 2010)</a:t>
            </a:r>
          </a:p>
        </p:txBody>
      </p:sp>
    </p:spTree>
    <p:extLst>
      <p:ext uri="{BB962C8B-B14F-4D97-AF65-F5344CB8AC3E}">
        <p14:creationId xmlns:p14="http://schemas.microsoft.com/office/powerpoint/2010/main" val="76241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lstStyle/>
          <a:p>
            <a:r>
              <a:rPr lang="en-US" dirty="0" err="1" smtClean="0"/>
              <a:t>Pengertian</a:t>
            </a:r>
            <a:r>
              <a:rPr lang="en-US" dirty="0" smtClean="0"/>
              <a:t> Media Daring</a:t>
            </a:r>
          </a:p>
          <a:p>
            <a:endParaRPr lang="en-US" dirty="0" smtClean="0"/>
          </a:p>
          <a:p>
            <a:endParaRPr lang="en-US" dirty="0"/>
          </a:p>
          <a:p>
            <a:r>
              <a:rPr lang="en-US" b="0" dirty="0" err="1"/>
              <a:t>Segala</a:t>
            </a:r>
            <a:r>
              <a:rPr lang="en-US" b="0" dirty="0"/>
              <a:t> </a:t>
            </a:r>
            <a:r>
              <a:rPr lang="en-US" b="0" dirty="0" err="1"/>
              <a:t>bentuk</a:t>
            </a:r>
            <a:r>
              <a:rPr lang="en-US" b="0" dirty="0"/>
              <a:t> media yang </a:t>
            </a:r>
            <a:r>
              <a:rPr lang="en-US" b="0" dirty="0" err="1"/>
              <a:t>menggunakan</a:t>
            </a:r>
            <a:r>
              <a:rPr lang="en-US" b="0" dirty="0"/>
              <a:t> </a:t>
            </a:r>
            <a:r>
              <a:rPr lang="en-US" b="0" dirty="0" err="1"/>
              <a:t>wahana</a:t>
            </a:r>
            <a:r>
              <a:rPr lang="en-US" b="0" dirty="0"/>
              <a:t> internet </a:t>
            </a:r>
            <a:r>
              <a:rPr lang="en-US" b="0" dirty="0" err="1"/>
              <a:t>dan</a:t>
            </a:r>
            <a:r>
              <a:rPr lang="en-US" b="0" dirty="0"/>
              <a:t> </a:t>
            </a:r>
            <a:r>
              <a:rPr lang="en-US" b="0" dirty="0" err="1"/>
              <a:t>melaksanakan</a:t>
            </a:r>
            <a:r>
              <a:rPr lang="en-US" b="0" dirty="0"/>
              <a:t> </a:t>
            </a:r>
            <a:r>
              <a:rPr lang="en-US" b="0" dirty="0" err="1"/>
              <a:t>kegiatan</a:t>
            </a:r>
            <a:r>
              <a:rPr lang="en-US" b="0" dirty="0"/>
              <a:t> </a:t>
            </a:r>
            <a:r>
              <a:rPr lang="en-US" b="0" dirty="0" err="1"/>
              <a:t>jurnalistik</a:t>
            </a:r>
            <a:r>
              <a:rPr lang="en-US" b="0" dirty="0"/>
              <a:t> </a:t>
            </a:r>
            <a:r>
              <a:rPr lang="en-US" b="0" dirty="0" err="1"/>
              <a:t>serta</a:t>
            </a:r>
            <a:r>
              <a:rPr lang="en-US" b="0" dirty="0"/>
              <a:t> </a:t>
            </a:r>
            <a:r>
              <a:rPr lang="en-US" b="0" dirty="0" err="1"/>
              <a:t>memenuhi</a:t>
            </a:r>
            <a:r>
              <a:rPr lang="en-US" b="0" dirty="0"/>
              <a:t> </a:t>
            </a:r>
            <a:r>
              <a:rPr lang="en-US" b="0" dirty="0" err="1"/>
              <a:t>persyaratan</a:t>
            </a:r>
            <a:r>
              <a:rPr lang="en-US" b="0" dirty="0"/>
              <a:t> </a:t>
            </a:r>
            <a:r>
              <a:rPr lang="en-US" b="0" dirty="0" err="1"/>
              <a:t>Undang-Undang</a:t>
            </a:r>
            <a:r>
              <a:rPr lang="en-US" b="0" dirty="0"/>
              <a:t> </a:t>
            </a:r>
            <a:r>
              <a:rPr lang="en-US" b="0" dirty="0" err="1"/>
              <a:t>Pers</a:t>
            </a:r>
            <a:r>
              <a:rPr lang="en-US" b="0" dirty="0"/>
              <a:t> </a:t>
            </a:r>
            <a:r>
              <a:rPr lang="en-US" b="0" dirty="0" err="1"/>
              <a:t>dan</a:t>
            </a:r>
            <a:r>
              <a:rPr lang="en-US" b="0" dirty="0"/>
              <a:t> </a:t>
            </a:r>
            <a:r>
              <a:rPr lang="en-US" b="0" dirty="0" err="1"/>
              <a:t>Standar</a:t>
            </a:r>
            <a:r>
              <a:rPr lang="en-US" b="0" dirty="0"/>
              <a:t> Perusahaan </a:t>
            </a:r>
            <a:r>
              <a:rPr lang="en-US" b="0" dirty="0" err="1"/>
              <a:t>Pers</a:t>
            </a:r>
            <a:r>
              <a:rPr lang="en-US" b="0" dirty="0"/>
              <a:t> yang </a:t>
            </a:r>
            <a:r>
              <a:rPr lang="en-US" b="0" dirty="0" err="1"/>
              <a:t>ditetapkan</a:t>
            </a:r>
            <a:r>
              <a:rPr lang="en-US" b="0" dirty="0"/>
              <a:t> </a:t>
            </a:r>
            <a:r>
              <a:rPr lang="en-US" b="0" dirty="0" err="1"/>
              <a:t>Dewan</a:t>
            </a:r>
            <a:r>
              <a:rPr lang="en-US" b="0" dirty="0"/>
              <a:t> </a:t>
            </a:r>
            <a:r>
              <a:rPr lang="en-US" b="0" dirty="0" err="1"/>
              <a:t>Pers</a:t>
            </a:r>
            <a:r>
              <a:rPr lang="en-US" b="0" dirty="0"/>
              <a:t> (</a:t>
            </a:r>
            <a:r>
              <a:rPr lang="en-US" b="0" dirty="0" err="1"/>
              <a:t>Pedoman</a:t>
            </a:r>
            <a:r>
              <a:rPr lang="en-US" b="0" dirty="0"/>
              <a:t> </a:t>
            </a:r>
            <a:r>
              <a:rPr lang="en-US" b="0" dirty="0" err="1"/>
              <a:t>Pemberitaan</a:t>
            </a:r>
            <a:r>
              <a:rPr lang="en-US" b="0" dirty="0"/>
              <a:t> Media </a:t>
            </a:r>
            <a:r>
              <a:rPr lang="en-US" b="0" dirty="0" err="1"/>
              <a:t>Siber</a:t>
            </a:r>
            <a:r>
              <a:rPr lang="en-US" b="0" dirty="0"/>
              <a:t>, 2012)</a:t>
            </a:r>
          </a:p>
        </p:txBody>
      </p:sp>
    </p:spTree>
    <p:extLst>
      <p:ext uri="{BB962C8B-B14F-4D97-AF65-F5344CB8AC3E}">
        <p14:creationId xmlns:p14="http://schemas.microsoft.com/office/powerpoint/2010/main" val="352748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lnSpcReduction="10000"/>
          </a:bodyPr>
          <a:lstStyle/>
          <a:p>
            <a:r>
              <a:rPr lang="en-US" dirty="0" err="1" smtClean="0"/>
              <a:t>Jenis-jenis</a:t>
            </a:r>
            <a:r>
              <a:rPr lang="en-US" dirty="0" smtClean="0"/>
              <a:t> Media Daring</a:t>
            </a:r>
          </a:p>
          <a:p>
            <a:endParaRPr lang="en-US" dirty="0"/>
          </a:p>
          <a:p>
            <a:r>
              <a:rPr lang="en-US" b="0" dirty="0" smtClean="0"/>
              <a:t>Portal, “website,” </a:t>
            </a:r>
            <a:r>
              <a:rPr lang="en-US" b="0" i="1" dirty="0" smtClean="0"/>
              <a:t>blog</a:t>
            </a:r>
            <a:r>
              <a:rPr lang="en-US" b="0" dirty="0" smtClean="0"/>
              <a:t>, media </a:t>
            </a:r>
            <a:r>
              <a:rPr lang="en-US" b="0" dirty="0" err="1" smtClean="0"/>
              <a:t>sosial</a:t>
            </a:r>
            <a:r>
              <a:rPr lang="en-US" b="0" dirty="0" smtClean="0"/>
              <a:t>, radio </a:t>
            </a:r>
            <a:r>
              <a:rPr lang="en-US" b="0" i="1" dirty="0" err="1" smtClean="0"/>
              <a:t>onlinr</a:t>
            </a:r>
            <a:r>
              <a:rPr lang="en-US" b="0" dirty="0" smtClean="0"/>
              <a:t>, TV </a:t>
            </a:r>
            <a:r>
              <a:rPr lang="en-US" b="0" i="1" dirty="0" smtClean="0"/>
              <a:t>online</a:t>
            </a:r>
            <a:r>
              <a:rPr lang="en-US" b="0" dirty="0" smtClean="0"/>
              <a:t>, email</a:t>
            </a:r>
          </a:p>
          <a:p>
            <a:r>
              <a:rPr lang="en-US" b="0" dirty="0"/>
              <a:t> </a:t>
            </a:r>
            <a:r>
              <a:rPr lang="en-US" b="0" dirty="0" smtClean="0"/>
              <a:t>- “</a:t>
            </a:r>
            <a:r>
              <a:rPr lang="en-US" b="0" dirty="0" err="1" smtClean="0"/>
              <a:t>Edisi</a:t>
            </a:r>
            <a:r>
              <a:rPr lang="en-US" b="0" dirty="0" smtClean="0"/>
              <a:t> online” </a:t>
            </a:r>
            <a:r>
              <a:rPr lang="en-US" b="0" dirty="0" err="1" smtClean="0"/>
              <a:t>suratkabar</a:t>
            </a:r>
            <a:r>
              <a:rPr lang="en-US" b="0" dirty="0" smtClean="0"/>
              <a:t> </a:t>
            </a:r>
            <a:r>
              <a:rPr lang="en-US" b="0" dirty="0" err="1" smtClean="0"/>
              <a:t>atau</a:t>
            </a:r>
            <a:r>
              <a:rPr lang="en-US" b="0" dirty="0" smtClean="0"/>
              <a:t> </a:t>
            </a:r>
            <a:r>
              <a:rPr lang="en-US" b="0" dirty="0" err="1" smtClean="0"/>
              <a:t>majalah</a:t>
            </a:r>
            <a:r>
              <a:rPr lang="en-US" b="0" dirty="0" smtClean="0"/>
              <a:t>.</a:t>
            </a:r>
          </a:p>
          <a:p>
            <a:r>
              <a:rPr lang="en-US" b="0" dirty="0" smtClean="0"/>
              <a:t> - “</a:t>
            </a:r>
            <a:r>
              <a:rPr lang="en-US" b="0" dirty="0" err="1" smtClean="0"/>
              <a:t>Edisi</a:t>
            </a:r>
            <a:r>
              <a:rPr lang="en-US" b="0" dirty="0" smtClean="0"/>
              <a:t> online” </a:t>
            </a:r>
            <a:r>
              <a:rPr lang="en-US" b="0" dirty="0" err="1" smtClean="0"/>
              <a:t>penyiaran</a:t>
            </a:r>
            <a:r>
              <a:rPr lang="en-US" b="0" dirty="0" smtClean="0"/>
              <a:t> radio.</a:t>
            </a:r>
          </a:p>
          <a:p>
            <a:r>
              <a:rPr lang="en-US" b="0" dirty="0" smtClean="0"/>
              <a:t> - “</a:t>
            </a:r>
            <a:r>
              <a:rPr lang="en-US" b="0" dirty="0" err="1" smtClean="0"/>
              <a:t>Edisi</a:t>
            </a:r>
            <a:r>
              <a:rPr lang="en-US" b="0" dirty="0" smtClean="0"/>
              <a:t> online” </a:t>
            </a:r>
            <a:r>
              <a:rPr lang="en-US" b="0" dirty="0" err="1" smtClean="0"/>
              <a:t>penyiaran</a:t>
            </a:r>
            <a:r>
              <a:rPr lang="en-US" b="0" dirty="0" smtClean="0"/>
              <a:t> </a:t>
            </a:r>
            <a:r>
              <a:rPr lang="en-US" b="0" dirty="0" err="1" smtClean="0"/>
              <a:t>televisi</a:t>
            </a:r>
            <a:r>
              <a:rPr lang="en-US" b="0" dirty="0" smtClean="0"/>
              <a:t>.</a:t>
            </a:r>
          </a:p>
          <a:p>
            <a:r>
              <a:rPr lang="en-US" b="0" dirty="0"/>
              <a:t> </a:t>
            </a:r>
            <a:r>
              <a:rPr lang="en-US" b="0" dirty="0" smtClean="0"/>
              <a:t>- </a:t>
            </a:r>
            <a:r>
              <a:rPr lang="en-US" b="0" dirty="0" err="1" smtClean="0"/>
              <a:t>Situs</a:t>
            </a:r>
            <a:r>
              <a:rPr lang="en-US" b="0" dirty="0" smtClean="0"/>
              <a:t> </a:t>
            </a:r>
            <a:r>
              <a:rPr lang="en-US" b="0" dirty="0" err="1" smtClean="0"/>
              <a:t>berita</a:t>
            </a:r>
            <a:r>
              <a:rPr lang="en-US" b="0" dirty="0" smtClean="0"/>
              <a:t> “online” yang </a:t>
            </a:r>
            <a:r>
              <a:rPr lang="en-US" b="0" dirty="0" err="1" smtClean="0"/>
              <a:t>tidak</a:t>
            </a:r>
            <a:r>
              <a:rPr lang="en-US" b="0" dirty="0" smtClean="0"/>
              <a:t> </a:t>
            </a:r>
            <a:r>
              <a:rPr lang="en-US" b="0" dirty="0" err="1" smtClean="0"/>
              <a:t>terkait</a:t>
            </a:r>
            <a:r>
              <a:rPr lang="en-US" b="0" dirty="0" smtClean="0"/>
              <a:t> </a:t>
            </a:r>
            <a:r>
              <a:rPr lang="en-US" b="0" dirty="0" err="1" smtClean="0"/>
              <a:t>dengan</a:t>
            </a:r>
            <a:r>
              <a:rPr lang="en-US" b="0" dirty="0" smtClean="0"/>
              <a:t> media </a:t>
            </a:r>
            <a:r>
              <a:rPr lang="en-US" b="0" dirty="0" err="1" smtClean="0"/>
              <a:t>cetak</a:t>
            </a:r>
            <a:r>
              <a:rPr lang="en-US" b="0" dirty="0" smtClean="0"/>
              <a:t> </a:t>
            </a:r>
            <a:r>
              <a:rPr lang="en-US" b="0" dirty="0" err="1" smtClean="0"/>
              <a:t>atau</a:t>
            </a:r>
            <a:r>
              <a:rPr lang="en-US" b="0" dirty="0" smtClean="0"/>
              <a:t> </a:t>
            </a:r>
            <a:r>
              <a:rPr lang="en-US" b="0" dirty="0" err="1" smtClean="0"/>
              <a:t>elektronik</a:t>
            </a:r>
            <a:r>
              <a:rPr lang="en-US" b="0" dirty="0" smtClean="0"/>
              <a:t>.</a:t>
            </a:r>
          </a:p>
          <a:p>
            <a:r>
              <a:rPr lang="en-US" b="0" dirty="0"/>
              <a:t> </a:t>
            </a:r>
            <a:r>
              <a:rPr lang="en-US" b="0" dirty="0" smtClean="0"/>
              <a:t>- </a:t>
            </a:r>
            <a:r>
              <a:rPr lang="en-US" b="0" dirty="0" err="1" smtClean="0"/>
              <a:t>Situs</a:t>
            </a:r>
            <a:r>
              <a:rPr lang="en-US" b="0" dirty="0" smtClean="0"/>
              <a:t> “</a:t>
            </a:r>
            <a:r>
              <a:rPr lang="en-US" b="0" dirty="0" err="1" smtClean="0"/>
              <a:t>indeks</a:t>
            </a:r>
            <a:r>
              <a:rPr lang="en-US" b="0" dirty="0" smtClean="0"/>
              <a:t> </a:t>
            </a:r>
            <a:r>
              <a:rPr lang="en-US" b="0" dirty="0" err="1" smtClean="0"/>
              <a:t>berita</a:t>
            </a:r>
            <a:r>
              <a:rPr lang="en-US" b="0" dirty="0" smtClean="0"/>
              <a:t>.”</a:t>
            </a:r>
          </a:p>
          <a:p>
            <a:r>
              <a:rPr lang="en-US" b="0" i="1" dirty="0" smtClean="0"/>
              <a:t>News organization website, commercial organization website</a:t>
            </a:r>
            <a:r>
              <a:rPr lang="en-US" b="0" dirty="0" smtClean="0"/>
              <a:t>, “website” </a:t>
            </a:r>
            <a:r>
              <a:rPr lang="en-US" b="0" dirty="0" err="1" smtClean="0"/>
              <a:t>pemerintah</a:t>
            </a:r>
            <a:r>
              <a:rPr lang="en-US" b="0" dirty="0" smtClean="0"/>
              <a:t>, “website” </a:t>
            </a:r>
            <a:r>
              <a:rPr lang="en-US" b="0" dirty="0" err="1" smtClean="0"/>
              <a:t>kelompok</a:t>
            </a:r>
            <a:r>
              <a:rPr lang="en-US" b="0" dirty="0" smtClean="0"/>
              <a:t> </a:t>
            </a:r>
            <a:r>
              <a:rPr lang="en-US" b="0" dirty="0" err="1" smtClean="0"/>
              <a:t>kepentingan</a:t>
            </a:r>
            <a:r>
              <a:rPr lang="en-US" b="0" dirty="0" smtClean="0"/>
              <a:t>, “website” </a:t>
            </a:r>
            <a:r>
              <a:rPr lang="en-US" b="0" dirty="0" err="1" smtClean="0"/>
              <a:t>organisasi</a:t>
            </a:r>
            <a:r>
              <a:rPr lang="en-US" b="0" dirty="0" smtClean="0"/>
              <a:t> non-profit, </a:t>
            </a:r>
            <a:r>
              <a:rPr lang="en-US" b="0" i="1" dirty="0" smtClean="0"/>
              <a:t>personal website </a:t>
            </a:r>
            <a:r>
              <a:rPr lang="en-US" b="0" dirty="0" smtClean="0"/>
              <a:t>(blog). (</a:t>
            </a:r>
            <a:r>
              <a:rPr lang="en-US" b="0" dirty="0" err="1" smtClean="0"/>
              <a:t>Romli</a:t>
            </a:r>
            <a:r>
              <a:rPr lang="en-US" b="0" dirty="0" smtClean="0"/>
              <a:t>, 2018)</a:t>
            </a:r>
          </a:p>
        </p:txBody>
      </p:sp>
    </p:spTree>
    <p:extLst>
      <p:ext uri="{BB962C8B-B14F-4D97-AF65-F5344CB8AC3E}">
        <p14:creationId xmlns:p14="http://schemas.microsoft.com/office/powerpoint/2010/main" val="949899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fontScale="92500" lnSpcReduction="20000"/>
          </a:bodyPr>
          <a:lstStyle/>
          <a:p>
            <a:r>
              <a:rPr lang="en-US" dirty="0" err="1" smtClean="0"/>
              <a:t>Karakteristik</a:t>
            </a:r>
            <a:r>
              <a:rPr lang="en-US" dirty="0" smtClean="0"/>
              <a:t> Media Daring</a:t>
            </a:r>
          </a:p>
          <a:p>
            <a:r>
              <a:rPr lang="en-US" sz="1800" b="0" dirty="0" err="1" smtClean="0"/>
              <a:t>Kecepatan</a:t>
            </a:r>
            <a:r>
              <a:rPr lang="en-US" sz="1800" b="0" dirty="0" smtClean="0"/>
              <a:t> </a:t>
            </a:r>
            <a:r>
              <a:rPr lang="en-US" sz="1800" b="0" dirty="0"/>
              <a:t>(</a:t>
            </a:r>
            <a:r>
              <a:rPr lang="en-US" sz="1800" b="0" dirty="0" err="1"/>
              <a:t>aktualitas</a:t>
            </a:r>
            <a:r>
              <a:rPr lang="en-US" sz="1800" b="0" dirty="0"/>
              <a:t>) </a:t>
            </a:r>
            <a:r>
              <a:rPr lang="en-US" sz="1800" b="0" dirty="0" err="1"/>
              <a:t>informasi</a:t>
            </a:r>
            <a:r>
              <a:rPr lang="en-US" sz="1800" dirty="0"/>
              <a:t/>
            </a:r>
            <a:br>
              <a:rPr lang="en-US" sz="1800" dirty="0"/>
            </a:br>
            <a:r>
              <a:rPr lang="en-US" sz="1800" dirty="0"/>
              <a:t/>
            </a:r>
            <a:br>
              <a:rPr lang="en-US" sz="1800" dirty="0"/>
            </a:br>
            <a:r>
              <a:rPr lang="en-US" b="0" dirty="0" err="1"/>
              <a:t>Adanya</a:t>
            </a:r>
            <a:r>
              <a:rPr lang="en-US" b="0" dirty="0"/>
              <a:t> </a:t>
            </a:r>
            <a:r>
              <a:rPr lang="en-US" b="0" dirty="0" err="1"/>
              <a:t>pembaruan</a:t>
            </a:r>
            <a:r>
              <a:rPr lang="en-US" b="0" dirty="0"/>
              <a:t> (updating) </a:t>
            </a:r>
            <a:r>
              <a:rPr lang="en-US" b="0" dirty="0" err="1"/>
              <a:t>informasi</a:t>
            </a:r>
            <a:r>
              <a:rPr lang="en-US" b="0" dirty="0"/>
              <a:t/>
            </a:r>
            <a:br>
              <a:rPr lang="en-US" b="0" dirty="0"/>
            </a:br>
            <a:r>
              <a:rPr lang="en-US" b="0" dirty="0" err="1"/>
              <a:t>Interaktivitas</a:t>
            </a:r>
            <a:r>
              <a:rPr lang="en-US" b="0" dirty="0"/>
              <a:t/>
            </a:r>
            <a:br>
              <a:rPr lang="en-US" b="0" dirty="0"/>
            </a:br>
            <a:r>
              <a:rPr lang="en-US" b="0" dirty="0" err="1"/>
              <a:t>Personalisasi</a:t>
            </a:r>
            <a:r>
              <a:rPr lang="en-US" b="0" dirty="0"/>
              <a:t/>
            </a:r>
            <a:br>
              <a:rPr lang="en-US" b="0" dirty="0"/>
            </a:br>
            <a:r>
              <a:rPr lang="en-US" b="0" dirty="0" err="1"/>
              <a:t>Kapasitas</a:t>
            </a:r>
            <a:r>
              <a:rPr lang="en-US" b="0" dirty="0"/>
              <a:t> </a:t>
            </a:r>
            <a:r>
              <a:rPr lang="en-US" b="0" dirty="0" err="1"/>
              <a:t>penyimpanan</a:t>
            </a:r>
            <a:r>
              <a:rPr lang="en-US" b="0" dirty="0"/>
              <a:t> </a:t>
            </a:r>
            <a:r>
              <a:rPr lang="en-US" b="0" dirty="0" err="1"/>
              <a:t>dapat</a:t>
            </a:r>
            <a:r>
              <a:rPr lang="en-US" b="0" dirty="0"/>
              <a:t> </a:t>
            </a:r>
            <a:r>
              <a:rPr lang="en-US" b="0" dirty="0" err="1"/>
              <a:t>diperbesar</a:t>
            </a:r>
            <a:r>
              <a:rPr lang="en-US" b="0" dirty="0"/>
              <a:t/>
            </a:r>
            <a:br>
              <a:rPr lang="en-US" b="0" dirty="0"/>
            </a:br>
            <a:r>
              <a:rPr lang="en-US" b="0" dirty="0"/>
              <a:t>Hyperlink (</a:t>
            </a:r>
            <a:r>
              <a:rPr lang="en-US" b="0" dirty="0" err="1" smtClean="0"/>
              <a:t>Ishwara</a:t>
            </a:r>
            <a:r>
              <a:rPr lang="en-US" b="0" dirty="0" smtClean="0"/>
              <a:t> </a:t>
            </a:r>
            <a:r>
              <a:rPr lang="en-US" b="0" dirty="0" err="1"/>
              <a:t>dalam</a:t>
            </a:r>
            <a:r>
              <a:rPr lang="en-US" b="0" dirty="0"/>
              <a:t> Yusuf, 2010)</a:t>
            </a:r>
            <a:br>
              <a:rPr lang="en-US" b="0" dirty="0"/>
            </a:br>
            <a:r>
              <a:rPr lang="en-US" b="0" dirty="0"/>
              <a:t/>
            </a:r>
            <a:br>
              <a:rPr lang="en-US" b="0" dirty="0"/>
            </a:br>
            <a:r>
              <a:rPr lang="en-US" b="0" dirty="0"/>
              <a:t>Multimedia</a:t>
            </a:r>
            <a:br>
              <a:rPr lang="en-US" b="0" dirty="0"/>
            </a:br>
            <a:r>
              <a:rPr lang="en-US" b="0" dirty="0" err="1"/>
              <a:t>Aktualitas</a:t>
            </a:r>
            <a:r>
              <a:rPr lang="en-US" b="0" dirty="0"/>
              <a:t/>
            </a:r>
            <a:br>
              <a:rPr lang="en-US" b="0" dirty="0"/>
            </a:br>
            <a:r>
              <a:rPr lang="en-US" b="0" dirty="0" err="1"/>
              <a:t>Cepat</a:t>
            </a:r>
            <a:r>
              <a:rPr lang="en-US" b="0" dirty="0"/>
              <a:t/>
            </a:r>
            <a:br>
              <a:rPr lang="en-US" b="0" dirty="0"/>
            </a:br>
            <a:r>
              <a:rPr lang="en-US" b="0" dirty="0" err="1"/>
              <a:t>Pembaruan</a:t>
            </a:r>
            <a:r>
              <a:rPr lang="en-US" b="0" dirty="0"/>
              <a:t/>
            </a:r>
            <a:br>
              <a:rPr lang="en-US" b="0" dirty="0"/>
            </a:br>
            <a:r>
              <a:rPr lang="en-US" b="0" dirty="0" err="1"/>
              <a:t>Kapasitas</a:t>
            </a:r>
            <a:r>
              <a:rPr lang="en-US" b="0" dirty="0"/>
              <a:t> </a:t>
            </a:r>
            <a:r>
              <a:rPr lang="en-US" b="0" dirty="0" err="1"/>
              <a:t>banyak</a:t>
            </a:r>
            <a:r>
              <a:rPr lang="en-US" b="0" dirty="0"/>
              <a:t/>
            </a:r>
            <a:br>
              <a:rPr lang="en-US" b="0" dirty="0"/>
            </a:br>
            <a:r>
              <a:rPr lang="en-US" b="0" dirty="0" err="1"/>
              <a:t>Fleksibilitas</a:t>
            </a:r>
            <a:r>
              <a:rPr lang="en-US" b="0" dirty="0"/>
              <a:t> </a:t>
            </a:r>
            <a:r>
              <a:rPr lang="en-US" b="0" dirty="0" err="1"/>
              <a:t>penyuntingan</a:t>
            </a:r>
            <a:r>
              <a:rPr lang="en-US" b="0" dirty="0"/>
              <a:t/>
            </a:r>
            <a:br>
              <a:rPr lang="en-US" b="0" dirty="0"/>
            </a:br>
            <a:r>
              <a:rPr lang="en-US" b="0" dirty="0" err="1"/>
              <a:t>Jangkauan</a:t>
            </a:r>
            <a:r>
              <a:rPr lang="en-US" b="0" dirty="0"/>
              <a:t> </a:t>
            </a:r>
            <a:r>
              <a:rPr lang="en-US" b="0" dirty="0" err="1"/>
              <a:t>luas</a:t>
            </a:r>
            <a:r>
              <a:rPr lang="en-US" b="0" dirty="0"/>
              <a:t> (</a:t>
            </a:r>
            <a:r>
              <a:rPr lang="en-US" b="0" dirty="0" err="1"/>
              <a:t>Romli</a:t>
            </a:r>
            <a:r>
              <a:rPr lang="en-US" b="0" dirty="0"/>
              <a:t>, 2014)</a:t>
            </a:r>
            <a:r>
              <a:rPr lang="en-US" sz="1800" b="0" dirty="0"/>
              <a:t/>
            </a:r>
            <a:br>
              <a:rPr lang="en-US" sz="1800" b="0" dirty="0"/>
            </a:br>
            <a:endParaRPr lang="en-US" b="0" dirty="0"/>
          </a:p>
        </p:txBody>
      </p:sp>
    </p:spTree>
    <p:extLst>
      <p:ext uri="{BB962C8B-B14F-4D97-AF65-F5344CB8AC3E}">
        <p14:creationId xmlns:p14="http://schemas.microsoft.com/office/powerpoint/2010/main" val="1520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Jurnalisme</a:t>
            </a:r>
            <a:r>
              <a:rPr lang="en-US" dirty="0"/>
              <a:t> online</a:t>
            </a:r>
          </a:p>
        </p:txBody>
      </p:sp>
      <p:sp>
        <p:nvSpPr>
          <p:cNvPr id="3" name="Content Placeholder 2"/>
          <p:cNvSpPr>
            <a:spLocks noGrp="1"/>
          </p:cNvSpPr>
          <p:nvPr>
            <p:ph idx="1"/>
          </p:nvPr>
        </p:nvSpPr>
        <p:spPr/>
        <p:txBody>
          <a:bodyPr>
            <a:normAutofit lnSpcReduction="10000"/>
          </a:bodyPr>
          <a:lstStyle/>
          <a:p>
            <a:r>
              <a:rPr lang="en-US" dirty="0" err="1" smtClean="0"/>
              <a:t>Karakteristik</a:t>
            </a:r>
            <a:r>
              <a:rPr lang="en-US" dirty="0" smtClean="0"/>
              <a:t> Media Daring</a:t>
            </a:r>
            <a:endParaRPr lang="en-US" dirty="0"/>
          </a:p>
          <a:p>
            <a:r>
              <a:rPr lang="en-US" b="0" dirty="0"/>
              <a:t>Four Basic </a:t>
            </a:r>
            <a:r>
              <a:rPr lang="en-US" b="0" dirty="0" smtClean="0"/>
              <a:t>Characteristics</a:t>
            </a:r>
          </a:p>
          <a:p>
            <a:r>
              <a:rPr lang="en-US" b="0" dirty="0"/>
              <a:t>Speed of feedback (mechanism established in the website to allow interaction with the sender via e-mail, and interactions with other readers via discussion groups or </a:t>
            </a:r>
            <a:r>
              <a:rPr lang="en-US" b="0" dirty="0" err="1"/>
              <a:t>chatrooms</a:t>
            </a:r>
            <a:r>
              <a:rPr lang="en-US" b="0" dirty="0"/>
              <a:t>).</a:t>
            </a:r>
          </a:p>
          <a:p>
            <a:r>
              <a:rPr lang="en-US" b="0" dirty="0"/>
              <a:t>Number and type of sensory channels (how it utilizes multi-sensory capabilities such as visual and audio access to the news as well as the opportunities available to create an attractive means of presenting information in terms of aesthetics and design).</a:t>
            </a:r>
          </a:p>
          <a:p>
            <a:r>
              <a:rPr lang="en-US" b="0" dirty="0"/>
              <a:t>The personal address of the source (the use of hyperlinks that can </a:t>
            </a:r>
            <a:r>
              <a:rPr lang="en-US" b="0" dirty="0" err="1"/>
              <a:t>axtend</a:t>
            </a:r>
            <a:r>
              <a:rPr lang="en-US" b="0" dirty="0"/>
              <a:t> the interaction users have with the message and a search feature that provides the ability to call up news items).</a:t>
            </a:r>
          </a:p>
          <a:p>
            <a:r>
              <a:rPr lang="en-US" b="0" dirty="0"/>
              <a:t>Richness and variety in language used. (Elliot as quoted in Surya, 2010)</a:t>
            </a:r>
          </a:p>
          <a:p>
            <a:endParaRPr lang="en-US" dirty="0"/>
          </a:p>
        </p:txBody>
      </p:sp>
    </p:spTree>
    <p:extLst>
      <p:ext uri="{BB962C8B-B14F-4D97-AF65-F5344CB8AC3E}">
        <p14:creationId xmlns:p14="http://schemas.microsoft.com/office/powerpoint/2010/main" val="23133476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3720</TotalTime>
  <Words>2431</Words>
  <Application>Microsoft Office PowerPoint</Application>
  <PresentationFormat>On-screen Show (4:3)</PresentationFormat>
  <Paragraphs>210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Angles</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lpstr>Jurnalisme online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organizer</dc:creator>
  <cp:lastModifiedBy>Ingki</cp:lastModifiedBy>
  <cp:revision>112</cp:revision>
  <dcterms:created xsi:type="dcterms:W3CDTF">2018-09-21T03:51:13Z</dcterms:created>
  <dcterms:modified xsi:type="dcterms:W3CDTF">2019-10-10T02:43:15Z</dcterms:modified>
</cp:coreProperties>
</file>