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18"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2"/>
    <p:restoredTop sz="94643"/>
  </p:normalViewPr>
  <p:slideViewPr>
    <p:cSldViewPr snapToGrid="0" snapToObjects="1">
      <p:cViewPr varScale="1">
        <p:scale>
          <a:sx n="127" d="100"/>
          <a:sy n="127" d="100"/>
        </p:scale>
        <p:origin x="6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3000">
                <a:latin typeface="American Typewriter" charset="0"/>
                <a:ea typeface="American Typewriter" charset="0"/>
                <a:cs typeface="American Typewriter"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500">
                <a:latin typeface="American Typewriter" charset="0"/>
                <a:ea typeface="American Typewriter" charset="0"/>
                <a:cs typeface="American Typewriter"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7" name="Picture 6"/>
          <p:cNvPicPr>
            <a:picLocks noChangeAspect="1"/>
          </p:cNvPicPr>
          <p:nvPr/>
        </p:nvPicPr>
        <p:blipFill>
          <a:blip r:embed="rId2" cstate="email">
            <a:alphaModFix amt="62000"/>
            <a:duotone>
              <a:schemeClr val="accent2">
                <a:shade val="45000"/>
                <a:satMod val="135000"/>
              </a:schemeClr>
              <a:prstClr val="white"/>
            </a:duotone>
            <a:extLst>
              <a:ext uri="{BEBA8EAE-BF5A-486C-A8C5-ECC9F3942E4B}">
                <a14:imgProps xmlns:a14="http://schemas.microsoft.com/office/drawing/2010/main">
                  <a14:imgLayer r:embed="rId3">
                    <a14:imgEffect>
                      <a14:backgroundRemoval t="2659" b="100000" l="9978" r="100000">
                        <a14:backgroundMark x1="49927" y1="90296" x2="49927" y2="94463"/>
                      </a14:backgroundRemoval>
                    </a14:imgEffect>
                    <a14:imgEffect>
                      <a14:artisticCrisscrossEtching trans="77000"/>
                    </a14:imgEffect>
                    <a14:imgEffect>
                      <a14:colorTemperature colorTemp="11200"/>
                    </a14:imgEffect>
                    <a14:imgEffect>
                      <a14:brightnessContrast contrast="29000"/>
                    </a14:imgEffect>
                  </a14:imgLayer>
                </a14:imgProps>
              </a:ext>
              <a:ext uri="{28A0092B-C50C-407E-A947-70E740481C1C}">
                <a14:useLocalDpi xmlns:a14="http://schemas.microsoft.com/office/drawing/2010/main"/>
              </a:ext>
            </a:extLst>
          </a:blip>
          <a:stretch>
            <a:fillRect/>
          </a:stretch>
        </p:blipFill>
        <p:spPr>
          <a:xfrm>
            <a:off x="6614413" y="3720608"/>
            <a:ext cx="5577587" cy="3137393"/>
          </a:xfrm>
          <a:prstGeom prst="rect">
            <a:avLst/>
          </a:prstGeom>
        </p:spPr>
      </p:pic>
      <p:sp>
        <p:nvSpPr>
          <p:cNvPr id="8" name="Rectangle 7"/>
          <p:cNvSpPr/>
          <p:nvPr/>
        </p:nvSpPr>
        <p:spPr>
          <a:xfrm>
            <a:off x="0" y="6774571"/>
            <a:ext cx="12192000" cy="93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p:cNvSpPr txBox="1"/>
          <p:nvPr/>
        </p:nvSpPr>
        <p:spPr>
          <a:xfrm>
            <a:off x="253416" y="6405239"/>
            <a:ext cx="3094117" cy="300082"/>
          </a:xfrm>
          <a:prstGeom prst="rect">
            <a:avLst/>
          </a:prstGeom>
          <a:noFill/>
        </p:spPr>
        <p:txBody>
          <a:bodyPr wrap="none" rtlCol="0">
            <a:spAutoFit/>
          </a:bodyPr>
          <a:lstStyle/>
          <a:p>
            <a:r>
              <a:rPr lang="en-US" sz="1350" dirty="0" err="1">
                <a:latin typeface="Copperplate" charset="0"/>
                <a:ea typeface="Copperplate" charset="0"/>
                <a:cs typeface="Copperplate" charset="0"/>
              </a:rPr>
              <a:t>Manusia</a:t>
            </a:r>
            <a:r>
              <a:rPr lang="en-US" sz="1350" dirty="0">
                <a:latin typeface="Copperplate" charset="0"/>
                <a:ea typeface="Copperplate" charset="0"/>
                <a:cs typeface="Copperplate" charset="0"/>
              </a:rPr>
              <a:t> Jaya </a:t>
            </a:r>
            <a:r>
              <a:rPr lang="en-US" sz="1350" dirty="0" err="1">
                <a:latin typeface="Copperplate" charset="0"/>
                <a:ea typeface="Copperplate" charset="0"/>
                <a:cs typeface="Copperplate" charset="0"/>
              </a:rPr>
              <a:t>Membangun</a:t>
            </a:r>
            <a:r>
              <a:rPr lang="en-US" sz="1350" dirty="0">
                <a:latin typeface="Copperplate" charset="0"/>
                <a:ea typeface="Copperplate" charset="0"/>
                <a:cs typeface="Copperplate" charset="0"/>
              </a:rPr>
              <a:t> Negara</a:t>
            </a:r>
          </a:p>
        </p:txBody>
      </p:sp>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3415" y="280006"/>
            <a:ext cx="1049660" cy="834825"/>
          </a:xfrm>
          <a:prstGeom prst="rect">
            <a:avLst/>
          </a:prstGeom>
        </p:spPr>
      </p:pic>
      <p:sp>
        <p:nvSpPr>
          <p:cNvPr id="11" name="TextBox 10"/>
          <p:cNvSpPr txBox="1"/>
          <p:nvPr/>
        </p:nvSpPr>
        <p:spPr>
          <a:xfrm>
            <a:off x="1438338" y="481529"/>
            <a:ext cx="1143262" cy="577081"/>
          </a:xfrm>
          <a:prstGeom prst="rect">
            <a:avLst/>
          </a:prstGeom>
          <a:noFill/>
        </p:spPr>
        <p:txBody>
          <a:bodyPr wrap="none" rtlCol="0">
            <a:spAutoFit/>
          </a:bodyPr>
          <a:lstStyle/>
          <a:p>
            <a:r>
              <a:rPr lang="en-US" sz="1050" dirty="0"/>
              <a:t>Integrity</a:t>
            </a:r>
          </a:p>
          <a:p>
            <a:r>
              <a:rPr lang="en-US" sz="1050" dirty="0"/>
              <a:t>Professionalism</a:t>
            </a:r>
          </a:p>
          <a:p>
            <a:r>
              <a:rPr lang="en-US" sz="1050" dirty="0"/>
              <a:t>Entrepreneurship</a:t>
            </a:r>
          </a:p>
        </p:txBody>
      </p:sp>
      <p:grpSp>
        <p:nvGrpSpPr>
          <p:cNvPr id="12" name="Group 11"/>
          <p:cNvGrpSpPr/>
          <p:nvPr/>
        </p:nvGrpSpPr>
        <p:grpSpPr>
          <a:xfrm>
            <a:off x="10668000" y="280006"/>
            <a:ext cx="1270587" cy="834825"/>
            <a:chOff x="3034579" y="232229"/>
            <a:chExt cx="1270586" cy="834825"/>
          </a:xfrm>
        </p:grpSpPr>
        <p:pic>
          <p:nvPicPr>
            <p:cNvPr id="13" name="Picture 6" descr="asil gambar untuk pembangunan jaya logo"/>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034579" y="232229"/>
              <a:ext cx="1270586" cy="8348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asil gambar untuk jaya logo"/>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3409513" y="371209"/>
              <a:ext cx="510807" cy="4318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2104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FADE6E1-6748-5044-922F-5EAA29933095}" type="datetimeFigureOut">
              <a:rPr lang="en-US" smtClean="0"/>
              <a:t>5/17/20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40609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ADE6E1-6748-5044-922F-5EAA29933095}"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2004203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ADE6E1-6748-5044-922F-5EAA29933095}"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357862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ADE6E1-6748-5044-922F-5EAA29933095}"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1110285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842697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909746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3251479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1208252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1517002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9461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8714" y="270565"/>
            <a:ext cx="10055087" cy="1253437"/>
          </a:xfrm>
        </p:spPr>
        <p:txBody>
          <a:bodyPr>
            <a:normAutofit/>
          </a:bodyPr>
          <a:lstStyle>
            <a:lvl1pPr>
              <a:defRPr sz="2100">
                <a:latin typeface="American Typewriter" charset="0"/>
                <a:ea typeface="American Typewriter" charset="0"/>
                <a:cs typeface="American Typewriter" charset="0"/>
              </a:defRPr>
            </a:lvl1pPr>
          </a:lstStyle>
          <a:p>
            <a:r>
              <a:rPr lang="en-US"/>
              <a:t>Click to edit Master title style</a:t>
            </a:r>
          </a:p>
        </p:txBody>
      </p:sp>
      <p:sp>
        <p:nvSpPr>
          <p:cNvPr id="3" name="Content Placeholder 2"/>
          <p:cNvSpPr>
            <a:spLocks noGrp="1"/>
          </p:cNvSpPr>
          <p:nvPr>
            <p:ph idx="1"/>
          </p:nvPr>
        </p:nvSpPr>
        <p:spPr>
          <a:xfrm>
            <a:off x="1298712" y="1670872"/>
            <a:ext cx="1005508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email">
            <a:alphaModFix amt="62000"/>
            <a:duotone>
              <a:schemeClr val="accent2">
                <a:shade val="45000"/>
                <a:satMod val="135000"/>
              </a:schemeClr>
              <a:prstClr val="white"/>
            </a:duotone>
            <a:extLst>
              <a:ext uri="{BEBA8EAE-BF5A-486C-A8C5-ECC9F3942E4B}">
                <a14:imgProps xmlns:a14="http://schemas.microsoft.com/office/drawing/2010/main">
                  <a14:imgLayer r:embed="rId3">
                    <a14:imgEffect>
                      <a14:backgroundRemoval t="2659" b="100000" l="9978" r="100000">
                        <a14:backgroundMark x1="49927" y1="90296" x2="49927" y2="94463"/>
                      </a14:backgroundRemoval>
                    </a14:imgEffect>
                    <a14:imgEffect>
                      <a14:artisticCrisscrossEtching trans="77000"/>
                    </a14:imgEffect>
                    <a14:imgEffect>
                      <a14:colorTemperature colorTemp="11200"/>
                    </a14:imgEffect>
                    <a14:imgEffect>
                      <a14:brightnessContrast contrast="29000"/>
                    </a14:imgEffect>
                  </a14:imgLayer>
                </a14:imgProps>
              </a:ext>
              <a:ext uri="{28A0092B-C50C-407E-A947-70E740481C1C}">
                <a14:useLocalDpi xmlns:a14="http://schemas.microsoft.com/office/drawing/2010/main"/>
              </a:ext>
            </a:extLst>
          </a:blip>
          <a:stretch>
            <a:fillRect/>
          </a:stretch>
        </p:blipFill>
        <p:spPr>
          <a:xfrm>
            <a:off x="8871131" y="4990012"/>
            <a:ext cx="3320869" cy="1867989"/>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3415" y="286346"/>
            <a:ext cx="774003" cy="615587"/>
          </a:xfrm>
          <a:prstGeom prst="rect">
            <a:avLst/>
          </a:prstGeom>
        </p:spPr>
      </p:pic>
      <p:sp>
        <p:nvSpPr>
          <p:cNvPr id="9" name="Rectangle 8"/>
          <p:cNvSpPr/>
          <p:nvPr/>
        </p:nvSpPr>
        <p:spPr>
          <a:xfrm>
            <a:off x="0" y="6774571"/>
            <a:ext cx="12192000" cy="93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p:cNvSpPr txBox="1"/>
          <p:nvPr/>
        </p:nvSpPr>
        <p:spPr>
          <a:xfrm>
            <a:off x="253416" y="6405239"/>
            <a:ext cx="3094117" cy="300082"/>
          </a:xfrm>
          <a:prstGeom prst="rect">
            <a:avLst/>
          </a:prstGeom>
          <a:noFill/>
        </p:spPr>
        <p:txBody>
          <a:bodyPr wrap="none" rtlCol="0">
            <a:spAutoFit/>
          </a:bodyPr>
          <a:lstStyle/>
          <a:p>
            <a:r>
              <a:rPr lang="en-US" sz="1350" dirty="0" err="1">
                <a:latin typeface="Copperplate" charset="0"/>
                <a:ea typeface="Copperplate" charset="0"/>
                <a:cs typeface="Copperplate" charset="0"/>
              </a:rPr>
              <a:t>Manusia</a:t>
            </a:r>
            <a:r>
              <a:rPr lang="en-US" sz="1350" dirty="0">
                <a:latin typeface="Copperplate" charset="0"/>
                <a:ea typeface="Copperplate" charset="0"/>
                <a:cs typeface="Copperplate" charset="0"/>
              </a:rPr>
              <a:t> Jaya </a:t>
            </a:r>
            <a:r>
              <a:rPr lang="en-US" sz="1350" dirty="0" err="1">
                <a:latin typeface="Copperplate" charset="0"/>
                <a:ea typeface="Copperplate" charset="0"/>
                <a:cs typeface="Copperplate" charset="0"/>
              </a:rPr>
              <a:t>Membangun</a:t>
            </a:r>
            <a:r>
              <a:rPr lang="en-US" sz="1350" dirty="0">
                <a:latin typeface="Copperplate" charset="0"/>
                <a:ea typeface="Copperplate" charset="0"/>
                <a:cs typeface="Copperplate" charset="0"/>
              </a:rPr>
              <a:t> Negara</a:t>
            </a:r>
          </a:p>
        </p:txBody>
      </p:sp>
      <p:sp>
        <p:nvSpPr>
          <p:cNvPr id="11" name="Rectangle 10"/>
          <p:cNvSpPr/>
          <p:nvPr/>
        </p:nvSpPr>
        <p:spPr>
          <a:xfrm>
            <a:off x="253414" y="901443"/>
            <a:ext cx="692818" cy="196208"/>
          </a:xfrm>
          <a:prstGeom prst="rect">
            <a:avLst/>
          </a:prstGeom>
        </p:spPr>
        <p:txBody>
          <a:bodyPr wrap="none">
            <a:spAutoFit/>
          </a:bodyPr>
          <a:lstStyle/>
          <a:p>
            <a:r>
              <a:rPr lang="en-US" sz="675"/>
              <a:t>www.upj.ac.id</a:t>
            </a:r>
            <a:endParaRPr lang="en-US" sz="675" dirty="0"/>
          </a:p>
        </p:txBody>
      </p:sp>
    </p:spTree>
    <p:extLst>
      <p:ext uri="{BB962C8B-B14F-4D97-AF65-F5344CB8AC3E}">
        <p14:creationId xmlns:p14="http://schemas.microsoft.com/office/powerpoint/2010/main" val="23533998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264889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40904" y="3970295"/>
            <a:ext cx="10313781" cy="1500187"/>
          </a:xfrm>
        </p:spPr>
        <p:txBody>
          <a:bodyPr/>
          <a:lstStyle>
            <a:lvl1pPr marL="0" indent="0">
              <a:buNone/>
              <a:defRPr sz="1800">
                <a:solidFill>
                  <a:schemeClr val="tx1"/>
                </a:solidFill>
                <a:latin typeface="American Typewriter" charset="0"/>
                <a:ea typeface="American Typewriter" charset="0"/>
                <a:cs typeface="American Typewriter"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p:cNvSpPr/>
          <p:nvPr/>
        </p:nvSpPr>
        <p:spPr>
          <a:xfrm>
            <a:off x="0" y="6774571"/>
            <a:ext cx="12192000" cy="93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253416" y="6405239"/>
            <a:ext cx="3094117" cy="300082"/>
          </a:xfrm>
          <a:prstGeom prst="rect">
            <a:avLst/>
          </a:prstGeom>
          <a:noFill/>
        </p:spPr>
        <p:txBody>
          <a:bodyPr wrap="none" rtlCol="0">
            <a:spAutoFit/>
          </a:bodyPr>
          <a:lstStyle/>
          <a:p>
            <a:r>
              <a:rPr lang="en-US" sz="1350" dirty="0" err="1">
                <a:latin typeface="Copperplate" charset="0"/>
                <a:ea typeface="Copperplate" charset="0"/>
                <a:cs typeface="Copperplate" charset="0"/>
              </a:rPr>
              <a:t>Manusia</a:t>
            </a:r>
            <a:r>
              <a:rPr lang="en-US" sz="1350" dirty="0">
                <a:latin typeface="Copperplate" charset="0"/>
                <a:ea typeface="Copperplate" charset="0"/>
                <a:cs typeface="Copperplate" charset="0"/>
              </a:rPr>
              <a:t> Jaya </a:t>
            </a:r>
            <a:r>
              <a:rPr lang="en-US" sz="1350" dirty="0" err="1">
                <a:latin typeface="Copperplate" charset="0"/>
                <a:ea typeface="Copperplate" charset="0"/>
                <a:cs typeface="Copperplate" charset="0"/>
              </a:rPr>
              <a:t>Membangun</a:t>
            </a:r>
            <a:r>
              <a:rPr lang="en-US" sz="1350" dirty="0">
                <a:latin typeface="Copperplate" charset="0"/>
                <a:ea typeface="Copperplate" charset="0"/>
                <a:cs typeface="Copperplate" charset="0"/>
              </a:rPr>
              <a:t> Negara</a:t>
            </a:r>
          </a:p>
        </p:txBody>
      </p:sp>
      <p:pic>
        <p:nvPicPr>
          <p:cNvPr id="9" name="Picture 8"/>
          <p:cNvPicPr>
            <a:picLocks noChangeAspect="1"/>
          </p:cNvPicPr>
          <p:nvPr/>
        </p:nvPicPr>
        <p:blipFill>
          <a:blip r:embed="rId2" cstate="email">
            <a:alphaModFix amt="62000"/>
            <a:duotone>
              <a:schemeClr val="accent2">
                <a:shade val="45000"/>
                <a:satMod val="135000"/>
              </a:schemeClr>
              <a:prstClr val="white"/>
            </a:duotone>
            <a:extLst>
              <a:ext uri="{BEBA8EAE-BF5A-486C-A8C5-ECC9F3942E4B}">
                <a14:imgProps xmlns:a14="http://schemas.microsoft.com/office/drawing/2010/main">
                  <a14:imgLayer r:embed="rId3">
                    <a14:imgEffect>
                      <a14:backgroundRemoval t="2659" b="100000" l="9978" r="100000">
                        <a14:backgroundMark x1="49927" y1="90296" x2="49927" y2="94463"/>
                      </a14:backgroundRemoval>
                    </a14:imgEffect>
                    <a14:imgEffect>
                      <a14:artisticCrisscrossEtching trans="77000"/>
                    </a14:imgEffect>
                    <a14:imgEffect>
                      <a14:colorTemperature colorTemp="11200"/>
                    </a14:imgEffect>
                    <a14:imgEffect>
                      <a14:brightnessContrast contrast="29000"/>
                    </a14:imgEffect>
                  </a14:imgLayer>
                </a14:imgProps>
              </a:ext>
              <a:ext uri="{28A0092B-C50C-407E-A947-70E740481C1C}">
                <a14:useLocalDpi xmlns:a14="http://schemas.microsoft.com/office/drawing/2010/main"/>
              </a:ext>
            </a:extLst>
          </a:blip>
          <a:stretch>
            <a:fillRect/>
          </a:stretch>
        </p:blipFill>
        <p:spPr>
          <a:xfrm>
            <a:off x="6614413" y="3720608"/>
            <a:ext cx="5577587" cy="3137393"/>
          </a:xfrm>
          <a:prstGeom prst="rect">
            <a:avLst/>
          </a:prstGeom>
        </p:spPr>
      </p:pic>
      <p:grpSp>
        <p:nvGrpSpPr>
          <p:cNvPr id="10" name="Group 9"/>
          <p:cNvGrpSpPr/>
          <p:nvPr/>
        </p:nvGrpSpPr>
        <p:grpSpPr>
          <a:xfrm>
            <a:off x="253415" y="304072"/>
            <a:ext cx="3010403" cy="1112807"/>
            <a:chOff x="4682428" y="263222"/>
            <a:chExt cx="3010402" cy="1112807"/>
          </a:xfrm>
        </p:grpSpPr>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82428" y="263222"/>
              <a:ext cx="1399177" cy="1112807"/>
            </a:xfrm>
            <a:prstGeom prst="rect">
              <a:avLst/>
            </a:prstGeom>
          </p:spPr>
        </p:pic>
        <p:sp>
          <p:nvSpPr>
            <p:cNvPr id="12" name="TextBox 11"/>
            <p:cNvSpPr txBox="1"/>
            <p:nvPr/>
          </p:nvSpPr>
          <p:spPr>
            <a:xfrm>
              <a:off x="6276608" y="560893"/>
              <a:ext cx="1416222" cy="715581"/>
            </a:xfrm>
            <a:prstGeom prst="rect">
              <a:avLst/>
            </a:prstGeom>
            <a:noFill/>
          </p:spPr>
          <p:txBody>
            <a:bodyPr wrap="none" rtlCol="0">
              <a:spAutoFit/>
            </a:bodyPr>
            <a:lstStyle/>
            <a:p>
              <a:r>
                <a:rPr lang="en-US" sz="1350" dirty="0"/>
                <a:t>Integrity</a:t>
              </a:r>
            </a:p>
            <a:p>
              <a:r>
                <a:rPr lang="en-US" sz="1350" dirty="0"/>
                <a:t>Professionalism</a:t>
              </a:r>
            </a:p>
            <a:p>
              <a:r>
                <a:rPr lang="en-US" sz="1350" dirty="0"/>
                <a:t>Entrepreneurship</a:t>
              </a:r>
            </a:p>
          </p:txBody>
        </p:sp>
      </p:grpSp>
      <p:sp>
        <p:nvSpPr>
          <p:cNvPr id="13" name="TextBox 12"/>
          <p:cNvSpPr txBox="1"/>
          <p:nvPr/>
        </p:nvSpPr>
        <p:spPr>
          <a:xfrm>
            <a:off x="6881706" y="576760"/>
            <a:ext cx="2964273" cy="738664"/>
          </a:xfrm>
          <a:prstGeom prst="rect">
            <a:avLst/>
          </a:prstGeom>
          <a:noFill/>
        </p:spPr>
        <p:txBody>
          <a:bodyPr wrap="none" rtlCol="0">
            <a:spAutoFit/>
          </a:bodyPr>
          <a:lstStyle/>
          <a:p>
            <a:r>
              <a:rPr lang="en-US" sz="1050" dirty="0"/>
              <a:t>www.upj.ac.id</a:t>
            </a:r>
          </a:p>
          <a:p>
            <a:r>
              <a:rPr lang="en-US" sz="1050" dirty="0"/>
              <a:t>Instagram	: </a:t>
            </a:r>
            <a:r>
              <a:rPr lang="en-US" sz="1050" dirty="0" err="1"/>
              <a:t>upj_bintaro</a:t>
            </a:r>
            <a:endParaRPr lang="en-US" sz="1050" dirty="0"/>
          </a:p>
          <a:p>
            <a:r>
              <a:rPr lang="en-US" sz="1050" dirty="0"/>
              <a:t>Facebook	: @</a:t>
            </a:r>
            <a:r>
              <a:rPr lang="en-US" sz="1050" dirty="0" err="1"/>
              <a:t>universitas.pembangunan.jaya</a:t>
            </a:r>
            <a:endParaRPr lang="en-US" sz="1050" dirty="0"/>
          </a:p>
          <a:p>
            <a:r>
              <a:rPr lang="en-US" sz="1050" dirty="0"/>
              <a:t>Twitter 	: @</a:t>
            </a:r>
            <a:r>
              <a:rPr lang="en-US" sz="1050" dirty="0" err="1"/>
              <a:t>UPJ_Bintaro</a:t>
            </a:r>
            <a:endParaRPr lang="en-US" sz="1050" dirty="0"/>
          </a:p>
        </p:txBody>
      </p:sp>
      <p:sp>
        <p:nvSpPr>
          <p:cNvPr id="14" name="TextBox 13"/>
          <p:cNvSpPr txBox="1"/>
          <p:nvPr/>
        </p:nvSpPr>
        <p:spPr>
          <a:xfrm>
            <a:off x="3864761" y="571843"/>
            <a:ext cx="3845491" cy="738664"/>
          </a:xfrm>
          <a:prstGeom prst="rect">
            <a:avLst/>
          </a:prstGeom>
          <a:noFill/>
        </p:spPr>
        <p:txBody>
          <a:bodyPr wrap="square" rtlCol="0">
            <a:spAutoFit/>
          </a:bodyPr>
          <a:lstStyle/>
          <a:p>
            <a:r>
              <a:rPr lang="en-US" sz="1050" dirty="0"/>
              <a:t>Jl. </a:t>
            </a:r>
            <a:r>
              <a:rPr lang="en-US" sz="1050" dirty="0" err="1"/>
              <a:t>Cenderawasih</a:t>
            </a:r>
            <a:r>
              <a:rPr lang="en-US" sz="1050" dirty="0"/>
              <a:t> Raya B7/P</a:t>
            </a:r>
          </a:p>
          <a:p>
            <a:r>
              <a:rPr lang="en-US" sz="1050" dirty="0"/>
              <a:t>UPJ Boulevard. </a:t>
            </a:r>
            <a:r>
              <a:rPr lang="en-US" sz="1050" dirty="0" err="1"/>
              <a:t>Ciputat</a:t>
            </a:r>
            <a:r>
              <a:rPr lang="en-US" sz="1050" dirty="0"/>
              <a:t> </a:t>
            </a:r>
            <a:r>
              <a:rPr lang="en-US" sz="1050" dirty="0" err="1"/>
              <a:t>Bintaro</a:t>
            </a:r>
            <a:r>
              <a:rPr lang="en-US" sz="1050" dirty="0"/>
              <a:t> Jaya</a:t>
            </a:r>
          </a:p>
          <a:p>
            <a:r>
              <a:rPr lang="en-US" sz="1050" dirty="0"/>
              <a:t>Tangerang Selatan. </a:t>
            </a:r>
            <a:r>
              <a:rPr lang="en-US" sz="1050" dirty="0" err="1"/>
              <a:t>Banten</a:t>
            </a:r>
            <a:r>
              <a:rPr lang="en-US" sz="1050" dirty="0"/>
              <a:t> 15413 </a:t>
            </a:r>
          </a:p>
          <a:p>
            <a:r>
              <a:rPr lang="en-US" sz="1050" dirty="0"/>
              <a:t>+62-21-745 5555</a:t>
            </a:r>
          </a:p>
        </p:txBody>
      </p:sp>
    </p:spTree>
    <p:extLst>
      <p:ext uri="{BB962C8B-B14F-4D97-AF65-F5344CB8AC3E}">
        <p14:creationId xmlns:p14="http://schemas.microsoft.com/office/powerpoint/2010/main" val="249535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8A87A34-81AB-432B-8DAE-1953F412C126}" type="datetimeFigureOut">
              <a:rPr lang="en-US" smtClean="0"/>
              <a:t>5/17/20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3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616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DE6E1-6748-5044-922F-5EAA29933095}"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252283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ADE6E1-6748-5044-922F-5EAA29933095}"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425294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ADE6E1-6748-5044-922F-5EAA29933095}" type="datetimeFigureOut">
              <a:rPr lang="en-US" smtClean="0"/>
              <a:t>5/17/20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147094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ADE6E1-6748-5044-922F-5EAA29933095}" type="datetimeFigureOut">
              <a:rPr lang="en-US" smtClean="0"/>
              <a:t>5/17/20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04DF45-2FB9-8445-8A94-F66A29C9B3B4}" type="slidenum">
              <a:rPr lang="en-US" smtClean="0"/>
              <a:t>‹#›</a:t>
            </a:fld>
            <a:endParaRPr lang="en-US"/>
          </a:p>
        </p:txBody>
      </p:sp>
    </p:spTree>
    <p:extLst>
      <p:ext uri="{BB962C8B-B14F-4D97-AF65-F5344CB8AC3E}">
        <p14:creationId xmlns:p14="http://schemas.microsoft.com/office/powerpoint/2010/main" val="38542349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ADE6E1-6748-5044-922F-5EAA29933095}" type="datetimeFigureOut">
              <a:rPr lang="en-US" smtClean="0"/>
              <a:t>5/17/20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04DF45-2FB9-8445-8A94-F66A29C9B3B4}" type="slidenum">
              <a:rPr lang="en-US" smtClean="0"/>
              <a:t>‹#›</a:t>
            </a:fld>
            <a:endParaRPr lang="en-US"/>
          </a:p>
        </p:txBody>
      </p:sp>
    </p:spTree>
    <p:extLst>
      <p:ext uri="{BB962C8B-B14F-4D97-AF65-F5344CB8AC3E}">
        <p14:creationId xmlns:p14="http://schemas.microsoft.com/office/powerpoint/2010/main" val="501376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FADE6E1-6748-5044-922F-5EAA29933095}" type="datetimeFigureOut">
              <a:rPr lang="en-US" smtClean="0"/>
              <a:t>5/17/20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B04DF45-2FB9-8445-8A94-F66A29C9B3B4}" type="slidenum">
              <a:rPr lang="en-US" smtClean="0"/>
              <a:t>‹#›</a:t>
            </a:fld>
            <a:endParaRPr lang="en-US"/>
          </a:p>
        </p:txBody>
      </p:sp>
    </p:spTree>
    <p:extLst>
      <p:ext uri="{BB962C8B-B14F-4D97-AF65-F5344CB8AC3E}">
        <p14:creationId xmlns:p14="http://schemas.microsoft.com/office/powerpoint/2010/main" val="104438545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077B458-015B-3A44-BA17-20E7691D73AA}"/>
              </a:ext>
            </a:extLst>
          </p:cNvPr>
          <p:cNvSpPr>
            <a:spLocks noGrp="1" noChangeArrowheads="1"/>
          </p:cNvSpPr>
          <p:nvPr>
            <p:ph type="title"/>
          </p:nvPr>
        </p:nvSpPr>
        <p:spPr>
          <a:xfrm>
            <a:off x="1739106" y="1661659"/>
            <a:ext cx="8713787" cy="2663825"/>
          </a:xfrm>
        </p:spPr>
        <p:txBody>
          <a:bodyPr/>
          <a:lstStyle/>
          <a:p>
            <a:pPr algn="ctr" eaLnBrk="1" hangingPunct="1"/>
            <a:r>
              <a:rPr lang="es-ES" altLang="en-US" sz="3600" b="1" dirty="0" err="1">
                <a:solidFill>
                  <a:schemeClr val="tx1"/>
                </a:solidFill>
              </a:rPr>
              <a:t>Perilaku</a:t>
            </a:r>
            <a:r>
              <a:rPr lang="es-ES" altLang="en-US" sz="3600" b="1" dirty="0">
                <a:solidFill>
                  <a:schemeClr val="tx1"/>
                </a:solidFill>
              </a:rPr>
              <a:t> </a:t>
            </a:r>
            <a:r>
              <a:rPr lang="es-ES" altLang="en-US" sz="3600" b="1" dirty="0" err="1">
                <a:solidFill>
                  <a:schemeClr val="tx1"/>
                </a:solidFill>
              </a:rPr>
              <a:t>Konsumen</a:t>
            </a:r>
            <a:r>
              <a:rPr lang="es-ES" altLang="en-US" sz="3600" b="1" dirty="0">
                <a:solidFill>
                  <a:schemeClr val="tx1"/>
                </a:solidFill>
              </a:rPr>
              <a:t> </a:t>
            </a:r>
            <a:r>
              <a:rPr lang="es-ES" altLang="en-US" sz="3600" b="1" dirty="0" err="1">
                <a:solidFill>
                  <a:schemeClr val="tx1"/>
                </a:solidFill>
              </a:rPr>
              <a:t>Untuk</a:t>
            </a:r>
            <a:r>
              <a:rPr lang="es-ES" altLang="en-US" sz="3600" b="1" dirty="0">
                <a:solidFill>
                  <a:schemeClr val="tx1"/>
                </a:solidFill>
              </a:rPr>
              <a:t> </a:t>
            </a:r>
            <a:r>
              <a:rPr lang="es-ES" altLang="en-US" sz="3600" b="1" dirty="0" err="1">
                <a:solidFill>
                  <a:schemeClr val="tx1"/>
                </a:solidFill>
              </a:rPr>
              <a:t>Membidik</a:t>
            </a:r>
            <a:r>
              <a:rPr lang="es-ES" altLang="en-US" sz="3600" b="1" dirty="0">
                <a:solidFill>
                  <a:schemeClr val="tx1"/>
                </a:solidFill>
              </a:rPr>
              <a:t> Pasar</a:t>
            </a:r>
            <a:br>
              <a:rPr lang="en-US" altLang="en-US" sz="3600" b="1" dirty="0">
                <a:solidFill>
                  <a:schemeClr val="tx1"/>
                </a:solidFill>
              </a:rPr>
            </a:br>
            <a:endParaRPr lang="en-US" altLang="en-US" sz="3600" b="1" dirty="0"/>
          </a:p>
        </p:txBody>
      </p:sp>
    </p:spTree>
    <p:extLst>
      <p:ext uri="{BB962C8B-B14F-4D97-AF65-F5344CB8AC3E}">
        <p14:creationId xmlns:p14="http://schemas.microsoft.com/office/powerpoint/2010/main" val="1682301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E0FDA23-E0E7-DE46-9BE9-DEAAB6332D55}"/>
              </a:ext>
            </a:extLst>
          </p:cNvPr>
          <p:cNvSpPr txBox="1">
            <a:spLocks noChangeArrowheads="1"/>
          </p:cNvSpPr>
          <p:nvPr/>
        </p:nvSpPr>
        <p:spPr>
          <a:xfrm>
            <a:off x="1521278" y="1582738"/>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3200" b="1" dirty="0" err="1">
                <a:ea typeface="宋体" panose="02010600030101010101" pitchFamily="2" charset="-122"/>
              </a:rPr>
              <a:t>Pengertian</a:t>
            </a:r>
            <a:r>
              <a:rPr lang="en-US" altLang="zh-CN" sz="3200" b="1" dirty="0">
                <a:ea typeface="宋体" panose="02010600030101010101" pitchFamily="2" charset="-122"/>
              </a:rPr>
              <a:t> </a:t>
            </a:r>
            <a:r>
              <a:rPr lang="en-US" altLang="zh-CN" sz="3200" b="1" dirty="0">
                <a:latin typeface="Arial" panose="020B0604020202020204" pitchFamily="34" charset="0"/>
                <a:ea typeface="宋体" panose="02010600030101010101" pitchFamily="2" charset="-122"/>
              </a:rPr>
              <a:t>‘</a:t>
            </a:r>
            <a:r>
              <a:rPr lang="en-US" altLang="zh-CN" sz="3200" b="1" dirty="0">
                <a:ea typeface="宋体" panose="02010600030101010101" pitchFamily="2" charset="-122"/>
              </a:rPr>
              <a:t>Reason Why</a:t>
            </a:r>
            <a:r>
              <a:rPr lang="en-US" altLang="zh-CN" sz="3200" b="1" dirty="0">
                <a:latin typeface="Arial" panose="020B0604020202020204" pitchFamily="34" charset="0"/>
                <a:ea typeface="宋体" panose="02010600030101010101" pitchFamily="2" charset="-122"/>
              </a:rPr>
              <a:t>’</a:t>
            </a:r>
            <a:r>
              <a:rPr lang="en-US" altLang="zh-CN" sz="3200" b="1" dirty="0">
                <a:ea typeface="宋体" panose="02010600030101010101" pitchFamily="2" charset="-122"/>
              </a:rPr>
              <a:t> (2)</a:t>
            </a:r>
          </a:p>
        </p:txBody>
      </p:sp>
      <p:sp>
        <p:nvSpPr>
          <p:cNvPr id="5" name="Rectangle 3">
            <a:extLst>
              <a:ext uri="{FF2B5EF4-FFF2-40B4-BE49-F238E27FC236}">
                <a16:creationId xmlns:a16="http://schemas.microsoft.com/office/drawing/2014/main" id="{274C5AFB-D675-9344-8A92-49E267B180CE}"/>
              </a:ext>
            </a:extLst>
          </p:cNvPr>
          <p:cNvSpPr txBox="1">
            <a:spLocks noChangeArrowheads="1"/>
          </p:cNvSpPr>
          <p:nvPr/>
        </p:nvSpPr>
        <p:spPr>
          <a:xfrm>
            <a:off x="1521278" y="2373313"/>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Teknik ‘Reason-why’ didesain untuk membuat stimulasi pada keinginan konsumen dengan berbagai faktor-faktor (contructive reason) untuk membeli dan menggunakan suatu barang/ jasa dengan cepat, efisien, modern, dan dapat diterima secara sosial.</a:t>
            </a:r>
            <a:endParaRPr lang="en-US" altLang="zh-CN" sz="2800" dirty="0">
              <a:ea typeface="宋体" panose="02010600030101010101" pitchFamily="2" charset="-122"/>
            </a:endParaRPr>
          </a:p>
        </p:txBody>
      </p:sp>
    </p:spTree>
    <p:extLst>
      <p:ext uri="{BB962C8B-B14F-4D97-AF65-F5344CB8AC3E}">
        <p14:creationId xmlns:p14="http://schemas.microsoft.com/office/powerpoint/2010/main" val="44897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1CDCBA1-9A3D-EE4D-A44B-425643049142}"/>
              </a:ext>
            </a:extLst>
          </p:cNvPr>
          <p:cNvSpPr txBox="1">
            <a:spLocks noChangeArrowheads="1"/>
          </p:cNvSpPr>
          <p:nvPr/>
        </p:nvSpPr>
        <p:spPr>
          <a:xfrm>
            <a:off x="1488621" y="1767795"/>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3200" b="1" dirty="0" err="1">
                <a:ea typeface="宋体" panose="02010600030101010101" pitchFamily="2" charset="-122"/>
              </a:rPr>
              <a:t>Penggunaan</a:t>
            </a:r>
            <a:r>
              <a:rPr lang="en-US" altLang="zh-CN" sz="3200" b="1" dirty="0">
                <a:ea typeface="宋体" panose="02010600030101010101" pitchFamily="2" charset="-122"/>
              </a:rPr>
              <a:t> </a:t>
            </a:r>
            <a:r>
              <a:rPr lang="en-US" altLang="zh-CN" sz="3200" b="1" dirty="0">
                <a:latin typeface="Arial" panose="020B0604020202020204" pitchFamily="34" charset="0"/>
                <a:ea typeface="宋体" panose="02010600030101010101" pitchFamily="2" charset="-122"/>
              </a:rPr>
              <a:t>‘</a:t>
            </a:r>
            <a:r>
              <a:rPr lang="en-US" altLang="zh-CN" sz="3200" b="1" dirty="0">
                <a:ea typeface="宋体" panose="02010600030101010101" pitchFamily="2" charset="-122"/>
              </a:rPr>
              <a:t>Reason-Why</a:t>
            </a:r>
            <a:r>
              <a:rPr lang="en-US" altLang="zh-CN" sz="3200" b="1" dirty="0">
                <a:latin typeface="Arial" panose="020B0604020202020204" pitchFamily="34" charset="0"/>
                <a:ea typeface="宋体" panose="02010600030101010101" pitchFamily="2" charset="-122"/>
              </a:rPr>
              <a:t>’</a:t>
            </a:r>
            <a:endParaRPr lang="en-US" altLang="zh-CN" sz="3200" b="1" dirty="0">
              <a:ea typeface="宋体" panose="02010600030101010101" pitchFamily="2" charset="-122"/>
            </a:endParaRPr>
          </a:p>
        </p:txBody>
      </p:sp>
      <p:sp>
        <p:nvSpPr>
          <p:cNvPr id="5" name="Rectangle 3">
            <a:extLst>
              <a:ext uri="{FF2B5EF4-FFF2-40B4-BE49-F238E27FC236}">
                <a16:creationId xmlns:a16="http://schemas.microsoft.com/office/drawing/2014/main" id="{A880C219-8AB0-FA4F-9A7D-938CCFBFF29C}"/>
              </a:ext>
            </a:extLst>
          </p:cNvPr>
          <p:cNvSpPr txBox="1">
            <a:spLocks noChangeArrowheads="1"/>
          </p:cNvSpPr>
          <p:nvPr/>
        </p:nvSpPr>
        <p:spPr>
          <a:xfrm>
            <a:off x="1488621" y="2558370"/>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Dalam aplikasi periklanan, teori ‘Reason-why’ digunakan untuk membedakan suatu produk dengan pasar produk-produk yang serupa, dengan menunjukan suatu keunggulan unik dari produk tersebut.</a:t>
            </a:r>
          </a:p>
        </p:txBody>
      </p:sp>
    </p:spTree>
    <p:extLst>
      <p:ext uri="{BB962C8B-B14F-4D97-AF65-F5344CB8AC3E}">
        <p14:creationId xmlns:p14="http://schemas.microsoft.com/office/powerpoint/2010/main" val="3943811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9D8456F-8797-2A4E-A04E-6FCEC1DF3DD2}"/>
              </a:ext>
            </a:extLst>
          </p:cNvPr>
          <p:cNvSpPr txBox="1">
            <a:spLocks noChangeArrowheads="1"/>
          </p:cNvSpPr>
          <p:nvPr/>
        </p:nvSpPr>
        <p:spPr>
          <a:xfrm>
            <a:off x="1553936" y="1386795"/>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3200" b="1">
                <a:ea typeface="宋体" panose="02010600030101010101" pitchFamily="2" charset="-122"/>
              </a:rPr>
              <a:t>Contoh Penggunaan </a:t>
            </a:r>
            <a:r>
              <a:rPr lang="en-US" altLang="zh-CN" sz="3200" b="1">
                <a:latin typeface="Arial" panose="020B0604020202020204" pitchFamily="34" charset="0"/>
                <a:ea typeface="宋体" panose="02010600030101010101" pitchFamily="2" charset="-122"/>
              </a:rPr>
              <a:t>‘</a:t>
            </a:r>
            <a:r>
              <a:rPr lang="en-US" altLang="zh-CN" sz="3200" b="1">
                <a:ea typeface="宋体" panose="02010600030101010101" pitchFamily="2" charset="-122"/>
              </a:rPr>
              <a:t>Reason-Why</a:t>
            </a:r>
            <a:r>
              <a:rPr lang="en-US" altLang="zh-CN" sz="3200" b="1">
                <a:latin typeface="Arial" panose="020B0604020202020204" pitchFamily="34" charset="0"/>
                <a:ea typeface="宋体" panose="02010600030101010101" pitchFamily="2" charset="-122"/>
              </a:rPr>
              <a:t>’</a:t>
            </a:r>
            <a:endParaRPr lang="en-US" altLang="zh-CN" sz="3200" b="1">
              <a:ea typeface="宋体" panose="02010600030101010101" pitchFamily="2" charset="-122"/>
            </a:endParaRPr>
          </a:p>
        </p:txBody>
      </p:sp>
      <p:sp>
        <p:nvSpPr>
          <p:cNvPr id="5" name="Rectangle 3">
            <a:extLst>
              <a:ext uri="{FF2B5EF4-FFF2-40B4-BE49-F238E27FC236}">
                <a16:creationId xmlns:a16="http://schemas.microsoft.com/office/drawing/2014/main" id="{A9E4D5AB-1751-1E49-A9DE-EFBEFB4C6748}"/>
              </a:ext>
            </a:extLst>
          </p:cNvPr>
          <p:cNvSpPr txBox="1">
            <a:spLocks noChangeArrowheads="1"/>
          </p:cNvSpPr>
          <p:nvPr/>
        </p:nvSpPr>
        <p:spPr>
          <a:xfrm>
            <a:off x="1553936" y="2177370"/>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Iklan produk mobil, </a:t>
            </a:r>
            <a:r>
              <a:rPr lang="en-US" altLang="zh-CN" sz="2800" b="1">
                <a:ea typeface="宋体" panose="02010600030101010101" pitchFamily="2" charset="-122"/>
              </a:rPr>
              <a:t>Isuzu Panther</a:t>
            </a:r>
            <a:r>
              <a:rPr lang="en-US" altLang="zh-CN" sz="2800">
                <a:ea typeface="宋体" panose="02010600030101010101" pitchFamily="2" charset="-122"/>
              </a:rPr>
              <a:t> pada tahun 1990an. Isuzu berambisi untuk mengambil pangsa pasar mobil kelas minivan yang pada saat itu dikuasai oleh Toyota Kijang. Kemudian, Isuzu Panther diluncuran dengan konsep iklan suatu mobil minivan bermesin </a:t>
            </a:r>
            <a:r>
              <a:rPr lang="en-US" altLang="zh-CN" sz="2800" u="sng">
                <a:ea typeface="宋体" panose="02010600030101010101" pitchFamily="2" charset="-122"/>
              </a:rPr>
              <a:t>diesel</a:t>
            </a:r>
            <a:r>
              <a:rPr lang="en-US" altLang="zh-CN" sz="2800">
                <a:ea typeface="宋体" panose="02010600030101010101" pitchFamily="2" charset="-122"/>
              </a:rPr>
              <a:t> yang </a:t>
            </a:r>
            <a:r>
              <a:rPr lang="en-US" altLang="zh-CN" sz="2800" u="sng">
                <a:ea typeface="宋体" panose="02010600030101010101" pitchFamily="2" charset="-122"/>
              </a:rPr>
              <a:t>super hemat,</a:t>
            </a:r>
            <a:r>
              <a:rPr lang="en-US" altLang="zh-CN" sz="2800">
                <a:ea typeface="宋体" panose="02010600030101010101" pitchFamily="2" charset="-122"/>
              </a:rPr>
              <a:t> ‘Hanya Rp 44,000.- saja dari </a:t>
            </a:r>
            <a:r>
              <a:rPr lang="en-US" altLang="zh-CN" sz="2800" u="sng">
                <a:ea typeface="宋体" panose="02010600030101010101" pitchFamily="2" charset="-122"/>
              </a:rPr>
              <a:t>Jakarta sampai Bali</a:t>
            </a:r>
            <a:r>
              <a:rPr lang="en-US" altLang="zh-CN" sz="2800">
                <a:ea typeface="宋体" panose="02010600030101010101" pitchFamily="2" charset="-122"/>
              </a:rPr>
              <a:t>’. Hasilnya, pemasaran mobil Isuzu Panther sukses besar. Isuzu berhasil memposisikan produknya sebagai kompetitor kuat Toyota Kijang pada saat itu. </a:t>
            </a:r>
            <a:endParaRPr lang="en-US" altLang="zh-CN" sz="2800" dirty="0">
              <a:ea typeface="宋体" panose="02010600030101010101" pitchFamily="2" charset="-122"/>
            </a:endParaRPr>
          </a:p>
        </p:txBody>
      </p:sp>
    </p:spTree>
    <p:extLst>
      <p:ext uri="{BB962C8B-B14F-4D97-AF65-F5344CB8AC3E}">
        <p14:creationId xmlns:p14="http://schemas.microsoft.com/office/powerpoint/2010/main" val="210465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71A4DC3-F818-3448-82F3-6A550DFFFA00}"/>
              </a:ext>
            </a:extLst>
          </p:cNvPr>
          <p:cNvSpPr txBox="1">
            <a:spLocks noChangeArrowheads="1"/>
          </p:cNvSpPr>
          <p:nvPr/>
        </p:nvSpPr>
        <p:spPr>
          <a:xfrm>
            <a:off x="1883568" y="1403834"/>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3200" b="1" dirty="0" err="1">
                <a:ea typeface="宋体" panose="02010600030101010101" pitchFamily="2" charset="-122"/>
              </a:rPr>
              <a:t>Pengertian</a:t>
            </a:r>
            <a:r>
              <a:rPr lang="en-US" altLang="zh-CN" sz="3200" b="1" dirty="0">
                <a:ea typeface="宋体" panose="02010600030101010101" pitchFamily="2" charset="-122"/>
              </a:rPr>
              <a:t> </a:t>
            </a:r>
            <a:r>
              <a:rPr lang="en-US" altLang="zh-CN" sz="3200" b="1" dirty="0" err="1">
                <a:ea typeface="宋体" panose="02010600030101010101" pitchFamily="2" charset="-122"/>
              </a:rPr>
              <a:t>penjualan</a:t>
            </a:r>
            <a:r>
              <a:rPr lang="en-US" altLang="zh-CN" sz="3200" b="1" dirty="0">
                <a:ea typeface="宋体" panose="02010600030101010101" pitchFamily="2" charset="-122"/>
              </a:rPr>
              <a:t> direct/ indirect</a:t>
            </a:r>
          </a:p>
        </p:txBody>
      </p:sp>
      <p:sp>
        <p:nvSpPr>
          <p:cNvPr id="5" name="Rectangle 3">
            <a:extLst>
              <a:ext uri="{FF2B5EF4-FFF2-40B4-BE49-F238E27FC236}">
                <a16:creationId xmlns:a16="http://schemas.microsoft.com/office/drawing/2014/main" id="{AB6B0904-9643-124A-BC8C-46C8C2381B9B}"/>
              </a:ext>
            </a:extLst>
          </p:cNvPr>
          <p:cNvSpPr txBox="1">
            <a:spLocks noChangeArrowheads="1"/>
          </p:cNvSpPr>
          <p:nvPr/>
        </p:nvSpPr>
        <p:spPr>
          <a:xfrm>
            <a:off x="1883568" y="2194409"/>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b="1">
                <a:ea typeface="宋体" panose="02010600030101010101" pitchFamily="2" charset="-122"/>
              </a:rPr>
              <a:t>Penjualan langsung (direct selling/ address): </a:t>
            </a:r>
          </a:p>
          <a:p>
            <a:r>
              <a:rPr lang="en-US" altLang="zh-CN" sz="2800">
                <a:ea typeface="宋体" panose="02010600030101010101" pitchFamily="2" charset="-122"/>
              </a:rPr>
              <a:t>Suatu metode pemasaran yang menggunakan atau menekankan secara langsung kepada individu sebagai konsumen. Penjualan langsung sering kali menggunakan suatu kesaksian (testimonial) dari seseorang (sales person/public figure/celebrity) langsung kepada konsumen yang potesial. </a:t>
            </a:r>
          </a:p>
        </p:txBody>
      </p:sp>
    </p:spTree>
    <p:extLst>
      <p:ext uri="{BB962C8B-B14F-4D97-AF65-F5344CB8AC3E}">
        <p14:creationId xmlns:p14="http://schemas.microsoft.com/office/powerpoint/2010/main" val="53782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A2AFA2-AA5D-FE4B-A9C8-114A614A8D7A}"/>
              </a:ext>
            </a:extLst>
          </p:cNvPr>
          <p:cNvSpPr txBox="1">
            <a:spLocks noChangeArrowheads="1"/>
          </p:cNvSpPr>
          <p:nvPr/>
        </p:nvSpPr>
        <p:spPr>
          <a:xfrm>
            <a:off x="1644650" y="1941513"/>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b="1" dirty="0" err="1">
                <a:ea typeface="宋体" panose="02010600030101010101" pitchFamily="2" charset="-122"/>
              </a:rPr>
              <a:t>Penjualan</a:t>
            </a:r>
            <a:r>
              <a:rPr lang="en-US" altLang="zh-CN" sz="2800" b="1" dirty="0">
                <a:ea typeface="宋体" panose="02010600030101010101" pitchFamily="2" charset="-122"/>
              </a:rPr>
              <a:t> </a:t>
            </a:r>
            <a:r>
              <a:rPr lang="en-US" altLang="zh-CN" sz="2800" b="1" dirty="0" err="1">
                <a:ea typeface="宋体" panose="02010600030101010101" pitchFamily="2" charset="-122"/>
              </a:rPr>
              <a:t>tidak</a:t>
            </a:r>
            <a:r>
              <a:rPr lang="en-US" altLang="zh-CN" sz="2800" b="1" dirty="0">
                <a:ea typeface="宋体" panose="02010600030101010101" pitchFamily="2" charset="-122"/>
              </a:rPr>
              <a:t> </a:t>
            </a:r>
            <a:r>
              <a:rPr lang="en-US" altLang="zh-CN" sz="2800" b="1" dirty="0" err="1">
                <a:ea typeface="宋体" panose="02010600030101010101" pitchFamily="2" charset="-122"/>
              </a:rPr>
              <a:t>langsung</a:t>
            </a:r>
            <a:r>
              <a:rPr lang="en-US" altLang="zh-CN" sz="2800" b="1" dirty="0">
                <a:ea typeface="宋体" panose="02010600030101010101" pitchFamily="2" charset="-122"/>
              </a:rPr>
              <a:t> (indirect selling/ </a:t>
            </a:r>
            <a:r>
              <a:rPr lang="en-US" altLang="zh-CN" sz="2800" b="1" dirty="0" err="1">
                <a:ea typeface="宋体" panose="02010600030101010101" pitchFamily="2" charset="-122"/>
              </a:rPr>
              <a:t>adress</a:t>
            </a:r>
            <a:r>
              <a:rPr lang="en-US" altLang="zh-CN" sz="2800" b="1" dirty="0">
                <a:ea typeface="宋体" panose="02010600030101010101" pitchFamily="2" charset="-122"/>
              </a:rPr>
              <a:t>): </a:t>
            </a:r>
          </a:p>
          <a:p>
            <a:r>
              <a:rPr lang="en-US" altLang="zh-CN" sz="2800" dirty="0" err="1">
                <a:ea typeface="宋体" panose="02010600030101010101" pitchFamily="2" charset="-122"/>
              </a:rPr>
              <a:t>Suatu</a:t>
            </a:r>
            <a:r>
              <a:rPr lang="en-US" altLang="zh-CN" sz="2800" dirty="0">
                <a:ea typeface="宋体" panose="02010600030101010101" pitchFamily="2" charset="-122"/>
              </a:rPr>
              <a:t> </a:t>
            </a:r>
            <a:r>
              <a:rPr lang="en-US" altLang="zh-CN" sz="2800" dirty="0" err="1">
                <a:ea typeface="宋体" panose="02010600030101010101" pitchFamily="2" charset="-122"/>
              </a:rPr>
              <a:t>metode</a:t>
            </a:r>
            <a:r>
              <a:rPr lang="en-US" altLang="zh-CN" sz="2800" dirty="0">
                <a:ea typeface="宋体" panose="02010600030101010101" pitchFamily="2" charset="-122"/>
              </a:rPr>
              <a:t> </a:t>
            </a:r>
            <a:r>
              <a:rPr lang="en-US" altLang="zh-CN" sz="2800" dirty="0" err="1">
                <a:ea typeface="宋体" panose="02010600030101010101" pitchFamily="2" charset="-122"/>
              </a:rPr>
              <a:t>pemasaran</a:t>
            </a:r>
            <a:r>
              <a:rPr lang="en-US" altLang="zh-CN" sz="2800" dirty="0">
                <a:ea typeface="宋体" panose="02010600030101010101" pitchFamily="2" charset="-122"/>
              </a:rPr>
              <a:t> yang </a:t>
            </a:r>
            <a:r>
              <a:rPr lang="en-US" altLang="zh-CN" sz="2800" dirty="0" err="1">
                <a:ea typeface="宋体" panose="02010600030101010101" pitchFamily="2" charset="-122"/>
              </a:rPr>
              <a:t>tidak</a:t>
            </a:r>
            <a:r>
              <a:rPr lang="en-US" altLang="zh-CN" sz="2800" dirty="0">
                <a:ea typeface="宋体" panose="02010600030101010101" pitchFamily="2" charset="-122"/>
              </a:rPr>
              <a:t> </a:t>
            </a:r>
            <a:r>
              <a:rPr lang="en-US" altLang="zh-CN" sz="2800" dirty="0" err="1">
                <a:ea typeface="宋体" panose="02010600030101010101" pitchFamily="2" charset="-122"/>
              </a:rPr>
              <a:t>secara</a:t>
            </a:r>
            <a:r>
              <a:rPr lang="en-US" altLang="zh-CN" sz="2800" dirty="0">
                <a:ea typeface="宋体" panose="02010600030101010101" pitchFamily="2" charset="-122"/>
              </a:rPr>
              <a:t> </a:t>
            </a:r>
            <a:r>
              <a:rPr lang="en-US" altLang="zh-CN" sz="2800" dirty="0" err="1">
                <a:ea typeface="宋体" panose="02010600030101010101" pitchFamily="2" charset="-122"/>
              </a:rPr>
              <a:t>langsung</a:t>
            </a:r>
            <a:r>
              <a:rPr lang="en-US" altLang="zh-CN" sz="2800" dirty="0">
                <a:ea typeface="宋体" panose="02010600030101010101" pitchFamily="2" charset="-122"/>
              </a:rPr>
              <a:t> </a:t>
            </a:r>
            <a:r>
              <a:rPr lang="en-US" altLang="zh-CN" sz="2800" dirty="0" err="1">
                <a:ea typeface="宋体" panose="02010600030101010101" pitchFamily="2" charset="-122"/>
              </a:rPr>
              <a:t>ditujukan</a:t>
            </a:r>
            <a:r>
              <a:rPr lang="en-US" altLang="zh-CN" sz="2800" dirty="0">
                <a:ea typeface="宋体" panose="02010600030101010101" pitchFamily="2" charset="-122"/>
              </a:rPr>
              <a:t> </a:t>
            </a:r>
            <a:r>
              <a:rPr lang="en-US" altLang="zh-CN" sz="2800" dirty="0" err="1">
                <a:ea typeface="宋体" panose="02010600030101010101" pitchFamily="2" charset="-122"/>
              </a:rPr>
              <a:t>kepada</a:t>
            </a:r>
            <a:r>
              <a:rPr lang="en-US" altLang="zh-CN" sz="2800" dirty="0">
                <a:ea typeface="宋体" panose="02010600030101010101" pitchFamily="2" charset="-122"/>
              </a:rPr>
              <a:t> </a:t>
            </a:r>
            <a:r>
              <a:rPr lang="en-US" altLang="zh-CN" sz="2800" dirty="0" err="1">
                <a:ea typeface="宋体" panose="02010600030101010101" pitchFamily="2" charset="-122"/>
              </a:rPr>
              <a:t>konsumen</a:t>
            </a:r>
            <a:r>
              <a:rPr lang="en-US" altLang="zh-CN" sz="2800" dirty="0">
                <a:ea typeface="宋体" panose="02010600030101010101" pitchFamily="2" charset="-122"/>
              </a:rPr>
              <a:t>, model </a:t>
            </a:r>
            <a:r>
              <a:rPr lang="en-US" altLang="zh-CN" sz="2800" dirty="0" err="1">
                <a:ea typeface="宋体" panose="02010600030101010101" pitchFamily="2" charset="-122"/>
              </a:rPr>
              <a:t>pemasaran</a:t>
            </a:r>
            <a:r>
              <a:rPr lang="en-US" altLang="zh-CN" sz="2800" dirty="0">
                <a:ea typeface="宋体" panose="02010600030101010101" pitchFamily="2" charset="-122"/>
              </a:rPr>
              <a:t> </a:t>
            </a:r>
            <a:r>
              <a:rPr lang="en-US" altLang="zh-CN" sz="2800" dirty="0" err="1">
                <a:ea typeface="宋体" panose="02010600030101010101" pitchFamily="2" charset="-122"/>
              </a:rPr>
              <a:t>ini</a:t>
            </a:r>
            <a:r>
              <a:rPr lang="en-US" altLang="zh-CN" sz="2800" dirty="0">
                <a:ea typeface="宋体" panose="02010600030101010101" pitchFamily="2" charset="-122"/>
              </a:rPr>
              <a:t> </a:t>
            </a:r>
            <a:r>
              <a:rPr lang="en-US" altLang="zh-CN" sz="2800" dirty="0" err="1">
                <a:ea typeface="宋体" panose="02010600030101010101" pitchFamily="2" charset="-122"/>
              </a:rPr>
              <a:t>lebih</a:t>
            </a:r>
            <a:r>
              <a:rPr lang="en-US" altLang="zh-CN" sz="2800" dirty="0">
                <a:ea typeface="宋体" panose="02010600030101010101" pitchFamily="2" charset="-122"/>
              </a:rPr>
              <a:t> </a:t>
            </a:r>
            <a:r>
              <a:rPr lang="en-US" altLang="zh-CN" sz="2800" dirty="0" err="1">
                <a:ea typeface="宋体" panose="02010600030101010101" pitchFamily="2" charset="-122"/>
              </a:rPr>
              <a:t>menggunakan</a:t>
            </a:r>
            <a:r>
              <a:rPr lang="en-US" altLang="zh-CN" sz="2800" dirty="0">
                <a:ea typeface="宋体" panose="02010600030101010101" pitchFamily="2" charset="-122"/>
              </a:rPr>
              <a:t> </a:t>
            </a:r>
            <a:r>
              <a:rPr lang="en-US" altLang="zh-CN" sz="2800" dirty="0" err="1">
                <a:ea typeface="宋体" panose="02010600030101010101" pitchFamily="2" charset="-122"/>
              </a:rPr>
              <a:t>metode</a:t>
            </a:r>
            <a:r>
              <a:rPr lang="en-US" altLang="zh-CN" sz="2800" dirty="0">
                <a:ea typeface="宋体" panose="02010600030101010101" pitchFamily="2" charset="-122"/>
              </a:rPr>
              <a:t> </a:t>
            </a:r>
            <a:r>
              <a:rPr lang="en-US" altLang="zh-CN" sz="2800" dirty="0" err="1">
                <a:ea typeface="宋体" panose="02010600030101010101" pitchFamily="2" charset="-122"/>
              </a:rPr>
              <a:t>komunikasi</a:t>
            </a:r>
            <a:r>
              <a:rPr lang="en-US" altLang="zh-CN" sz="2800" dirty="0">
                <a:ea typeface="宋体" panose="02010600030101010101" pitchFamily="2" charset="-122"/>
              </a:rPr>
              <a:t> monolog </a:t>
            </a:r>
            <a:r>
              <a:rPr lang="en-US" altLang="zh-CN" sz="2800" dirty="0" err="1">
                <a:ea typeface="宋体" panose="02010600030101010101" pitchFamily="2" charset="-122"/>
              </a:rPr>
              <a:t>atau</a:t>
            </a:r>
            <a:r>
              <a:rPr lang="en-US" altLang="zh-CN" sz="2800" dirty="0">
                <a:ea typeface="宋体" panose="02010600030101010101" pitchFamily="2" charset="-122"/>
              </a:rPr>
              <a:t> dialog, </a:t>
            </a:r>
            <a:r>
              <a:rPr lang="en-US" altLang="zh-CN" sz="2800" dirty="0" err="1">
                <a:ea typeface="宋体" panose="02010600030101010101" pitchFamily="2" charset="-122"/>
              </a:rPr>
              <a:t>seperti</a:t>
            </a:r>
            <a:r>
              <a:rPr lang="en-US" altLang="zh-CN" sz="2800" dirty="0">
                <a:ea typeface="宋体" panose="02010600030101010101" pitchFamily="2" charset="-122"/>
              </a:rPr>
              <a:t> </a:t>
            </a:r>
            <a:r>
              <a:rPr lang="en-US" altLang="zh-CN" sz="2800" dirty="0" err="1">
                <a:ea typeface="宋体" panose="02010600030101010101" pitchFamily="2" charset="-122"/>
              </a:rPr>
              <a:t>terdapat</a:t>
            </a:r>
            <a:r>
              <a:rPr lang="en-US" altLang="zh-CN" sz="2800" dirty="0">
                <a:ea typeface="宋体" panose="02010600030101010101" pitchFamily="2" charset="-122"/>
              </a:rPr>
              <a:t> pada </a:t>
            </a:r>
            <a:r>
              <a:rPr lang="en-US" altLang="zh-CN" sz="2800" dirty="0" err="1">
                <a:ea typeface="宋体" panose="02010600030101010101" pitchFamily="2" charset="-122"/>
              </a:rPr>
              <a:t>Iklan</a:t>
            </a:r>
            <a:r>
              <a:rPr lang="en-US" altLang="zh-CN" sz="2800" dirty="0">
                <a:ea typeface="宋体" panose="02010600030101010101" pitchFamily="2" charset="-122"/>
              </a:rPr>
              <a:t> TV, Radio, </a:t>
            </a:r>
            <a:r>
              <a:rPr lang="en-US" altLang="zh-CN" sz="2800" dirty="0" err="1">
                <a:ea typeface="宋体" panose="02010600030101010101" pitchFamily="2" charset="-122"/>
              </a:rPr>
              <a:t>Majalah</a:t>
            </a:r>
            <a:r>
              <a:rPr lang="en-US" altLang="zh-CN" sz="2800" dirty="0">
                <a:ea typeface="宋体" panose="02010600030101010101" pitchFamily="2" charset="-122"/>
              </a:rPr>
              <a:t>, dan media </a:t>
            </a:r>
            <a:r>
              <a:rPr lang="en-US" altLang="zh-CN" sz="2800" dirty="0" err="1">
                <a:ea typeface="宋体" panose="02010600030101010101" pitchFamily="2" charset="-122"/>
              </a:rPr>
              <a:t>cetak</a:t>
            </a:r>
            <a:r>
              <a:rPr lang="en-US" altLang="zh-CN" sz="2800" dirty="0">
                <a:ea typeface="宋体" panose="02010600030101010101" pitchFamily="2" charset="-122"/>
              </a:rPr>
              <a:t> </a:t>
            </a:r>
            <a:r>
              <a:rPr lang="en-US" altLang="zh-CN" sz="2800" dirty="0" err="1">
                <a:ea typeface="宋体" panose="02010600030101010101" pitchFamily="2" charset="-122"/>
              </a:rPr>
              <a:t>lainnya</a:t>
            </a:r>
            <a:r>
              <a:rPr lang="en-US" altLang="zh-CN" sz="2800" dirty="0">
                <a:ea typeface="宋体" panose="02010600030101010101" pitchFamily="2" charset="-122"/>
              </a:rPr>
              <a:t> </a:t>
            </a:r>
            <a:r>
              <a:rPr lang="en-US" altLang="zh-CN" sz="2800" dirty="0" err="1">
                <a:ea typeface="宋体" panose="02010600030101010101" pitchFamily="2" charset="-122"/>
              </a:rPr>
              <a:t>merupakan</a:t>
            </a:r>
            <a:r>
              <a:rPr lang="en-US" altLang="zh-CN" sz="2800" dirty="0">
                <a:ea typeface="宋体" panose="02010600030101010101" pitchFamily="2" charset="-122"/>
              </a:rPr>
              <a:t> salah </a:t>
            </a:r>
            <a:r>
              <a:rPr lang="en-US" altLang="zh-CN" sz="2800" dirty="0" err="1">
                <a:ea typeface="宋体" panose="02010600030101010101" pitchFamily="2" charset="-122"/>
              </a:rPr>
              <a:t>satu</a:t>
            </a:r>
            <a:r>
              <a:rPr lang="en-US" altLang="zh-CN" sz="2800" dirty="0">
                <a:ea typeface="宋体" panose="02010600030101010101" pitchFamily="2" charset="-122"/>
              </a:rPr>
              <a:t> </a:t>
            </a:r>
            <a:r>
              <a:rPr lang="en-US" altLang="zh-CN" sz="2800" dirty="0" err="1">
                <a:ea typeface="宋体" panose="02010600030101010101" pitchFamily="2" charset="-122"/>
              </a:rPr>
              <a:t>contoh</a:t>
            </a:r>
            <a:r>
              <a:rPr lang="en-US" altLang="zh-CN" sz="2800" dirty="0">
                <a:ea typeface="宋体" panose="02010600030101010101" pitchFamily="2" charset="-122"/>
              </a:rPr>
              <a:t> indirect selling. </a:t>
            </a:r>
          </a:p>
        </p:txBody>
      </p:sp>
    </p:spTree>
    <p:extLst>
      <p:ext uri="{BB962C8B-B14F-4D97-AF65-F5344CB8AC3E}">
        <p14:creationId xmlns:p14="http://schemas.microsoft.com/office/powerpoint/2010/main" val="80016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432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F6C5B14-10EF-314A-89E5-CEFF026F525D}"/>
              </a:ext>
            </a:extLst>
          </p:cNvPr>
          <p:cNvSpPr txBox="1">
            <a:spLocks noChangeArrowheads="1"/>
          </p:cNvSpPr>
          <p:nvPr/>
        </p:nvSpPr>
        <p:spPr>
          <a:xfrm>
            <a:off x="2337708" y="1147309"/>
            <a:ext cx="8831035" cy="15113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2800" b="1" dirty="0" err="1">
                <a:ea typeface="宋体" panose="02010600030101010101" pitchFamily="2" charset="-122"/>
              </a:rPr>
              <a:t>Pentingnya</a:t>
            </a:r>
            <a:r>
              <a:rPr lang="en-US" altLang="zh-CN" sz="2800" b="1" dirty="0">
                <a:ea typeface="宋体" panose="02010600030101010101" pitchFamily="2" charset="-122"/>
              </a:rPr>
              <a:t> </a:t>
            </a:r>
            <a:r>
              <a:rPr lang="en-US" altLang="zh-CN" sz="2800" b="1" dirty="0" err="1">
                <a:ea typeface="宋体" panose="02010600030101010101" pitchFamily="2" charset="-122"/>
              </a:rPr>
              <a:t>Pengenalan</a:t>
            </a:r>
            <a:r>
              <a:rPr lang="en-US" altLang="zh-CN" sz="2800" b="1" dirty="0">
                <a:ea typeface="宋体" panose="02010600030101010101" pitchFamily="2" charset="-122"/>
              </a:rPr>
              <a:t> </a:t>
            </a:r>
            <a:r>
              <a:rPr lang="en-US" altLang="zh-CN" sz="2800" b="1" dirty="0" err="1">
                <a:ea typeface="宋体" panose="02010600030101010101" pitchFamily="2" charset="-122"/>
              </a:rPr>
              <a:t>Perilaku</a:t>
            </a:r>
            <a:r>
              <a:rPr lang="en-US" altLang="zh-CN" sz="2800" b="1" dirty="0">
                <a:ea typeface="宋体" panose="02010600030101010101" pitchFamily="2" charset="-122"/>
              </a:rPr>
              <a:t> </a:t>
            </a:r>
            <a:r>
              <a:rPr lang="en-US" altLang="zh-CN" sz="2800" b="1" dirty="0" err="1">
                <a:ea typeface="宋体" panose="02010600030101010101" pitchFamily="2" charset="-122"/>
              </a:rPr>
              <a:t>Kosumen</a:t>
            </a:r>
            <a:r>
              <a:rPr lang="en-US" altLang="zh-CN" sz="2800" b="1" dirty="0">
                <a:ea typeface="宋体" panose="02010600030101010101" pitchFamily="2" charset="-122"/>
              </a:rPr>
              <a:t> </a:t>
            </a:r>
            <a:r>
              <a:rPr lang="en-US" altLang="zh-CN" sz="2800" b="1" dirty="0" err="1">
                <a:ea typeface="宋体" panose="02010600030101010101" pitchFamily="2" charset="-122"/>
              </a:rPr>
              <a:t>Terhadap</a:t>
            </a:r>
            <a:r>
              <a:rPr lang="en-US" altLang="zh-CN" sz="2800" b="1" dirty="0">
                <a:ea typeface="宋体" panose="02010600030101010101" pitchFamily="2" charset="-122"/>
              </a:rPr>
              <a:t> </a:t>
            </a:r>
            <a:r>
              <a:rPr lang="en-US" altLang="zh-CN" sz="2800" b="1" dirty="0" err="1">
                <a:ea typeface="宋体" panose="02010600030101010101" pitchFamily="2" charset="-122"/>
              </a:rPr>
              <a:t>Barang</a:t>
            </a:r>
            <a:r>
              <a:rPr lang="en-US" altLang="zh-CN" sz="2800" b="1" dirty="0">
                <a:ea typeface="宋体" panose="02010600030101010101" pitchFamily="2" charset="-122"/>
              </a:rPr>
              <a:t>/ </a:t>
            </a:r>
            <a:r>
              <a:rPr lang="en-US" altLang="zh-CN" sz="2800" b="1" dirty="0" err="1">
                <a:ea typeface="宋体" panose="02010600030101010101" pitchFamily="2" charset="-122"/>
              </a:rPr>
              <a:t>Jasa</a:t>
            </a:r>
            <a:r>
              <a:rPr lang="en-US" altLang="zh-CN" sz="2800" b="1" dirty="0">
                <a:ea typeface="宋体" panose="02010600030101010101" pitchFamily="2" charset="-122"/>
              </a:rPr>
              <a:t> </a:t>
            </a:r>
            <a:r>
              <a:rPr lang="en-US" altLang="zh-CN" sz="2800" b="1" dirty="0" err="1">
                <a:ea typeface="宋体" panose="02010600030101010101" pitchFamily="2" charset="-122"/>
              </a:rPr>
              <a:t>Tertentu</a:t>
            </a:r>
            <a:endParaRPr lang="en-US" altLang="zh-CN" sz="2800" b="1" dirty="0">
              <a:ea typeface="宋体" panose="02010600030101010101" pitchFamily="2" charset="-122"/>
            </a:endParaRPr>
          </a:p>
        </p:txBody>
      </p:sp>
      <p:sp>
        <p:nvSpPr>
          <p:cNvPr id="5" name="Rectangle 3">
            <a:extLst>
              <a:ext uri="{FF2B5EF4-FFF2-40B4-BE49-F238E27FC236}">
                <a16:creationId xmlns:a16="http://schemas.microsoft.com/office/drawing/2014/main" id="{BE57AD7F-8ADB-3146-AB2F-30563652FD13}"/>
              </a:ext>
            </a:extLst>
          </p:cNvPr>
          <p:cNvSpPr txBox="1">
            <a:spLocks noChangeArrowheads="1"/>
          </p:cNvSpPr>
          <p:nvPr/>
        </p:nvSpPr>
        <p:spPr>
          <a:xfrm>
            <a:off x="2337708" y="2630034"/>
            <a:ext cx="8424863" cy="348456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Pengenalan perilaku konsumen terhadap suatu barang/ jasa tertentu merupakan dasar dari strategi periklanan yang baik.</a:t>
            </a:r>
          </a:p>
          <a:p>
            <a:r>
              <a:rPr lang="en-US" altLang="zh-CN" sz="2800">
                <a:ea typeface="宋体" panose="02010600030101010101" pitchFamily="2" charset="-122"/>
              </a:rPr>
              <a:t>Dalam mempelajari perilaku konsumen secara mendalam, para pakar iklan dan pemasaran harus dapat melakukan segmentasi kelas sosial dari target konsumen.</a:t>
            </a:r>
            <a:endParaRPr lang="en-US" altLang="zh-CN" sz="2800" dirty="0">
              <a:ea typeface="宋体" panose="02010600030101010101" pitchFamily="2" charset="-122"/>
            </a:endParaRPr>
          </a:p>
        </p:txBody>
      </p:sp>
    </p:spTree>
    <p:extLst>
      <p:ext uri="{BB962C8B-B14F-4D97-AF65-F5344CB8AC3E}">
        <p14:creationId xmlns:p14="http://schemas.microsoft.com/office/powerpoint/2010/main" val="39495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8477166-99A5-0745-BEF7-55742468C97D}"/>
              </a:ext>
            </a:extLst>
          </p:cNvPr>
          <p:cNvSpPr txBox="1">
            <a:spLocks noChangeArrowheads="1"/>
          </p:cNvSpPr>
          <p:nvPr/>
        </p:nvSpPr>
        <p:spPr>
          <a:xfrm>
            <a:off x="1992425" y="886052"/>
            <a:ext cx="8424863" cy="863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r>
              <a:rPr lang="en-US" altLang="zh-CN" sz="2800" b="1">
                <a:ea typeface="宋体" panose="02010600030101010101" pitchFamily="2" charset="-122"/>
              </a:rPr>
              <a:t>Contoh Segmentasi Kelas Sosial Konsumen</a:t>
            </a:r>
          </a:p>
        </p:txBody>
      </p:sp>
      <p:graphicFrame>
        <p:nvGraphicFramePr>
          <p:cNvPr id="5" name="Group 60">
            <a:extLst>
              <a:ext uri="{FF2B5EF4-FFF2-40B4-BE49-F238E27FC236}">
                <a16:creationId xmlns:a16="http://schemas.microsoft.com/office/drawing/2014/main" id="{B9DFDC73-DB6E-C543-B2FE-9E5223E233A5}"/>
              </a:ext>
            </a:extLst>
          </p:cNvPr>
          <p:cNvGraphicFramePr>
            <a:graphicFrameLocks noGrp="1"/>
          </p:cNvGraphicFramePr>
          <p:nvPr>
            <p:extLst>
              <p:ext uri="{D42A27DB-BD31-4B8C-83A1-F6EECF244321}">
                <p14:modId xmlns:p14="http://schemas.microsoft.com/office/powerpoint/2010/main" val="827457986"/>
              </p:ext>
            </p:extLst>
          </p:nvPr>
        </p:nvGraphicFramePr>
        <p:xfrm>
          <a:off x="2063863" y="1676627"/>
          <a:ext cx="8353425" cy="4306889"/>
        </p:xfrm>
        <a:graphic>
          <a:graphicData uri="http://schemas.openxmlformats.org/drawingml/2006/table">
            <a:tbl>
              <a:tblPr/>
              <a:tblGrid>
                <a:gridCol w="482600">
                  <a:extLst>
                    <a:ext uri="{9D8B030D-6E8A-4147-A177-3AD203B41FA5}">
                      <a16:colId xmlns:a16="http://schemas.microsoft.com/office/drawing/2014/main" val="20000"/>
                    </a:ext>
                  </a:extLst>
                </a:gridCol>
                <a:gridCol w="2311400">
                  <a:extLst>
                    <a:ext uri="{9D8B030D-6E8A-4147-A177-3AD203B41FA5}">
                      <a16:colId xmlns:a16="http://schemas.microsoft.com/office/drawing/2014/main" val="20001"/>
                    </a:ext>
                  </a:extLst>
                </a:gridCol>
                <a:gridCol w="5559425">
                  <a:extLst>
                    <a:ext uri="{9D8B030D-6E8A-4147-A177-3AD203B41FA5}">
                      <a16:colId xmlns:a16="http://schemas.microsoft.com/office/drawing/2014/main" val="20002"/>
                    </a:ext>
                  </a:extLst>
                </a:gridCol>
              </a:tblGrid>
              <a:tr h="614363">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A</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Upper Middle Class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Higher managerial, administrative or professional</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615950">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Middle Class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Intermediate managerial, administrative or professional</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614363">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C1</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Lower Middle Class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Supervisory or clerical and junior managerial, administrative or professional</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14363">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C2</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Skilled Working Class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Skilled manual workers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93725">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D</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Working Class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Unskilled manual workers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873125">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E</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Lowest Subsistence Levels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State pensioners or widows (no other earnings), casual workers</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81000">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247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F238C9B9-DCD1-304B-8940-2244233B607F}"/>
              </a:ext>
            </a:extLst>
          </p:cNvPr>
          <p:cNvSpPr txBox="1">
            <a:spLocks noChangeArrowheads="1"/>
          </p:cNvSpPr>
          <p:nvPr/>
        </p:nvSpPr>
        <p:spPr>
          <a:xfrm>
            <a:off x="2348593" y="1245281"/>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r>
              <a:rPr lang="en-US" altLang="zh-CN" sz="3200" b="1">
                <a:ea typeface="宋体" panose="02010600030101010101" pitchFamily="2" charset="-122"/>
              </a:rPr>
              <a:t>Segmentasi Kelas Sosial Konsumen</a:t>
            </a:r>
            <a:endParaRPr lang="en-US" altLang="zh-CN" sz="3200" b="1" dirty="0">
              <a:ea typeface="宋体" panose="02010600030101010101" pitchFamily="2" charset="-122"/>
            </a:endParaRPr>
          </a:p>
        </p:txBody>
      </p:sp>
      <p:sp>
        <p:nvSpPr>
          <p:cNvPr id="7" name="Rectangle 3">
            <a:extLst>
              <a:ext uri="{FF2B5EF4-FFF2-40B4-BE49-F238E27FC236}">
                <a16:creationId xmlns:a16="http://schemas.microsoft.com/office/drawing/2014/main" id="{1F3C2DBC-9B4A-DE41-9BED-3F759502CFAF}"/>
              </a:ext>
            </a:extLst>
          </p:cNvPr>
          <p:cNvSpPr txBox="1">
            <a:spLocks noChangeArrowheads="1"/>
          </p:cNvSpPr>
          <p:nvPr/>
        </p:nvSpPr>
        <p:spPr>
          <a:xfrm>
            <a:off x="2420031" y="2035856"/>
            <a:ext cx="7921625" cy="403383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Tujuan segmentasi kelas sosial konsumen adalah untuk mengidentifikasi target konsumen yang kemungkinan besar dapat dipengaruhi (persuasion method) melalui teknik pemasaran/ iklan yang direncanakan untuk suatu produk/ jasa. </a:t>
            </a:r>
          </a:p>
          <a:p>
            <a:r>
              <a:rPr lang="en-US" altLang="zh-CN" sz="2800">
                <a:ea typeface="宋体" panose="02010600030101010101" pitchFamily="2" charset="-122"/>
              </a:rPr>
              <a:t>Secara singkat, iklan produk/ jasa yang dibuat harus disesuaikan dengan target konsumen yang tepat.</a:t>
            </a:r>
            <a:endParaRPr lang="en-US" altLang="zh-CN" sz="2800" dirty="0">
              <a:ea typeface="宋体" panose="02010600030101010101" pitchFamily="2" charset="-122"/>
            </a:endParaRPr>
          </a:p>
        </p:txBody>
      </p:sp>
    </p:spTree>
    <p:extLst>
      <p:ext uri="{BB962C8B-B14F-4D97-AF65-F5344CB8AC3E}">
        <p14:creationId xmlns:p14="http://schemas.microsoft.com/office/powerpoint/2010/main" val="3535776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2B82AB0-EBB5-294F-97BF-182964B1A56A}"/>
              </a:ext>
            </a:extLst>
          </p:cNvPr>
          <p:cNvSpPr txBox="1">
            <a:spLocks noChangeArrowheads="1"/>
          </p:cNvSpPr>
          <p:nvPr/>
        </p:nvSpPr>
        <p:spPr>
          <a:xfrm>
            <a:off x="2076450" y="1256166"/>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r>
              <a:rPr lang="en-US" altLang="zh-CN" sz="3200" b="1">
                <a:ea typeface="宋体" panose="02010600030101010101" pitchFamily="2" charset="-122"/>
              </a:rPr>
              <a:t>Contoh Iklan Dengan Target Konsumen</a:t>
            </a:r>
            <a:endParaRPr lang="en-US" altLang="zh-CN" sz="3200" b="1" dirty="0">
              <a:ea typeface="宋体" panose="02010600030101010101" pitchFamily="2" charset="-122"/>
            </a:endParaRPr>
          </a:p>
        </p:txBody>
      </p:sp>
      <p:sp>
        <p:nvSpPr>
          <p:cNvPr id="5" name="Rectangle 6">
            <a:extLst>
              <a:ext uri="{FF2B5EF4-FFF2-40B4-BE49-F238E27FC236}">
                <a16:creationId xmlns:a16="http://schemas.microsoft.com/office/drawing/2014/main" id="{D9B781F8-5037-4A47-B40C-02F1EC4B8675}"/>
              </a:ext>
            </a:extLst>
          </p:cNvPr>
          <p:cNvSpPr>
            <a:spLocks noChangeArrowheads="1"/>
          </p:cNvSpPr>
          <p:nvPr/>
        </p:nvSpPr>
        <p:spPr bwMode="auto">
          <a:xfrm>
            <a:off x="2076450" y="2046741"/>
            <a:ext cx="8424863"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93738" indent="-693738">
              <a:spcBef>
                <a:spcPct val="20000"/>
              </a:spcBef>
              <a:buChar char="•"/>
              <a:defRPr sz="2400">
                <a:solidFill>
                  <a:schemeClr val="tx1"/>
                </a:solidFill>
                <a:latin typeface="Interstate" pitchFamily="2" charset="0"/>
              </a:defRPr>
            </a:lvl1pPr>
            <a:lvl2pPr marL="1189038" indent="-381000">
              <a:spcBef>
                <a:spcPct val="20000"/>
              </a:spcBef>
              <a:buChar char="–"/>
              <a:defRPr sz="2000">
                <a:solidFill>
                  <a:schemeClr val="tx1"/>
                </a:solidFill>
                <a:latin typeface="Interstate" pitchFamily="2" charset="0"/>
              </a:defRPr>
            </a:lvl2pPr>
            <a:lvl3pPr marL="1646238" indent="-342900">
              <a:spcBef>
                <a:spcPct val="20000"/>
              </a:spcBef>
              <a:buChar char="•"/>
              <a:defRPr>
                <a:solidFill>
                  <a:schemeClr val="tx1"/>
                </a:solidFill>
                <a:latin typeface="Interstate" pitchFamily="2" charset="0"/>
              </a:defRPr>
            </a:lvl3pPr>
            <a:lvl4pPr marL="2065338" indent="-304800">
              <a:spcBef>
                <a:spcPct val="20000"/>
              </a:spcBef>
              <a:buChar char="–"/>
              <a:defRPr sz="1600">
                <a:solidFill>
                  <a:schemeClr val="tx1"/>
                </a:solidFill>
                <a:latin typeface="Interstate" pitchFamily="2" charset="0"/>
              </a:defRPr>
            </a:lvl4pPr>
            <a:lvl5pPr marL="2484438" indent="-304800">
              <a:spcBef>
                <a:spcPct val="20000"/>
              </a:spcBef>
              <a:buChar char="»"/>
              <a:defRPr sz="1600">
                <a:solidFill>
                  <a:schemeClr val="tx1"/>
                </a:solidFill>
                <a:latin typeface="Interstate" pitchFamily="2" charset="0"/>
              </a:defRPr>
            </a:lvl5pPr>
            <a:lvl6pPr marL="2941638" indent="-304800" eaLnBrk="0" fontAlgn="base" hangingPunct="0">
              <a:spcBef>
                <a:spcPct val="20000"/>
              </a:spcBef>
              <a:spcAft>
                <a:spcPct val="0"/>
              </a:spcAft>
              <a:buChar char="»"/>
              <a:defRPr sz="1600">
                <a:solidFill>
                  <a:schemeClr val="tx1"/>
                </a:solidFill>
                <a:latin typeface="Interstate" pitchFamily="2" charset="0"/>
              </a:defRPr>
            </a:lvl6pPr>
            <a:lvl7pPr marL="3398838" indent="-304800" eaLnBrk="0" fontAlgn="base" hangingPunct="0">
              <a:spcBef>
                <a:spcPct val="20000"/>
              </a:spcBef>
              <a:spcAft>
                <a:spcPct val="0"/>
              </a:spcAft>
              <a:buChar char="»"/>
              <a:defRPr sz="1600">
                <a:solidFill>
                  <a:schemeClr val="tx1"/>
                </a:solidFill>
                <a:latin typeface="Interstate" pitchFamily="2" charset="0"/>
              </a:defRPr>
            </a:lvl7pPr>
            <a:lvl8pPr marL="3856038" indent="-304800" eaLnBrk="0" fontAlgn="base" hangingPunct="0">
              <a:spcBef>
                <a:spcPct val="20000"/>
              </a:spcBef>
              <a:spcAft>
                <a:spcPct val="0"/>
              </a:spcAft>
              <a:buChar char="»"/>
              <a:defRPr sz="1600">
                <a:solidFill>
                  <a:schemeClr val="tx1"/>
                </a:solidFill>
                <a:latin typeface="Interstate" pitchFamily="2" charset="0"/>
              </a:defRPr>
            </a:lvl8pPr>
            <a:lvl9pPr marL="4313238" indent="-304800" eaLnBrk="0" fontAlgn="base" hangingPunct="0">
              <a:spcBef>
                <a:spcPct val="20000"/>
              </a:spcBef>
              <a:spcAft>
                <a:spcPct val="0"/>
              </a:spcAft>
              <a:buChar char="»"/>
              <a:defRPr sz="1600">
                <a:solidFill>
                  <a:schemeClr val="tx1"/>
                </a:solidFill>
                <a:latin typeface="Interstate" pitchFamily="2" charset="0"/>
              </a:defRPr>
            </a:lvl9pPr>
          </a:lstStyle>
          <a:p>
            <a:pPr eaLnBrk="1" hangingPunct="1">
              <a:buFontTx/>
              <a:buAutoNum type="arabicPeriod"/>
            </a:pPr>
            <a:r>
              <a:rPr lang="en-US" altLang="zh-CN">
                <a:ea typeface="宋体" panose="02010600030101010101" pitchFamily="2" charset="-122"/>
              </a:rPr>
              <a:t>Iklan jasa penerbangan kelas business, membuat suatu flyer mengenai kenyamanan dan fasilitas penerbangan yang khusus. Flyer ini didistribusikan kepada para eksekutif perbankan.</a:t>
            </a:r>
          </a:p>
          <a:p>
            <a:pPr eaLnBrk="1" hangingPunct="1">
              <a:buFontTx/>
              <a:buAutoNum type="arabicPeriod"/>
            </a:pPr>
            <a:r>
              <a:rPr lang="en-US" altLang="zh-CN">
                <a:ea typeface="宋体" panose="02010600030101010101" pitchFamily="2" charset="-122"/>
              </a:rPr>
              <a:t>Iklan televisi suatu produk rokok yang menonjolkan kandungan nikotin yang ringan, iklan ini ditujukan pada kawula muda.</a:t>
            </a:r>
          </a:p>
          <a:p>
            <a:pPr eaLnBrk="1" hangingPunct="1">
              <a:buFontTx/>
              <a:buAutoNum type="arabicPeriod"/>
            </a:pPr>
            <a:r>
              <a:rPr lang="en-US" altLang="zh-CN">
                <a:ea typeface="宋体" panose="02010600030101010101" pitchFamily="2" charset="-122"/>
              </a:rPr>
              <a:t>Iklan sabun bayi yang dapat melindungi kulit halus bayi dari kuman-kuman.</a:t>
            </a:r>
          </a:p>
        </p:txBody>
      </p:sp>
    </p:spTree>
    <p:extLst>
      <p:ext uri="{BB962C8B-B14F-4D97-AF65-F5344CB8AC3E}">
        <p14:creationId xmlns:p14="http://schemas.microsoft.com/office/powerpoint/2010/main" val="148267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E884DE1-21C4-CA42-9148-E0BD2A81B956}"/>
              </a:ext>
            </a:extLst>
          </p:cNvPr>
          <p:cNvSpPr txBox="1">
            <a:spLocks noChangeArrowheads="1"/>
          </p:cNvSpPr>
          <p:nvPr/>
        </p:nvSpPr>
        <p:spPr>
          <a:xfrm>
            <a:off x="1883568" y="984024"/>
            <a:ext cx="8424863" cy="647700"/>
          </a:xfrm>
          <a:prstGeom prst="rect">
            <a:avLst/>
          </a:prstGeom>
        </p:spPr>
        <p:txBody>
          <a:bodyPr vert="horz" lIns="91440" tIns="45720" rIns="91440" bIns="45720" rtlCol="0" anchor="ctr">
            <a:normAutofit fontScale="85000" lnSpcReduction="20000"/>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r>
              <a:rPr lang="en-US" altLang="zh-CN" sz="2800" b="1">
                <a:ea typeface="宋体" panose="02010600030101010101" pitchFamily="2" charset="-122"/>
              </a:rPr>
              <a:t>Faktor-faktor Iklan Yang Perlu Dipertimbangkan </a:t>
            </a:r>
            <a:br>
              <a:rPr lang="en-US" altLang="zh-CN" sz="2800" b="1">
                <a:ea typeface="宋体" panose="02010600030101010101" pitchFamily="2" charset="-122"/>
              </a:rPr>
            </a:br>
            <a:r>
              <a:rPr lang="en-US" altLang="zh-CN" sz="2800" b="1">
                <a:ea typeface="宋体" panose="02010600030101010101" pitchFamily="2" charset="-122"/>
              </a:rPr>
              <a:t>Untuk Mempengaruhi Target Konsumen</a:t>
            </a:r>
            <a:endParaRPr lang="en-US" altLang="zh-CN" sz="2800" b="1" dirty="0">
              <a:ea typeface="宋体" panose="02010600030101010101" pitchFamily="2" charset="-122"/>
            </a:endParaRPr>
          </a:p>
        </p:txBody>
      </p:sp>
      <p:sp>
        <p:nvSpPr>
          <p:cNvPr id="5" name="Rectangle 3">
            <a:extLst>
              <a:ext uri="{FF2B5EF4-FFF2-40B4-BE49-F238E27FC236}">
                <a16:creationId xmlns:a16="http://schemas.microsoft.com/office/drawing/2014/main" id="{429C8CA3-FF1F-EC43-9221-3C033381D0FD}"/>
              </a:ext>
            </a:extLst>
          </p:cNvPr>
          <p:cNvSpPr>
            <a:spLocks noChangeArrowheads="1"/>
          </p:cNvSpPr>
          <p:nvPr/>
        </p:nvSpPr>
        <p:spPr bwMode="auto">
          <a:xfrm>
            <a:off x="1883568" y="1990499"/>
            <a:ext cx="8424863"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93738" indent="-693738">
              <a:spcBef>
                <a:spcPct val="20000"/>
              </a:spcBef>
              <a:buChar char="•"/>
              <a:defRPr sz="2400">
                <a:solidFill>
                  <a:schemeClr val="tx1"/>
                </a:solidFill>
                <a:latin typeface="Interstate" pitchFamily="2" charset="0"/>
              </a:defRPr>
            </a:lvl1pPr>
            <a:lvl2pPr marL="1189038" indent="-381000">
              <a:spcBef>
                <a:spcPct val="20000"/>
              </a:spcBef>
              <a:buChar char="–"/>
              <a:defRPr sz="2000">
                <a:solidFill>
                  <a:schemeClr val="tx1"/>
                </a:solidFill>
                <a:latin typeface="Interstate" pitchFamily="2" charset="0"/>
              </a:defRPr>
            </a:lvl2pPr>
            <a:lvl3pPr marL="1646238" indent="-342900">
              <a:spcBef>
                <a:spcPct val="20000"/>
              </a:spcBef>
              <a:buChar char="•"/>
              <a:defRPr>
                <a:solidFill>
                  <a:schemeClr val="tx1"/>
                </a:solidFill>
                <a:latin typeface="Interstate" pitchFamily="2" charset="0"/>
              </a:defRPr>
            </a:lvl3pPr>
            <a:lvl4pPr marL="2065338" indent="-304800">
              <a:spcBef>
                <a:spcPct val="20000"/>
              </a:spcBef>
              <a:buChar char="–"/>
              <a:defRPr sz="1600">
                <a:solidFill>
                  <a:schemeClr val="tx1"/>
                </a:solidFill>
                <a:latin typeface="Interstate" pitchFamily="2" charset="0"/>
              </a:defRPr>
            </a:lvl4pPr>
            <a:lvl5pPr marL="2484438" indent="-304800">
              <a:spcBef>
                <a:spcPct val="20000"/>
              </a:spcBef>
              <a:buChar char="»"/>
              <a:defRPr sz="1600">
                <a:solidFill>
                  <a:schemeClr val="tx1"/>
                </a:solidFill>
                <a:latin typeface="Interstate" pitchFamily="2" charset="0"/>
              </a:defRPr>
            </a:lvl5pPr>
            <a:lvl6pPr marL="2941638" indent="-304800" eaLnBrk="0" fontAlgn="base" hangingPunct="0">
              <a:spcBef>
                <a:spcPct val="20000"/>
              </a:spcBef>
              <a:spcAft>
                <a:spcPct val="0"/>
              </a:spcAft>
              <a:buChar char="»"/>
              <a:defRPr sz="1600">
                <a:solidFill>
                  <a:schemeClr val="tx1"/>
                </a:solidFill>
                <a:latin typeface="Interstate" pitchFamily="2" charset="0"/>
              </a:defRPr>
            </a:lvl6pPr>
            <a:lvl7pPr marL="3398838" indent="-304800" eaLnBrk="0" fontAlgn="base" hangingPunct="0">
              <a:spcBef>
                <a:spcPct val="20000"/>
              </a:spcBef>
              <a:spcAft>
                <a:spcPct val="0"/>
              </a:spcAft>
              <a:buChar char="»"/>
              <a:defRPr sz="1600">
                <a:solidFill>
                  <a:schemeClr val="tx1"/>
                </a:solidFill>
                <a:latin typeface="Interstate" pitchFamily="2" charset="0"/>
              </a:defRPr>
            </a:lvl7pPr>
            <a:lvl8pPr marL="3856038" indent="-304800" eaLnBrk="0" fontAlgn="base" hangingPunct="0">
              <a:spcBef>
                <a:spcPct val="20000"/>
              </a:spcBef>
              <a:spcAft>
                <a:spcPct val="0"/>
              </a:spcAft>
              <a:buChar char="»"/>
              <a:defRPr sz="1600">
                <a:solidFill>
                  <a:schemeClr val="tx1"/>
                </a:solidFill>
                <a:latin typeface="Interstate" pitchFamily="2" charset="0"/>
              </a:defRPr>
            </a:lvl8pPr>
            <a:lvl9pPr marL="4313238" indent="-304800" eaLnBrk="0" fontAlgn="base" hangingPunct="0">
              <a:spcBef>
                <a:spcPct val="20000"/>
              </a:spcBef>
              <a:spcAft>
                <a:spcPct val="0"/>
              </a:spcAft>
              <a:buChar char="»"/>
              <a:defRPr sz="1600">
                <a:solidFill>
                  <a:schemeClr val="tx1"/>
                </a:solidFill>
                <a:latin typeface="Interstate" pitchFamily="2" charset="0"/>
              </a:defRPr>
            </a:lvl9pPr>
          </a:lstStyle>
          <a:p>
            <a:pPr eaLnBrk="1" hangingPunct="1">
              <a:buFontTx/>
              <a:buAutoNum type="arabicPeriod"/>
            </a:pPr>
            <a:r>
              <a:rPr lang="en-US" altLang="zh-CN">
                <a:ea typeface="宋体" panose="02010600030101010101" pitchFamily="2" charset="-122"/>
              </a:rPr>
              <a:t>Faktor persepsi konsumen terhadap program pemasaran yang dibuat untuk sebuah produk/ jasa.</a:t>
            </a:r>
          </a:p>
          <a:p>
            <a:pPr eaLnBrk="1" hangingPunct="1">
              <a:buFontTx/>
              <a:buAutoNum type="arabicPeriod"/>
            </a:pPr>
            <a:r>
              <a:rPr lang="en-US" altLang="zh-CN">
                <a:ea typeface="宋体" panose="02010600030101010101" pitchFamily="2" charset="-122"/>
              </a:rPr>
              <a:t>Faktor kondisi yang dapat menyebabkan kosumen menggunakan produk/ jasa tersebut.</a:t>
            </a:r>
          </a:p>
          <a:p>
            <a:pPr eaLnBrk="1" hangingPunct="1">
              <a:buFontTx/>
              <a:buAutoNum type="arabicPeriod"/>
            </a:pPr>
            <a:r>
              <a:rPr lang="en-US" altLang="zh-CN">
                <a:ea typeface="宋体" panose="02010600030101010101" pitchFamily="2" charset="-122"/>
              </a:rPr>
              <a:t>Faktor pemasaran yang dapat menunjukan secara spesifik peranan dari produk/ jasa tersebut dalam kehidupan konsumen menjadi lebih baik atau efisien.</a:t>
            </a:r>
          </a:p>
          <a:p>
            <a:pPr eaLnBrk="1" hangingPunct="1">
              <a:buFontTx/>
              <a:buAutoNum type="arabicPeriod"/>
            </a:pPr>
            <a:r>
              <a:rPr lang="en-US" altLang="zh-CN">
                <a:ea typeface="宋体" panose="02010600030101010101" pitchFamily="2" charset="-122"/>
              </a:rPr>
              <a:t>Faktor dari karakter konsumen, pemasaran iklan harus mengerti, apa yang sebenarnya diinginkan dari konsumen terhadap produk yang dipasarkan?</a:t>
            </a:r>
          </a:p>
        </p:txBody>
      </p:sp>
    </p:spTree>
    <p:extLst>
      <p:ext uri="{BB962C8B-B14F-4D97-AF65-F5344CB8AC3E}">
        <p14:creationId xmlns:p14="http://schemas.microsoft.com/office/powerpoint/2010/main" val="803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A008FDB-C19D-D341-A101-18B2A3F03EC8}"/>
              </a:ext>
            </a:extLst>
          </p:cNvPr>
          <p:cNvSpPr txBox="1">
            <a:spLocks noChangeArrowheads="1"/>
          </p:cNvSpPr>
          <p:nvPr/>
        </p:nvSpPr>
        <p:spPr>
          <a:xfrm>
            <a:off x="1883568" y="1365024"/>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3200" b="1" dirty="0" err="1">
                <a:ea typeface="宋体" panose="02010600030101010101" pitchFamily="2" charset="-122"/>
              </a:rPr>
              <a:t>Definisi</a:t>
            </a:r>
            <a:r>
              <a:rPr lang="en-US" altLang="zh-CN" sz="3200" b="1" dirty="0">
                <a:ea typeface="宋体" panose="02010600030101010101" pitchFamily="2" charset="-122"/>
              </a:rPr>
              <a:t> Teknik </a:t>
            </a:r>
            <a:r>
              <a:rPr lang="en-US" altLang="zh-CN" sz="3200" b="1" dirty="0" err="1">
                <a:ea typeface="宋体" panose="02010600030101010101" pitchFamily="2" charset="-122"/>
              </a:rPr>
              <a:t>Persuasi</a:t>
            </a:r>
            <a:endParaRPr lang="en-US" altLang="zh-CN" sz="3200" b="1" dirty="0">
              <a:ea typeface="宋体" panose="02010600030101010101" pitchFamily="2" charset="-122"/>
            </a:endParaRPr>
          </a:p>
        </p:txBody>
      </p:sp>
      <p:sp>
        <p:nvSpPr>
          <p:cNvPr id="5" name="Rectangle 3">
            <a:extLst>
              <a:ext uri="{FF2B5EF4-FFF2-40B4-BE49-F238E27FC236}">
                <a16:creationId xmlns:a16="http://schemas.microsoft.com/office/drawing/2014/main" id="{3597E864-DD48-054E-892C-66F0F27C1FCE}"/>
              </a:ext>
            </a:extLst>
          </p:cNvPr>
          <p:cNvSpPr txBox="1">
            <a:spLocks noChangeArrowheads="1"/>
          </p:cNvSpPr>
          <p:nvPr/>
        </p:nvSpPr>
        <p:spPr>
          <a:xfrm>
            <a:off x="1883568" y="2155599"/>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Merupakan suatu teknik pendekatan dalam pemasaran yang digunakan untuk memberikan hasil yang diinginkan melalui respon dari target konsumen. </a:t>
            </a:r>
          </a:p>
          <a:p>
            <a:endParaRPr lang="en-US" altLang="zh-CN" sz="2800">
              <a:ea typeface="宋体" panose="02010600030101010101" pitchFamily="2" charset="-122"/>
            </a:endParaRPr>
          </a:p>
          <a:p>
            <a:r>
              <a:rPr lang="en-US" altLang="zh-CN" sz="2800">
                <a:ea typeface="宋体" panose="02010600030101010101" pitchFamily="2" charset="-122"/>
              </a:rPr>
              <a:t>Teknik ini ditujukan untuk membangkitkan keinginan konsumen untuk membeli,  menggunakan, dan mengubah persepsi atau pendapat konsumen mengenai suatu barang atau jasa tertentu.</a:t>
            </a:r>
          </a:p>
        </p:txBody>
      </p:sp>
    </p:spTree>
    <p:extLst>
      <p:ext uri="{BB962C8B-B14F-4D97-AF65-F5344CB8AC3E}">
        <p14:creationId xmlns:p14="http://schemas.microsoft.com/office/powerpoint/2010/main" val="159203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A5161AC-FCE7-1D45-AA07-AA2585BC5C28}"/>
              </a:ext>
            </a:extLst>
          </p:cNvPr>
          <p:cNvSpPr txBox="1">
            <a:spLocks noChangeArrowheads="1"/>
          </p:cNvSpPr>
          <p:nvPr/>
        </p:nvSpPr>
        <p:spPr>
          <a:xfrm>
            <a:off x="1742054" y="711880"/>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r>
              <a:rPr lang="en-US" altLang="zh-CN" sz="3200" b="1" dirty="0" err="1">
                <a:ea typeface="宋体" panose="02010600030101010101" pitchFamily="2" charset="-122"/>
              </a:rPr>
              <a:t>Pengenalan</a:t>
            </a:r>
            <a:r>
              <a:rPr lang="en-US" altLang="zh-CN" sz="3200" b="1" dirty="0">
                <a:ea typeface="宋体" panose="02010600030101010101" pitchFamily="2" charset="-122"/>
              </a:rPr>
              <a:t> </a:t>
            </a:r>
            <a:r>
              <a:rPr lang="en-US" altLang="zh-CN" sz="3200" b="1" dirty="0" err="1">
                <a:ea typeface="宋体" panose="02010600030101010101" pitchFamily="2" charset="-122"/>
              </a:rPr>
              <a:t>Konsep</a:t>
            </a:r>
            <a:r>
              <a:rPr lang="en-US" altLang="zh-CN" sz="3200" b="1" dirty="0">
                <a:ea typeface="宋体" panose="02010600030101010101" pitchFamily="2" charset="-122"/>
              </a:rPr>
              <a:t> </a:t>
            </a:r>
            <a:r>
              <a:rPr lang="en-US" altLang="zh-CN" sz="3200" b="1" dirty="0" err="1">
                <a:ea typeface="宋体" panose="02010600030101010101" pitchFamily="2" charset="-122"/>
              </a:rPr>
              <a:t>Persuasi</a:t>
            </a:r>
            <a:r>
              <a:rPr lang="en-US" altLang="zh-CN" sz="3200" b="1" dirty="0">
                <a:ea typeface="宋体" panose="02010600030101010101" pitchFamily="2" charset="-122"/>
              </a:rPr>
              <a:t> AIDA</a:t>
            </a:r>
          </a:p>
        </p:txBody>
      </p:sp>
      <p:sp>
        <p:nvSpPr>
          <p:cNvPr id="5" name="Rectangle 3">
            <a:extLst>
              <a:ext uri="{FF2B5EF4-FFF2-40B4-BE49-F238E27FC236}">
                <a16:creationId xmlns:a16="http://schemas.microsoft.com/office/drawing/2014/main" id="{43F36C63-2905-6B4E-A8FF-822F3CC4C4F6}"/>
              </a:ext>
            </a:extLst>
          </p:cNvPr>
          <p:cNvSpPr txBox="1">
            <a:spLocks noChangeArrowheads="1"/>
          </p:cNvSpPr>
          <p:nvPr/>
        </p:nvSpPr>
        <p:spPr>
          <a:xfrm>
            <a:off x="1742054" y="1502455"/>
            <a:ext cx="8424863" cy="45370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dirty="0" err="1">
                <a:ea typeface="宋体" panose="02010600030101010101" pitchFamily="2" charset="-122"/>
              </a:rPr>
              <a:t>Dalam</a:t>
            </a:r>
            <a:r>
              <a:rPr lang="en-US" altLang="zh-CN" sz="2800" dirty="0">
                <a:ea typeface="宋体" panose="02010600030101010101" pitchFamily="2" charset="-122"/>
              </a:rPr>
              <a:t> </a:t>
            </a:r>
            <a:r>
              <a:rPr lang="en-US" altLang="zh-CN" sz="2800" dirty="0" err="1">
                <a:ea typeface="宋体" panose="02010600030101010101" pitchFamily="2" charset="-122"/>
              </a:rPr>
              <a:t>penelitian</a:t>
            </a:r>
            <a:r>
              <a:rPr lang="en-US" altLang="zh-CN" sz="2800" dirty="0">
                <a:ea typeface="宋体" panose="02010600030101010101" pitchFamily="2" charset="-122"/>
              </a:rPr>
              <a:t> </a:t>
            </a:r>
            <a:r>
              <a:rPr lang="en-US" altLang="zh-CN" sz="2800" dirty="0" err="1">
                <a:ea typeface="宋体" panose="02010600030101010101" pitchFamily="2" charset="-122"/>
              </a:rPr>
              <a:t>periklanan</a:t>
            </a:r>
            <a:r>
              <a:rPr lang="en-US" altLang="zh-CN" sz="2800" dirty="0">
                <a:ea typeface="宋体" panose="02010600030101010101" pitchFamily="2" charset="-122"/>
              </a:rPr>
              <a:t> </a:t>
            </a:r>
            <a:r>
              <a:rPr lang="en-US" altLang="zh-CN" sz="2800" dirty="0" err="1">
                <a:ea typeface="宋体" panose="02010600030101010101" pitchFamily="2" charset="-122"/>
              </a:rPr>
              <a:t>selama</a:t>
            </a:r>
            <a:r>
              <a:rPr lang="en-US" altLang="zh-CN" sz="2800" dirty="0">
                <a:ea typeface="宋体" panose="02010600030101010101" pitchFamily="2" charset="-122"/>
              </a:rPr>
              <a:t> </a:t>
            </a:r>
            <a:r>
              <a:rPr lang="en-US" altLang="zh-CN" sz="2800" dirty="0" err="1">
                <a:ea typeface="宋体" panose="02010600030101010101" pitchFamily="2" charset="-122"/>
              </a:rPr>
              <a:t>beberapa</a:t>
            </a:r>
            <a:r>
              <a:rPr lang="en-US" altLang="zh-CN" sz="2800" dirty="0">
                <a:ea typeface="宋体" panose="02010600030101010101" pitchFamily="2" charset="-122"/>
              </a:rPr>
              <a:t> </a:t>
            </a:r>
            <a:r>
              <a:rPr lang="en-US" altLang="zh-CN" sz="2800" dirty="0" err="1">
                <a:ea typeface="宋体" panose="02010600030101010101" pitchFamily="2" charset="-122"/>
              </a:rPr>
              <a:t>tahun</a:t>
            </a:r>
            <a:r>
              <a:rPr lang="en-US" altLang="zh-CN" sz="2800" dirty="0">
                <a:ea typeface="宋体" panose="02010600030101010101" pitchFamily="2" charset="-122"/>
              </a:rPr>
              <a:t> </a:t>
            </a:r>
            <a:r>
              <a:rPr lang="en-US" altLang="zh-CN" sz="2800" dirty="0" err="1">
                <a:ea typeface="宋体" panose="02010600030101010101" pitchFamily="2" charset="-122"/>
              </a:rPr>
              <a:t>terakhir</a:t>
            </a:r>
            <a:r>
              <a:rPr lang="en-US" altLang="zh-CN" sz="2800" dirty="0">
                <a:ea typeface="宋体" panose="02010600030101010101" pitchFamily="2" charset="-122"/>
              </a:rPr>
              <a:t>, para </a:t>
            </a:r>
            <a:r>
              <a:rPr lang="en-US" altLang="zh-CN" sz="2800" dirty="0" err="1">
                <a:ea typeface="宋体" panose="02010600030101010101" pitchFamily="2" charset="-122"/>
              </a:rPr>
              <a:t>peneliti</a:t>
            </a:r>
            <a:r>
              <a:rPr lang="en-US" altLang="zh-CN" sz="2800" dirty="0">
                <a:ea typeface="宋体" panose="02010600030101010101" pitchFamily="2" charset="-122"/>
              </a:rPr>
              <a:t> </a:t>
            </a:r>
            <a:r>
              <a:rPr lang="en-US" altLang="zh-CN" sz="2800" dirty="0" err="1">
                <a:ea typeface="宋体" panose="02010600030101010101" pitchFamily="2" charset="-122"/>
              </a:rPr>
              <a:t>kreatif</a:t>
            </a:r>
            <a:r>
              <a:rPr lang="en-US" altLang="zh-CN" sz="2800" dirty="0">
                <a:ea typeface="宋体" panose="02010600030101010101" pitchFamily="2" charset="-122"/>
              </a:rPr>
              <a:t> </a:t>
            </a:r>
            <a:r>
              <a:rPr lang="en-US" altLang="zh-CN" sz="2800" dirty="0" err="1">
                <a:ea typeface="宋体" panose="02010600030101010101" pitchFamily="2" charset="-122"/>
              </a:rPr>
              <a:t>telah</a:t>
            </a:r>
            <a:r>
              <a:rPr lang="en-US" altLang="zh-CN" sz="2800" dirty="0">
                <a:ea typeface="宋体" panose="02010600030101010101" pitchFamily="2" charset="-122"/>
              </a:rPr>
              <a:t> </a:t>
            </a:r>
            <a:r>
              <a:rPr lang="en-US" altLang="zh-CN" sz="2800" dirty="0" err="1">
                <a:ea typeface="宋体" panose="02010600030101010101" pitchFamily="2" charset="-122"/>
              </a:rPr>
              <a:t>menggunakan</a:t>
            </a:r>
            <a:r>
              <a:rPr lang="en-US" altLang="zh-CN" sz="2800" dirty="0">
                <a:ea typeface="宋体" panose="02010600030101010101" pitchFamily="2" charset="-122"/>
              </a:rPr>
              <a:t> </a:t>
            </a:r>
            <a:r>
              <a:rPr lang="en-US" altLang="zh-CN" sz="2800" dirty="0" err="1">
                <a:ea typeface="宋体" panose="02010600030101010101" pitchFamily="2" charset="-122"/>
              </a:rPr>
              <a:t>konsep</a:t>
            </a:r>
            <a:r>
              <a:rPr lang="en-US" altLang="zh-CN" sz="2800" dirty="0">
                <a:ea typeface="宋体" panose="02010600030101010101" pitchFamily="2" charset="-122"/>
              </a:rPr>
              <a:t> ‘behavior model’ (model </a:t>
            </a:r>
            <a:r>
              <a:rPr lang="en-US" altLang="zh-CN" sz="2800" dirty="0" err="1">
                <a:ea typeface="宋体" panose="02010600030101010101" pitchFamily="2" charset="-122"/>
              </a:rPr>
              <a:t>perilaku</a:t>
            </a:r>
            <a:r>
              <a:rPr lang="en-US" altLang="zh-CN" sz="2800" dirty="0">
                <a:ea typeface="宋体" panose="02010600030101010101" pitchFamily="2" charset="-122"/>
              </a:rPr>
              <a:t>) yang </a:t>
            </a:r>
            <a:r>
              <a:rPr lang="en-US" altLang="zh-CN" sz="2800" dirty="0" err="1">
                <a:ea typeface="宋体" panose="02010600030101010101" pitchFamily="2" charset="-122"/>
              </a:rPr>
              <a:t>telah</a:t>
            </a:r>
            <a:r>
              <a:rPr lang="en-US" altLang="zh-CN" sz="2800" dirty="0">
                <a:ea typeface="宋体" panose="02010600030101010101" pitchFamily="2" charset="-122"/>
              </a:rPr>
              <a:t> </a:t>
            </a:r>
            <a:r>
              <a:rPr lang="en-US" altLang="zh-CN" sz="2800" dirty="0" err="1">
                <a:ea typeface="宋体" panose="02010600030101010101" pitchFamily="2" charset="-122"/>
              </a:rPr>
              <a:t>dikenal</a:t>
            </a:r>
            <a:r>
              <a:rPr lang="en-US" altLang="zh-CN" sz="2800" dirty="0">
                <a:ea typeface="宋体" panose="02010600030101010101" pitchFamily="2" charset="-122"/>
              </a:rPr>
              <a:t> </a:t>
            </a:r>
            <a:r>
              <a:rPr lang="en-US" altLang="zh-CN" sz="2800" dirty="0" err="1">
                <a:ea typeface="宋体" panose="02010600030101010101" pitchFamily="2" charset="-122"/>
              </a:rPr>
              <a:t>sebagai</a:t>
            </a:r>
            <a:r>
              <a:rPr lang="en-US" altLang="zh-CN" sz="2800" dirty="0">
                <a:ea typeface="宋体" panose="02010600030101010101" pitchFamily="2" charset="-122"/>
              </a:rPr>
              <a:t>: </a:t>
            </a:r>
            <a:r>
              <a:rPr lang="en-US" altLang="zh-CN" sz="2800" b="1" dirty="0">
                <a:ea typeface="宋体" panose="02010600030101010101" pitchFamily="2" charset="-122"/>
              </a:rPr>
              <a:t>AIDA</a:t>
            </a:r>
          </a:p>
          <a:p>
            <a:endParaRPr lang="en-US" altLang="zh-CN" sz="2800" b="1" dirty="0">
              <a:ea typeface="宋体" panose="02010600030101010101" pitchFamily="2" charset="-122"/>
            </a:endParaRPr>
          </a:p>
        </p:txBody>
      </p:sp>
      <p:sp>
        <p:nvSpPr>
          <p:cNvPr id="6" name="Rectangle 2">
            <a:extLst>
              <a:ext uri="{FF2B5EF4-FFF2-40B4-BE49-F238E27FC236}">
                <a16:creationId xmlns:a16="http://schemas.microsoft.com/office/drawing/2014/main" id="{3CD176D5-02AF-1F44-9CDD-818DBC9EA030}"/>
              </a:ext>
            </a:extLst>
          </p:cNvPr>
          <p:cNvSpPr>
            <a:spLocks noGrp="1" noChangeArrowheads="1"/>
          </p:cNvSpPr>
          <p:nvPr>
            <p:ph type="title"/>
          </p:nvPr>
        </p:nvSpPr>
        <p:spPr>
          <a:xfrm>
            <a:off x="1736158" y="2867253"/>
            <a:ext cx="8713788" cy="3887787"/>
          </a:xfrm>
        </p:spPr>
        <p:txBody>
          <a:bodyPr>
            <a:normAutofit fontScale="90000"/>
          </a:bodyPr>
          <a:lstStyle/>
          <a:p>
            <a:pPr algn="l" eaLnBrk="1" hangingPunct="1"/>
            <a:r>
              <a:rPr lang="en-US" altLang="zh-CN" sz="3000" b="1" dirty="0">
                <a:ea typeface="宋体" panose="02010600030101010101" pitchFamily="2" charset="-122"/>
              </a:rPr>
              <a:t>AIDA = Awareness, Interest, Desire, and Action</a:t>
            </a:r>
            <a:br>
              <a:rPr lang="en-US" altLang="zh-CN" sz="2800" b="1" dirty="0">
                <a:ea typeface="宋体" panose="02010600030101010101" pitchFamily="2" charset="-122"/>
              </a:rPr>
            </a:br>
            <a:br>
              <a:rPr lang="en-US" altLang="zh-CN" sz="2800" b="1" dirty="0">
                <a:ea typeface="宋体" panose="02010600030101010101" pitchFamily="2" charset="-122"/>
              </a:rPr>
            </a:br>
            <a:r>
              <a:rPr lang="en-US" altLang="zh-CN" sz="2800" dirty="0" err="1">
                <a:ea typeface="宋体" panose="02010600030101010101" pitchFamily="2" charset="-122"/>
              </a:rPr>
              <a:t>Tujuan</a:t>
            </a:r>
            <a:r>
              <a:rPr lang="en-US" altLang="zh-CN" sz="2800" dirty="0">
                <a:ea typeface="宋体" panose="02010600030101010101" pitchFamily="2" charset="-122"/>
              </a:rPr>
              <a:t> </a:t>
            </a:r>
            <a:r>
              <a:rPr lang="en-US" altLang="zh-CN" sz="2800" dirty="0" err="1">
                <a:ea typeface="宋体" panose="02010600030101010101" pitchFamily="2" charset="-122"/>
              </a:rPr>
              <a:t>dari</a:t>
            </a:r>
            <a:r>
              <a:rPr lang="en-US" altLang="zh-CN" sz="2800" dirty="0">
                <a:ea typeface="宋体" panose="02010600030101010101" pitchFamily="2" charset="-122"/>
              </a:rPr>
              <a:t> model </a:t>
            </a:r>
            <a:r>
              <a:rPr lang="en-US" altLang="zh-CN" sz="2800" dirty="0" err="1">
                <a:ea typeface="宋体" panose="02010600030101010101" pitchFamily="2" charset="-122"/>
              </a:rPr>
              <a:t>ini</a:t>
            </a:r>
            <a:r>
              <a:rPr lang="en-US" altLang="zh-CN" sz="2800" dirty="0">
                <a:ea typeface="宋体" panose="02010600030101010101" pitchFamily="2" charset="-122"/>
              </a:rPr>
              <a:t> </a:t>
            </a:r>
            <a:r>
              <a:rPr lang="en-US" altLang="zh-CN" sz="2800" dirty="0" err="1">
                <a:ea typeface="宋体" panose="02010600030101010101" pitchFamily="2" charset="-122"/>
              </a:rPr>
              <a:t>adalah</a:t>
            </a:r>
            <a:r>
              <a:rPr lang="en-US" altLang="zh-CN" sz="2800" dirty="0">
                <a:ea typeface="宋体" panose="02010600030101010101" pitchFamily="2" charset="-122"/>
              </a:rPr>
              <a:t> </a:t>
            </a:r>
            <a:r>
              <a:rPr lang="en-US" altLang="zh-CN" sz="2800" dirty="0" err="1">
                <a:ea typeface="宋体" panose="02010600030101010101" pitchFamily="2" charset="-122"/>
              </a:rPr>
              <a:t>untuk</a:t>
            </a:r>
            <a:r>
              <a:rPr lang="en-US" altLang="zh-CN" sz="2800" dirty="0">
                <a:ea typeface="宋体" panose="02010600030101010101" pitchFamily="2" charset="-122"/>
              </a:rPr>
              <a:t> </a:t>
            </a:r>
            <a:r>
              <a:rPr lang="en-US" altLang="zh-CN" sz="2800" dirty="0" err="1">
                <a:ea typeface="宋体" panose="02010600030101010101" pitchFamily="2" charset="-122"/>
              </a:rPr>
              <a:t>meningkatkan</a:t>
            </a:r>
            <a:r>
              <a:rPr lang="en-US" altLang="zh-CN" sz="2800" dirty="0">
                <a:ea typeface="宋体" panose="02010600030101010101" pitchFamily="2" charset="-122"/>
              </a:rPr>
              <a:t>  </a:t>
            </a:r>
            <a:r>
              <a:rPr lang="en-US" altLang="zh-CN" sz="2800" dirty="0" err="1">
                <a:ea typeface="宋体" panose="02010600030101010101" pitchFamily="2" charset="-122"/>
              </a:rPr>
              <a:t>keawasan</a:t>
            </a:r>
            <a:r>
              <a:rPr lang="en-US" altLang="zh-CN" sz="2800" dirty="0">
                <a:ea typeface="宋体" panose="02010600030101010101" pitchFamily="2" charset="-122"/>
              </a:rPr>
              <a:t> (</a:t>
            </a:r>
            <a:r>
              <a:rPr lang="en-US" altLang="zh-CN" sz="2800" i="1" dirty="0">
                <a:ea typeface="宋体" panose="02010600030101010101" pitchFamily="2" charset="-122"/>
              </a:rPr>
              <a:t>awareness)</a:t>
            </a:r>
            <a:r>
              <a:rPr lang="en-US" altLang="zh-CN" sz="2800" dirty="0">
                <a:ea typeface="宋体" panose="02010600030101010101" pitchFamily="2" charset="-122"/>
              </a:rPr>
              <a:t> </a:t>
            </a:r>
            <a:r>
              <a:rPr lang="en-US" altLang="zh-CN" sz="2800" dirty="0" err="1">
                <a:ea typeface="宋体" panose="02010600030101010101" pitchFamily="2" charset="-122"/>
              </a:rPr>
              <a:t>dari</a:t>
            </a:r>
            <a:r>
              <a:rPr lang="en-US" altLang="zh-CN" sz="2800" dirty="0">
                <a:ea typeface="宋体" panose="02010600030101010101" pitchFamily="2" charset="-122"/>
              </a:rPr>
              <a:t> </a:t>
            </a:r>
            <a:r>
              <a:rPr lang="en-US" altLang="zh-CN" sz="2800" dirty="0" err="1">
                <a:ea typeface="宋体" panose="02010600030101010101" pitchFamily="2" charset="-122"/>
              </a:rPr>
              <a:t>konsumen</a:t>
            </a:r>
            <a:r>
              <a:rPr lang="en-US" altLang="zh-CN" sz="2800" dirty="0">
                <a:ea typeface="宋体" panose="02010600030101010101" pitchFamily="2" charset="-122"/>
              </a:rPr>
              <a:t> </a:t>
            </a:r>
            <a:r>
              <a:rPr lang="en-US" altLang="zh-CN" sz="2800" dirty="0" err="1">
                <a:ea typeface="宋体" panose="02010600030101010101" pitchFamily="2" charset="-122"/>
              </a:rPr>
              <a:t>sehingga</a:t>
            </a:r>
            <a:r>
              <a:rPr lang="en-US" altLang="zh-CN" sz="2800" dirty="0">
                <a:ea typeface="宋体" panose="02010600030101010101" pitchFamily="2" charset="-122"/>
              </a:rPr>
              <a:t> </a:t>
            </a:r>
            <a:r>
              <a:rPr lang="en-US" altLang="zh-CN" sz="2800" dirty="0" err="1">
                <a:ea typeface="宋体" panose="02010600030101010101" pitchFamily="2" charset="-122"/>
              </a:rPr>
              <a:t>menimbulkan</a:t>
            </a:r>
            <a:r>
              <a:rPr lang="en-US" altLang="zh-CN" sz="2800" dirty="0">
                <a:ea typeface="宋体" panose="02010600030101010101" pitchFamily="2" charset="-122"/>
              </a:rPr>
              <a:t> </a:t>
            </a:r>
            <a:r>
              <a:rPr lang="en-US" altLang="zh-CN" sz="2800" i="1" dirty="0">
                <a:ea typeface="宋体" panose="02010600030101010101" pitchFamily="2" charset="-122"/>
              </a:rPr>
              <a:t>interest </a:t>
            </a:r>
            <a:r>
              <a:rPr lang="en-US" altLang="zh-CN" sz="2800" dirty="0">
                <a:ea typeface="宋体" panose="02010600030101010101" pitchFamily="2" charset="-122"/>
              </a:rPr>
              <a:t>(</a:t>
            </a:r>
            <a:r>
              <a:rPr lang="en-US" altLang="zh-CN" sz="2800" dirty="0" err="1">
                <a:ea typeface="宋体" panose="02010600030101010101" pitchFamily="2" charset="-122"/>
              </a:rPr>
              <a:t>ketertarikan</a:t>
            </a:r>
            <a:r>
              <a:rPr lang="en-US" altLang="zh-CN" sz="2800" dirty="0">
                <a:ea typeface="宋体" panose="02010600030101010101" pitchFamily="2" charset="-122"/>
              </a:rPr>
              <a:t>) </a:t>
            </a:r>
            <a:r>
              <a:rPr lang="en-US" altLang="zh-CN" sz="2800" dirty="0" err="1">
                <a:ea typeface="宋体" panose="02010600030101010101" pitchFamily="2" charset="-122"/>
              </a:rPr>
              <a:t>dari</a:t>
            </a:r>
            <a:r>
              <a:rPr lang="en-US" altLang="zh-CN" sz="2800" dirty="0">
                <a:ea typeface="宋体" panose="02010600030101010101" pitchFamily="2" charset="-122"/>
              </a:rPr>
              <a:t> </a:t>
            </a:r>
            <a:r>
              <a:rPr lang="en-US" altLang="zh-CN" sz="2800" dirty="0" err="1">
                <a:ea typeface="宋体" panose="02010600030101010101" pitchFamily="2" charset="-122"/>
              </a:rPr>
              <a:t>konsumen</a:t>
            </a:r>
            <a:r>
              <a:rPr lang="en-US" altLang="zh-CN" sz="2800" dirty="0">
                <a:ea typeface="宋体" panose="02010600030101010101" pitchFamily="2" charset="-122"/>
              </a:rPr>
              <a:t> </a:t>
            </a:r>
            <a:r>
              <a:rPr lang="en-US" altLang="zh-CN" sz="2800" dirty="0" err="1">
                <a:ea typeface="宋体" panose="02010600030101010101" pitchFamily="2" charset="-122"/>
              </a:rPr>
              <a:t>tersebut</a:t>
            </a:r>
            <a:r>
              <a:rPr lang="en-US" altLang="zh-CN" sz="2800" dirty="0">
                <a:ea typeface="宋体" panose="02010600030101010101" pitchFamily="2" charset="-122"/>
              </a:rPr>
              <a:t>, yang </a:t>
            </a:r>
            <a:r>
              <a:rPr lang="en-US" altLang="zh-CN" sz="2800" dirty="0" err="1">
                <a:ea typeface="宋体" panose="02010600030101010101" pitchFamily="2" charset="-122"/>
              </a:rPr>
              <a:t>dapat</a:t>
            </a:r>
            <a:r>
              <a:rPr lang="en-US" altLang="zh-CN" sz="2800" dirty="0">
                <a:ea typeface="宋体" panose="02010600030101010101" pitchFamily="2" charset="-122"/>
              </a:rPr>
              <a:t> </a:t>
            </a:r>
            <a:r>
              <a:rPr lang="en-US" altLang="zh-CN" sz="2800" dirty="0" err="1">
                <a:ea typeface="宋体" panose="02010600030101010101" pitchFamily="2" charset="-122"/>
              </a:rPr>
              <a:t>mengarahkan</a:t>
            </a:r>
            <a:r>
              <a:rPr lang="en-US" altLang="zh-CN" sz="2800" dirty="0">
                <a:ea typeface="宋体" panose="02010600030101010101" pitchFamily="2" charset="-122"/>
              </a:rPr>
              <a:t> </a:t>
            </a:r>
            <a:r>
              <a:rPr lang="en-US" altLang="zh-CN" sz="2800" dirty="0" err="1">
                <a:ea typeface="宋体" panose="02010600030101010101" pitchFamily="2" charset="-122"/>
              </a:rPr>
              <a:t>konsumen</a:t>
            </a:r>
            <a:r>
              <a:rPr lang="en-US" altLang="zh-CN" sz="2800" dirty="0">
                <a:ea typeface="宋体" panose="02010600030101010101" pitchFamily="2" charset="-122"/>
              </a:rPr>
              <a:t> </a:t>
            </a:r>
            <a:r>
              <a:rPr lang="en-US" altLang="zh-CN" sz="2800" dirty="0" err="1">
                <a:ea typeface="宋体" panose="02010600030101010101" pitchFamily="2" charset="-122"/>
              </a:rPr>
              <a:t>kepada</a:t>
            </a:r>
            <a:r>
              <a:rPr lang="en-US" altLang="zh-CN" sz="2800" dirty="0">
                <a:ea typeface="宋体" panose="02010600030101010101" pitchFamily="2" charset="-122"/>
              </a:rPr>
              <a:t> </a:t>
            </a:r>
            <a:r>
              <a:rPr lang="en-US" altLang="zh-CN" sz="2800" dirty="0" err="1">
                <a:ea typeface="宋体" panose="02010600030101010101" pitchFamily="2" charset="-122"/>
              </a:rPr>
              <a:t>keinginan</a:t>
            </a:r>
            <a:r>
              <a:rPr lang="en-US" altLang="zh-CN" sz="2800" dirty="0">
                <a:ea typeface="宋体" panose="02010600030101010101" pitchFamily="2" charset="-122"/>
              </a:rPr>
              <a:t> (</a:t>
            </a:r>
            <a:r>
              <a:rPr lang="en-US" altLang="zh-CN" sz="2800" i="1" dirty="0">
                <a:ea typeface="宋体" panose="02010600030101010101" pitchFamily="2" charset="-122"/>
              </a:rPr>
              <a:t>desire)</a:t>
            </a:r>
            <a:r>
              <a:rPr lang="en-US" altLang="zh-CN" sz="2800" dirty="0">
                <a:ea typeface="宋体" panose="02010600030101010101" pitchFamily="2" charset="-122"/>
              </a:rPr>
              <a:t> dan pada </a:t>
            </a:r>
            <a:r>
              <a:rPr lang="en-US" altLang="zh-CN" sz="2800" dirty="0" err="1">
                <a:ea typeface="宋体" panose="02010600030101010101" pitchFamily="2" charset="-122"/>
              </a:rPr>
              <a:t>akhirnya</a:t>
            </a:r>
            <a:r>
              <a:rPr lang="en-US" altLang="zh-CN" sz="2800" dirty="0">
                <a:ea typeface="宋体" panose="02010600030101010101" pitchFamily="2" charset="-122"/>
              </a:rPr>
              <a:t> </a:t>
            </a:r>
            <a:r>
              <a:rPr lang="en-US" altLang="zh-CN" sz="2800" dirty="0" err="1">
                <a:ea typeface="宋体" panose="02010600030101010101" pitchFamily="2" charset="-122"/>
              </a:rPr>
              <a:t>menimbulkan</a:t>
            </a:r>
            <a:r>
              <a:rPr lang="en-US" altLang="zh-CN" sz="2800" dirty="0">
                <a:ea typeface="宋体" panose="02010600030101010101" pitchFamily="2" charset="-122"/>
              </a:rPr>
              <a:t> </a:t>
            </a:r>
            <a:r>
              <a:rPr lang="en-US" altLang="zh-CN" sz="2800" dirty="0" err="1">
                <a:ea typeface="宋体" panose="02010600030101010101" pitchFamily="2" charset="-122"/>
              </a:rPr>
              <a:t>tindakan</a:t>
            </a:r>
            <a:r>
              <a:rPr lang="en-US" altLang="zh-CN" sz="2800" dirty="0">
                <a:ea typeface="宋体" panose="02010600030101010101" pitchFamily="2" charset="-122"/>
              </a:rPr>
              <a:t> (</a:t>
            </a:r>
            <a:r>
              <a:rPr lang="en-US" altLang="zh-CN" sz="2800" i="1" dirty="0">
                <a:ea typeface="宋体" panose="02010600030101010101" pitchFamily="2" charset="-122"/>
              </a:rPr>
              <a:t>action)</a:t>
            </a:r>
            <a:r>
              <a:rPr lang="en-US" altLang="zh-CN" sz="2800" dirty="0">
                <a:ea typeface="宋体" panose="02010600030101010101" pitchFamily="2" charset="-122"/>
              </a:rPr>
              <a:t> </a:t>
            </a:r>
            <a:r>
              <a:rPr lang="en-US" altLang="zh-CN" sz="2800" dirty="0" err="1">
                <a:ea typeface="宋体" panose="02010600030101010101" pitchFamily="2" charset="-122"/>
              </a:rPr>
              <a:t>dari</a:t>
            </a:r>
            <a:r>
              <a:rPr lang="en-US" altLang="zh-CN" sz="2800" dirty="0">
                <a:ea typeface="宋体" panose="02010600030101010101" pitchFamily="2" charset="-122"/>
              </a:rPr>
              <a:t> </a:t>
            </a:r>
            <a:r>
              <a:rPr lang="en-US" altLang="zh-CN" sz="2800" dirty="0" err="1">
                <a:ea typeface="宋体" panose="02010600030101010101" pitchFamily="2" charset="-122"/>
              </a:rPr>
              <a:t>konsumen</a:t>
            </a:r>
            <a:r>
              <a:rPr lang="en-US" altLang="zh-CN" sz="2800" dirty="0">
                <a:ea typeface="宋体" panose="02010600030101010101" pitchFamily="2" charset="-122"/>
              </a:rPr>
              <a:t> </a:t>
            </a:r>
            <a:r>
              <a:rPr lang="en-US" altLang="zh-CN" sz="2800" dirty="0" err="1">
                <a:ea typeface="宋体" panose="02010600030101010101" pitchFamily="2" charset="-122"/>
              </a:rPr>
              <a:t>tersebut</a:t>
            </a:r>
            <a:r>
              <a:rPr lang="en-US" altLang="zh-CN" sz="2800" dirty="0">
                <a:ea typeface="宋体" panose="02010600030101010101" pitchFamily="2" charset="-122"/>
              </a:rPr>
              <a:t>.</a:t>
            </a:r>
            <a:endParaRPr lang="en-US" altLang="en-US" sz="2800" dirty="0">
              <a:ea typeface="宋体" panose="02010600030101010101" pitchFamily="2" charset="-122"/>
            </a:endParaRPr>
          </a:p>
        </p:txBody>
      </p:sp>
    </p:spTree>
    <p:extLst>
      <p:ext uri="{BB962C8B-B14F-4D97-AF65-F5344CB8AC3E}">
        <p14:creationId xmlns:p14="http://schemas.microsoft.com/office/powerpoint/2010/main" val="117267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4FFAE8A-B7F0-4840-B37D-548831E94551}"/>
              </a:ext>
            </a:extLst>
          </p:cNvPr>
          <p:cNvSpPr txBox="1">
            <a:spLocks noChangeArrowheads="1"/>
          </p:cNvSpPr>
          <p:nvPr/>
        </p:nvSpPr>
        <p:spPr>
          <a:xfrm>
            <a:off x="1521279" y="1125538"/>
            <a:ext cx="8424863" cy="6477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100" kern="1200">
                <a:solidFill>
                  <a:schemeClr val="tx1"/>
                </a:solidFill>
                <a:latin typeface="American Typewriter" charset="0"/>
                <a:ea typeface="American Typewriter" charset="0"/>
                <a:cs typeface="American Typewriter" charset="0"/>
              </a:defRPr>
            </a:lvl1pPr>
          </a:lstStyle>
          <a:p>
            <a:pPr algn="ctr"/>
            <a:r>
              <a:rPr lang="en-US" altLang="zh-CN" sz="3200" b="1" dirty="0" err="1">
                <a:ea typeface="宋体" panose="02010600030101010101" pitchFamily="2" charset="-122"/>
              </a:rPr>
              <a:t>Pengertian</a:t>
            </a:r>
            <a:r>
              <a:rPr lang="en-US" altLang="zh-CN" sz="3200" b="1" dirty="0">
                <a:ea typeface="宋体" panose="02010600030101010101" pitchFamily="2" charset="-122"/>
              </a:rPr>
              <a:t> </a:t>
            </a:r>
            <a:r>
              <a:rPr lang="en-US" altLang="zh-CN" sz="3200" b="1" dirty="0">
                <a:latin typeface="Arial" panose="020B0604020202020204" pitchFamily="34" charset="0"/>
                <a:ea typeface="宋体" panose="02010600030101010101" pitchFamily="2" charset="-122"/>
              </a:rPr>
              <a:t>‘</a:t>
            </a:r>
            <a:r>
              <a:rPr lang="en-US" altLang="zh-CN" sz="3200" b="1" dirty="0">
                <a:ea typeface="宋体" panose="02010600030101010101" pitchFamily="2" charset="-122"/>
              </a:rPr>
              <a:t>Reason Why</a:t>
            </a:r>
            <a:r>
              <a:rPr lang="en-US" altLang="zh-CN" sz="3200" b="1" dirty="0">
                <a:latin typeface="Arial" panose="020B0604020202020204" pitchFamily="34" charset="0"/>
                <a:ea typeface="宋体" panose="02010600030101010101" pitchFamily="2" charset="-122"/>
              </a:rPr>
              <a:t>’</a:t>
            </a:r>
            <a:r>
              <a:rPr lang="en-US" altLang="zh-CN" sz="3200" b="1" dirty="0">
                <a:ea typeface="宋体" panose="02010600030101010101" pitchFamily="2" charset="-122"/>
              </a:rPr>
              <a:t> (1)</a:t>
            </a:r>
          </a:p>
        </p:txBody>
      </p:sp>
      <p:sp>
        <p:nvSpPr>
          <p:cNvPr id="5" name="Rectangle 3">
            <a:extLst>
              <a:ext uri="{FF2B5EF4-FFF2-40B4-BE49-F238E27FC236}">
                <a16:creationId xmlns:a16="http://schemas.microsoft.com/office/drawing/2014/main" id="{2E9A4D82-4D02-4447-A23F-04E6A2FBC7C7}"/>
              </a:ext>
            </a:extLst>
          </p:cNvPr>
          <p:cNvSpPr txBox="1">
            <a:spLocks noChangeArrowheads="1"/>
          </p:cNvSpPr>
          <p:nvPr/>
        </p:nvSpPr>
        <p:spPr>
          <a:xfrm>
            <a:off x="1521279" y="1916113"/>
            <a:ext cx="8424863" cy="43926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sz="2800">
                <a:ea typeface="宋体" panose="02010600030101010101" pitchFamily="2" charset="-122"/>
              </a:rPr>
              <a:t>Pada tahun 1920-an, para pakar periklanan mulai mempelajari teori perilaku dan motivasi manusia yang dapat dipengaruhi (</a:t>
            </a:r>
            <a:r>
              <a:rPr lang="en-US" altLang="zh-CN" sz="2800" i="1">
                <a:ea typeface="宋体" panose="02010600030101010101" pitchFamily="2" charset="-122"/>
              </a:rPr>
              <a:t>unlocked)</a:t>
            </a:r>
            <a:r>
              <a:rPr lang="en-US" altLang="zh-CN" sz="2800">
                <a:ea typeface="宋体" panose="02010600030101010101" pitchFamily="2" charset="-122"/>
              </a:rPr>
              <a:t> dengan menggunakan metode persuasi.</a:t>
            </a:r>
            <a:br>
              <a:rPr lang="en-US" altLang="zh-CN" sz="2800">
                <a:ea typeface="宋体" panose="02010600030101010101" pitchFamily="2" charset="-122"/>
              </a:rPr>
            </a:br>
            <a:r>
              <a:rPr lang="en-US" altLang="zh-CN" sz="2800">
                <a:ea typeface="宋体" panose="02010600030101010101" pitchFamily="2" charset="-122"/>
              </a:rPr>
              <a:t>Pendekatan persuasif ini dikategorikan dan dibuat secara sistematis dalam periklanan sebagai teknik ‘reason-why’.</a:t>
            </a:r>
          </a:p>
          <a:p>
            <a:endParaRPr lang="en-US" altLang="zh-CN" sz="2800" dirty="0">
              <a:ea typeface="宋体" panose="02010600030101010101" pitchFamily="2" charset="-122"/>
            </a:endParaRPr>
          </a:p>
        </p:txBody>
      </p:sp>
    </p:spTree>
    <p:extLst>
      <p:ext uri="{BB962C8B-B14F-4D97-AF65-F5344CB8AC3E}">
        <p14:creationId xmlns:p14="http://schemas.microsoft.com/office/powerpoint/2010/main" val="203938048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UPJ">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J" id="{99D2E2EC-A108-0448-9E48-A12DAAB3B195}" vid="{0E67B699-C7A2-D24D-A633-AEE527AA9A75}"/>
    </a:ext>
  </a:extLst>
</a:theme>
</file>

<file path=ppt/theme/theme2.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
  <TotalTime>96</TotalTime>
  <Words>768</Words>
  <Application>Microsoft Macintosh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American Typewriter</vt:lpstr>
      <vt:lpstr>Arial</vt:lpstr>
      <vt:lpstr>Calibri</vt:lpstr>
      <vt:lpstr>Calibri Light</vt:lpstr>
      <vt:lpstr>Copperplate</vt:lpstr>
      <vt:lpstr>Interstate</vt:lpstr>
      <vt:lpstr>UPJ</vt:lpstr>
      <vt:lpstr>Celestial</vt:lpstr>
      <vt:lpstr>Perilaku Konsumen Untuk Membidik Pasar </vt:lpstr>
      <vt:lpstr>PowerPoint Presentation</vt:lpstr>
      <vt:lpstr>PowerPoint Presentation</vt:lpstr>
      <vt:lpstr>PowerPoint Presentation</vt:lpstr>
      <vt:lpstr>PowerPoint Presentation</vt:lpstr>
      <vt:lpstr>PowerPoint Presentation</vt:lpstr>
      <vt:lpstr>PowerPoint Presentation</vt:lpstr>
      <vt:lpstr>AIDA = Awareness, Interest, Desire, and Action  Tujuan dari model ini adalah untuk meningkatkan  keawasan (awareness) dari konsumen sehingga menimbulkan interest (ketertarikan) dari konsumen tersebut, yang dapat mengarahkan konsumen kepada keinginan (desire) dan pada akhirnya menimbulkan tindakan (action) dari konsumen tersebut.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Konsumen Untuk Membidik Pasar </dc:title>
  <dc:creator>Yosaphat Danis</dc:creator>
  <cp:lastModifiedBy>Yosaphat Danis</cp:lastModifiedBy>
  <cp:revision>4</cp:revision>
  <dcterms:created xsi:type="dcterms:W3CDTF">2020-04-12T16:50:23Z</dcterms:created>
  <dcterms:modified xsi:type="dcterms:W3CDTF">2020-05-16T18:26:27Z</dcterms:modified>
</cp:coreProperties>
</file>