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25198"/>
    <a:srgbClr val="000099"/>
    <a:srgbClr val="1C1C1C"/>
    <a:srgbClr val="3366FF"/>
    <a:srgbClr val="004C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11" autoAdjust="0"/>
    <p:restoredTop sz="94652" autoAdjust="0"/>
  </p:normalViewPr>
  <p:slideViewPr>
    <p:cSldViewPr>
      <p:cViewPr varScale="1">
        <p:scale>
          <a:sx n="65" d="100"/>
          <a:sy n="65" d="100"/>
        </p:scale>
        <p:origin x="-121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88448-F512-42BB-B83F-24600C2726A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88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A9BA8-F5E2-44E4-8186-B476F086597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171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E10C7-1B72-45F6-8374-36E1B03DE4B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088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FF0C1-1968-43D7-916D-A2BCB21EF5E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091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743C3-63E0-4EF1-8562-B37F5F90D521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04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8115F-00A1-495F-ADFA-05EA187051E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729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C29B1-5BCE-4D23-ACB7-A10D3D54CA0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816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B6519-111A-4999-A5D9-CE65DC8113C1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28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2D120-6A62-4D7C-B683-E01C34FB30C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1769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CF081-A84A-4759-897C-6A33205F83D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20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0480-6E4F-4766-9A9E-19DBFC55D0E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843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3449B7-D146-42D3-AF80-E95CF455A4FC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Rectangle 90"/>
          <p:cNvSpPr>
            <a:spLocks noGrp="1" noChangeArrowheads="1"/>
          </p:cNvSpPr>
          <p:nvPr>
            <p:ph type="ctrTitle"/>
          </p:nvPr>
        </p:nvSpPr>
        <p:spPr>
          <a:xfrm>
            <a:off x="323850" y="4725988"/>
            <a:ext cx="8712646" cy="1151284"/>
          </a:xfrm>
        </p:spPr>
        <p:txBody>
          <a:bodyPr/>
          <a:lstStyle/>
          <a:p>
            <a:pPr algn="l"/>
            <a:r>
              <a:rPr lang="es-UY" sz="3200" b="1" dirty="0" smtClean="0">
                <a:solidFill>
                  <a:srgbClr val="990000"/>
                </a:solidFill>
              </a:rPr>
              <a:t>Pesan Non Verbal </a:t>
            </a:r>
            <a:br>
              <a:rPr lang="es-UY" sz="3200" b="1" dirty="0" smtClean="0">
                <a:solidFill>
                  <a:srgbClr val="990000"/>
                </a:solidFill>
              </a:rPr>
            </a:br>
            <a:r>
              <a:rPr lang="es-UY" sz="3200" b="1" dirty="0" err="1" smtClean="0">
                <a:solidFill>
                  <a:srgbClr val="990000"/>
                </a:solidFill>
              </a:rPr>
              <a:t>dalam</a:t>
            </a:r>
            <a:r>
              <a:rPr lang="es-UY" sz="3200" b="1" dirty="0" smtClean="0">
                <a:solidFill>
                  <a:srgbClr val="990000"/>
                </a:solidFill>
              </a:rPr>
              <a:t> </a:t>
            </a:r>
            <a:r>
              <a:rPr lang="es-UY" sz="3200" b="1" dirty="0" err="1" smtClean="0">
                <a:solidFill>
                  <a:srgbClr val="990000"/>
                </a:solidFill>
              </a:rPr>
              <a:t>Komunikasi</a:t>
            </a:r>
            <a:r>
              <a:rPr lang="es-UY" sz="3200" b="1" dirty="0" smtClean="0">
                <a:solidFill>
                  <a:srgbClr val="990000"/>
                </a:solidFill>
              </a:rPr>
              <a:t> </a:t>
            </a:r>
            <a:r>
              <a:rPr lang="es-UY" sz="3200" b="1" dirty="0" err="1" smtClean="0">
                <a:solidFill>
                  <a:srgbClr val="990000"/>
                </a:solidFill>
              </a:rPr>
              <a:t>Persuasif</a:t>
            </a:r>
            <a:endParaRPr lang="es-ES" sz="3200" b="1" dirty="0">
              <a:solidFill>
                <a:srgbClr val="990000"/>
              </a:solidFill>
            </a:endParaRPr>
          </a:p>
        </p:txBody>
      </p:sp>
      <p:sp>
        <p:nvSpPr>
          <p:cNvPr id="2139" name="Rectangle 91"/>
          <p:cNvSpPr>
            <a:spLocks noGrp="1" noChangeArrowheads="1"/>
          </p:cNvSpPr>
          <p:nvPr>
            <p:ph type="subTitle" idx="1"/>
          </p:nvPr>
        </p:nvSpPr>
        <p:spPr>
          <a:xfrm>
            <a:off x="323850" y="6021636"/>
            <a:ext cx="5113338" cy="4317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s-UY" sz="2000" dirty="0" err="1" smtClean="0">
                <a:solidFill>
                  <a:srgbClr val="990000"/>
                </a:solidFill>
              </a:rPr>
              <a:t>Komunikasi</a:t>
            </a:r>
            <a:r>
              <a:rPr lang="es-UY" sz="2000" dirty="0" smtClean="0">
                <a:solidFill>
                  <a:srgbClr val="990000"/>
                </a:solidFill>
              </a:rPr>
              <a:t> </a:t>
            </a:r>
            <a:r>
              <a:rPr lang="es-UY" sz="2000" dirty="0" err="1" smtClean="0">
                <a:solidFill>
                  <a:srgbClr val="990000"/>
                </a:solidFill>
              </a:rPr>
              <a:t>Persuasif</a:t>
            </a:r>
            <a:r>
              <a:rPr lang="es-UY" sz="2000" dirty="0" smtClean="0">
                <a:solidFill>
                  <a:srgbClr val="990000"/>
                </a:solidFill>
              </a:rPr>
              <a:t> </a:t>
            </a:r>
            <a:r>
              <a:rPr lang="es-UY" sz="2000" dirty="0" err="1" smtClean="0">
                <a:solidFill>
                  <a:srgbClr val="990000"/>
                </a:solidFill>
              </a:rPr>
              <a:t>Pertemuan</a:t>
            </a:r>
            <a:r>
              <a:rPr lang="es-UY" sz="2000" dirty="0" smtClean="0">
                <a:solidFill>
                  <a:srgbClr val="990000"/>
                </a:solidFill>
              </a:rPr>
              <a:t> 9</a:t>
            </a:r>
            <a:endParaRPr lang="es-ES" sz="20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Dialek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484784"/>
            <a:ext cx="4038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Formal context / educated speaker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Informal context / educated speaker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0326" y="1484784"/>
            <a:ext cx="4038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Formal context / uneducated speaker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Informal context / uneducated speaker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1" y="2856993"/>
            <a:ext cx="9144000" cy="34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4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Taktik</a:t>
            </a:r>
            <a:r>
              <a:rPr lang="en-US" dirty="0" smtClean="0"/>
              <a:t> Nonverbal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7160" y="1600200"/>
            <a:ext cx="3970784" cy="4525963"/>
          </a:xfrm>
        </p:spPr>
        <p:txBody>
          <a:bodyPr/>
          <a:lstStyle/>
          <a:p>
            <a:r>
              <a:rPr lang="en-US" sz="2400" dirty="0" err="1" smtClean="0"/>
              <a:t>Pesan</a:t>
            </a:r>
            <a:r>
              <a:rPr lang="en-US" sz="2400" dirty="0" smtClean="0"/>
              <a:t> nonverbal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dimanipulasi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persuader yang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/>
              <a:t> </a:t>
            </a:r>
            <a:r>
              <a:rPr lang="en-US" sz="2400" i="1" dirty="0" smtClean="0"/>
              <a:t>Impression Management</a:t>
            </a:r>
            <a:r>
              <a:rPr lang="en-US" sz="2400" dirty="0" smtClean="0"/>
              <a:t>.</a:t>
            </a:r>
          </a:p>
          <a:p>
            <a:endParaRPr lang="en-US" sz="2400" i="1" dirty="0"/>
          </a:p>
          <a:p>
            <a:r>
              <a:rPr lang="en-US" sz="2400" i="1" dirty="0" smtClean="0"/>
              <a:t>Dress to impress</a:t>
            </a:r>
          </a:p>
          <a:p>
            <a:endParaRPr lang="en-US" sz="2400" i="1" dirty="0"/>
          </a:p>
          <a:p>
            <a:r>
              <a:rPr lang="en-US" sz="2400" i="1" dirty="0" smtClean="0"/>
              <a:t>Creating Image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123" y="1988840"/>
            <a:ext cx="550329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5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Pesan</a:t>
            </a:r>
            <a:r>
              <a:rPr lang="en-US" dirty="0" smtClean="0"/>
              <a:t> Nonverbal </a:t>
            </a:r>
            <a:r>
              <a:rPr lang="en-US" dirty="0" err="1" smtClean="0"/>
              <a:t>Lainnya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Eye movements</a:t>
            </a:r>
          </a:p>
          <a:p>
            <a:endParaRPr lang="en-US" dirty="0"/>
          </a:p>
          <a:p>
            <a:r>
              <a:rPr lang="en-US" dirty="0" smtClean="0"/>
              <a:t>Blocking behavior</a:t>
            </a:r>
          </a:p>
          <a:p>
            <a:endParaRPr lang="en-US" dirty="0"/>
          </a:p>
          <a:p>
            <a:r>
              <a:rPr lang="en-US" dirty="0" smtClean="0"/>
              <a:t>Aroma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11483"/>
            <a:ext cx="4197846" cy="406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67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34381"/>
            <a:ext cx="8229600" cy="3657600"/>
          </a:xfrm>
        </p:spPr>
      </p:pic>
    </p:spTree>
    <p:extLst>
      <p:ext uri="{BB962C8B-B14F-4D97-AF65-F5344CB8AC3E}">
        <p14:creationId xmlns:p14="http://schemas.microsoft.com/office/powerpoint/2010/main" val="1093019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93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64904"/>
            <a:ext cx="4020244" cy="2678488"/>
          </a:xfrm>
        </p:spPr>
      </p:pic>
    </p:spTree>
    <p:extLst>
      <p:ext uri="{BB962C8B-B14F-4D97-AF65-F5344CB8AC3E}">
        <p14:creationId xmlns:p14="http://schemas.microsoft.com/office/powerpoint/2010/main" val="84184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Pesan</a:t>
            </a:r>
            <a:r>
              <a:rPr lang="en-US" dirty="0" smtClean="0">
                <a:solidFill>
                  <a:srgbClr val="FF0000"/>
                </a:solidFill>
              </a:rPr>
              <a:t> Non-Verbal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616845"/>
              </p:ext>
            </p:extLst>
          </p:nvPr>
        </p:nvGraphicFramePr>
        <p:xfrm>
          <a:off x="251521" y="1556793"/>
          <a:ext cx="8640960" cy="374441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880320"/>
                <a:gridCol w="2880320"/>
                <a:gridCol w="2880320"/>
              </a:tblGrid>
              <a:tr h="10696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Vocal Communication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Nonvocal</a:t>
                      </a:r>
                      <a:r>
                        <a:rPr lang="en-US" dirty="0" smtClean="0"/>
                        <a:t> Communication</a:t>
                      </a:r>
                      <a:endParaRPr lang="en-US" dirty="0"/>
                    </a:p>
                  </a:txBody>
                  <a:tcPr/>
                </a:tc>
              </a:tr>
              <a:tr h="1069606">
                <a:tc>
                  <a:txBody>
                    <a:bodyPr/>
                    <a:lstStyle/>
                    <a:p>
                      <a:r>
                        <a:rPr lang="en-US" dirty="0" smtClean="0"/>
                        <a:t>Verbal Communication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Kata-kata</a:t>
                      </a:r>
                      <a:r>
                        <a:rPr lang="en-US" baseline="0" dirty="0" smtClean="0"/>
                        <a:t> yang </a:t>
                      </a:r>
                      <a:r>
                        <a:rPr lang="en-US" baseline="0" dirty="0" err="1" smtClean="0"/>
                        <a:t>diucapkan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Kata-kata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tertulis</a:t>
                      </a:r>
                      <a:endParaRPr lang="en-US" dirty="0"/>
                    </a:p>
                  </a:txBody>
                  <a:tcPr/>
                </a:tc>
              </a:tr>
              <a:tr h="1605204">
                <a:tc>
                  <a:txBody>
                    <a:bodyPr/>
                    <a:lstStyle/>
                    <a:p>
                      <a:r>
                        <a:rPr lang="en-US" dirty="0" smtClean="0"/>
                        <a:t>Nonverbal Communication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Nada </a:t>
                      </a:r>
                      <a:r>
                        <a:rPr lang="en-US" dirty="0" err="1" smtClean="0"/>
                        <a:t>suara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desahan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teriakan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kualitas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vokal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tinggi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rendah</a:t>
                      </a:r>
                      <a:r>
                        <a:rPr lang="en-US" dirty="0" smtClean="0"/>
                        <a:t> nada, </a:t>
                      </a:r>
                      <a:r>
                        <a:rPr lang="en-US" dirty="0" err="1" smtClean="0"/>
                        <a:t>kekerasan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suara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dll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Gerakan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tubuh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penampilan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ekspresi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wajah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sentuhan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dll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91880" y="5517232"/>
            <a:ext cx="5387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002060"/>
                </a:solidFill>
              </a:rPr>
              <a:t>Types of Communication</a:t>
            </a:r>
          </a:p>
          <a:p>
            <a:pPr algn="r"/>
            <a:r>
              <a:rPr lang="en-US" dirty="0" smtClean="0">
                <a:solidFill>
                  <a:srgbClr val="002060"/>
                </a:solidFill>
              </a:rPr>
              <a:t>Stewart &amp; Angelo </a:t>
            </a:r>
            <a:r>
              <a:rPr lang="en-US" dirty="0" err="1" smtClean="0">
                <a:solidFill>
                  <a:srgbClr val="002060"/>
                </a:solidFill>
              </a:rPr>
              <a:t>dalam</a:t>
            </a:r>
            <a:r>
              <a:rPr lang="en-US" dirty="0" smtClean="0">
                <a:solidFill>
                  <a:srgbClr val="002060"/>
                </a:solidFill>
              </a:rPr>
              <a:t> Adler &amp; Proctor, 2011:207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Karakteristik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Komunikasi</a:t>
            </a:r>
            <a:r>
              <a:rPr lang="en-US" sz="4000" dirty="0" smtClean="0">
                <a:solidFill>
                  <a:srgbClr val="FF0000"/>
                </a:solidFill>
              </a:rPr>
              <a:t> Nonverbal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600200"/>
            <a:ext cx="4690864" cy="4525963"/>
          </a:xfrm>
        </p:spPr>
        <p:txBody>
          <a:bodyPr/>
          <a:lstStyle/>
          <a:p>
            <a:r>
              <a:rPr lang="en-US" sz="2000" dirty="0" err="1" smtClean="0"/>
              <a:t>Kemampuan</a:t>
            </a:r>
            <a:r>
              <a:rPr lang="en-US" sz="2000" dirty="0" smtClean="0"/>
              <a:t> nonverbal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penting</a:t>
            </a:r>
            <a:endParaRPr lang="en-US" sz="2000" dirty="0" smtClean="0"/>
          </a:p>
          <a:p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perilaku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komunikatif</a:t>
            </a:r>
            <a:endParaRPr lang="en-US" sz="2000" dirty="0" smtClean="0"/>
          </a:p>
          <a:p>
            <a:r>
              <a:rPr lang="en-US" sz="2000" dirty="0" err="1" smtClean="0"/>
              <a:t>Komunikasi</a:t>
            </a:r>
            <a:r>
              <a:rPr lang="en-US" sz="2000" dirty="0" smtClean="0"/>
              <a:t> nonverbal </a:t>
            </a:r>
            <a:r>
              <a:rPr lang="en-US" sz="2000" dirty="0" err="1" smtClean="0"/>
              <a:t>terutama</a:t>
            </a:r>
            <a:r>
              <a:rPr lang="en-US" sz="2000" dirty="0" smtClean="0"/>
              <a:t> </a:t>
            </a:r>
            <a:r>
              <a:rPr lang="en-US" sz="2000" dirty="0" err="1" smtClean="0"/>
              <a:t>bersifat</a:t>
            </a:r>
            <a:r>
              <a:rPr lang="en-US" sz="2000" dirty="0" smtClean="0"/>
              <a:t> </a:t>
            </a:r>
            <a:r>
              <a:rPr lang="en-US" sz="2000" dirty="0" err="1" smtClean="0"/>
              <a:t>relasional</a:t>
            </a:r>
            <a:endParaRPr lang="en-US" sz="2000" dirty="0" smtClean="0"/>
          </a:p>
          <a:p>
            <a:r>
              <a:rPr lang="en-US" sz="2000" dirty="0" err="1" smtClean="0"/>
              <a:t>Komunikasi</a:t>
            </a:r>
            <a:r>
              <a:rPr lang="en-US" sz="2000" dirty="0" smtClean="0"/>
              <a:t> nonverbal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fungsi</a:t>
            </a:r>
            <a:endParaRPr lang="en-US" sz="2000" dirty="0" smtClean="0"/>
          </a:p>
          <a:p>
            <a:r>
              <a:rPr lang="en-US" sz="2000" dirty="0" err="1" smtClean="0"/>
              <a:t>Komunikasi</a:t>
            </a:r>
            <a:r>
              <a:rPr lang="en-US" sz="2000" dirty="0" smtClean="0"/>
              <a:t> nonverbal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memberikan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petunjuk</a:t>
            </a:r>
            <a:r>
              <a:rPr lang="en-US" sz="2000" dirty="0" smtClean="0"/>
              <a:t> </a:t>
            </a:r>
            <a:r>
              <a:rPr lang="en-US" sz="2000" dirty="0" err="1" smtClean="0"/>
              <a:t>kebohongan</a:t>
            </a:r>
            <a:endParaRPr lang="en-US" sz="2000" dirty="0" smtClean="0"/>
          </a:p>
          <a:p>
            <a:r>
              <a:rPr lang="en-US" sz="2000" dirty="0" err="1" smtClean="0"/>
              <a:t>Komunikasi</a:t>
            </a:r>
            <a:r>
              <a:rPr lang="en-US" sz="2000" dirty="0" smtClean="0"/>
              <a:t> nonverbal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pesan</a:t>
            </a:r>
            <a:r>
              <a:rPr lang="en-US" sz="2000" dirty="0" smtClean="0"/>
              <a:t> </a:t>
            </a:r>
            <a:r>
              <a:rPr lang="en-US" sz="2000" dirty="0" err="1" smtClean="0"/>
              <a:t>ambigu</a:t>
            </a:r>
            <a:endParaRPr lang="en-US" sz="2000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4644008" y="1628800"/>
            <a:ext cx="4320480" cy="252028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Penulis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[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kepada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produser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film]: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Pak,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saya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sedang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memberitahukan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sebuah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cerita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sensational.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Saya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hanya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ingin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menanyakan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opini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Anda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tapi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Anda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tertidur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/>
            <a:endParaRPr lang="en-US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Produser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Bukankah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tertidur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adalah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opini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658" y="5795972"/>
            <a:ext cx="292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002060"/>
                </a:solidFill>
              </a:rPr>
              <a:t>Adler &amp; Proctor, 2011:207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Fungsi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Komunikasi</a:t>
            </a:r>
            <a:r>
              <a:rPr lang="en-US" dirty="0" smtClean="0">
                <a:solidFill>
                  <a:schemeClr val="tx1"/>
                </a:solidFill>
              </a:rPr>
              <a:t> Nonverbal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r>
              <a:rPr lang="en-US" sz="2800" dirty="0" smtClean="0"/>
              <a:t>Repeating</a:t>
            </a:r>
          </a:p>
          <a:p>
            <a:r>
              <a:rPr lang="en-US" sz="2800" dirty="0" smtClean="0"/>
              <a:t>Complementing</a:t>
            </a:r>
          </a:p>
          <a:p>
            <a:r>
              <a:rPr lang="en-US" sz="2800" dirty="0" smtClean="0"/>
              <a:t>Substituting</a:t>
            </a:r>
          </a:p>
          <a:p>
            <a:r>
              <a:rPr lang="en-US" sz="2800" dirty="0" smtClean="0"/>
              <a:t>Accenting</a:t>
            </a:r>
          </a:p>
          <a:p>
            <a:r>
              <a:rPr lang="en-US" sz="2800" dirty="0" smtClean="0"/>
              <a:t>Regulating</a:t>
            </a:r>
          </a:p>
          <a:p>
            <a:r>
              <a:rPr lang="en-US" sz="2800" dirty="0" smtClean="0"/>
              <a:t>Contradicting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163017" y="5795972"/>
            <a:ext cx="2873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002060"/>
                </a:solidFill>
              </a:rPr>
              <a:t>Adler &amp; Proctor, 2011:210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506" y="1340768"/>
            <a:ext cx="3851920" cy="3900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pitchFamily="34" charset="0"/>
                <a:cs typeface="Calibri" pitchFamily="34" charset="0"/>
              </a:rPr>
              <a:t>Pengaruh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Gender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Komunikasi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Nonverbal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, </a:t>
            </a:r>
            <a:r>
              <a:rPr lang="en-US" sz="2400" dirty="0" err="1" smtClean="0"/>
              <a:t>dibandingkan</a:t>
            </a:r>
            <a:r>
              <a:rPr lang="en-US" sz="2400" dirty="0" smtClean="0"/>
              <a:t> </a:t>
            </a:r>
            <a:r>
              <a:rPr lang="en-US" sz="2400" dirty="0" err="1" smtClean="0"/>
              <a:t>pria</a:t>
            </a:r>
            <a:r>
              <a:rPr lang="en-US" sz="2400" dirty="0" smtClean="0"/>
              <a:t>, </a:t>
            </a:r>
            <a:r>
              <a:rPr lang="en-US" sz="2400" dirty="0" err="1" smtClean="0"/>
              <a:t>wanita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banyak</a:t>
            </a:r>
            <a:r>
              <a:rPr lang="en-US" sz="2400" dirty="0" smtClean="0"/>
              <a:t> </a:t>
            </a:r>
            <a:r>
              <a:rPr lang="en-US" sz="2400" dirty="0" err="1" smtClean="0"/>
              <a:t>senyum</a:t>
            </a:r>
            <a:endParaRPr lang="en-US" sz="2400" dirty="0" smtClean="0"/>
          </a:p>
          <a:p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ekspresi</a:t>
            </a:r>
            <a:r>
              <a:rPr lang="en-US" sz="2400" dirty="0" smtClean="0"/>
              <a:t> </a:t>
            </a:r>
            <a:r>
              <a:rPr lang="en-US" sz="2400" dirty="0" err="1" smtClean="0"/>
              <a:t>wajah</a:t>
            </a:r>
            <a:endParaRPr lang="en-US" sz="2400" dirty="0" smtClean="0"/>
          </a:p>
          <a:p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banyak</a:t>
            </a:r>
            <a:r>
              <a:rPr lang="en-US" sz="2400" dirty="0" smtClean="0"/>
              <a:t> </a:t>
            </a:r>
            <a:r>
              <a:rPr lang="en-US" sz="2400" dirty="0" err="1" smtClean="0"/>
              <a:t>gerakan</a:t>
            </a:r>
            <a:r>
              <a:rPr lang="en-US" sz="2400" dirty="0" smtClean="0"/>
              <a:t> </a:t>
            </a:r>
            <a:r>
              <a:rPr lang="en-US" sz="2400" dirty="0" err="1" smtClean="0"/>
              <a:t>tangan</a:t>
            </a:r>
            <a:r>
              <a:rPr lang="en-US" sz="2400" dirty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kepala</a:t>
            </a:r>
            <a:endParaRPr lang="en-US" sz="2400" dirty="0" smtClean="0"/>
          </a:p>
          <a:p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sering</a:t>
            </a:r>
            <a:r>
              <a:rPr lang="en-US" sz="2400" dirty="0" smtClean="0"/>
              <a:t> </a:t>
            </a:r>
            <a:r>
              <a:rPr lang="en-US" sz="2400" dirty="0" err="1" smtClean="0"/>
              <a:t>menyentuh</a:t>
            </a:r>
            <a:endParaRPr lang="en-US" sz="2400" dirty="0" smtClean="0"/>
          </a:p>
          <a:p>
            <a:r>
              <a:rPr lang="en-US" sz="2400" dirty="0" err="1" smtClean="0"/>
              <a:t>Berdiri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dekat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orang lain</a:t>
            </a:r>
          </a:p>
          <a:p>
            <a:r>
              <a:rPr lang="en-US" sz="2400" dirty="0" err="1" smtClean="0"/>
              <a:t>Ekspresif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vocal</a:t>
            </a:r>
          </a:p>
          <a:p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kontak</a:t>
            </a:r>
            <a:r>
              <a:rPr lang="en-US" sz="2400" dirty="0" smtClean="0"/>
              <a:t> </a:t>
            </a:r>
            <a:r>
              <a:rPr lang="en-US" sz="2400" dirty="0" err="1" smtClean="0"/>
              <a:t>mata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63018" y="5795972"/>
            <a:ext cx="2873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002060"/>
                </a:solidFill>
              </a:rPr>
              <a:t>Adler &amp; Proctor, 2011:216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114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4714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01961" y="6036387"/>
            <a:ext cx="6042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https://verbalistseducation.com/2014/09/16/nonverbal-communication-women-vs-men/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86101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pitchFamily="34" charset="0"/>
                <a:cs typeface="Calibri" pitchFamily="34" charset="0"/>
              </a:rPr>
              <a:t>Pengaruh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Budaya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Komunikasi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Nonverbal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-36512" y="1855365"/>
            <a:ext cx="3394720" cy="4525963"/>
          </a:xfrm>
        </p:spPr>
        <p:txBody>
          <a:bodyPr/>
          <a:lstStyle/>
          <a:p>
            <a:r>
              <a:rPr lang="en-US" sz="2000" dirty="0" smtClean="0"/>
              <a:t>Beda </a:t>
            </a:r>
            <a:r>
              <a:rPr lang="en-US" sz="2000" dirty="0" err="1" smtClean="0"/>
              <a:t>budaya</a:t>
            </a:r>
            <a:r>
              <a:rPr lang="en-US" sz="2000" dirty="0" smtClean="0"/>
              <a:t>, </a:t>
            </a:r>
            <a:r>
              <a:rPr lang="en-US" sz="2000" dirty="0" err="1" smtClean="0"/>
              <a:t>beda</a:t>
            </a:r>
            <a:r>
              <a:rPr lang="en-US" sz="2000" dirty="0" smtClean="0"/>
              <a:t> pula </a:t>
            </a:r>
            <a:r>
              <a:rPr lang="en-US" sz="2000" dirty="0" err="1" smtClean="0"/>
              <a:t>komunikasi</a:t>
            </a:r>
            <a:r>
              <a:rPr lang="en-US" sz="2000" dirty="0" smtClean="0"/>
              <a:t> </a:t>
            </a:r>
            <a:r>
              <a:rPr lang="en-US" sz="2000" dirty="0" err="1" smtClean="0"/>
              <a:t>nonverbalnya</a:t>
            </a:r>
            <a:endParaRPr lang="en-US" sz="2000" dirty="0" smtClean="0"/>
          </a:p>
          <a:p>
            <a:r>
              <a:rPr lang="en-US" sz="2000" dirty="0" err="1" smtClean="0"/>
              <a:t>Perilaku</a:t>
            </a:r>
            <a:r>
              <a:rPr lang="en-US" sz="2000" dirty="0" smtClean="0"/>
              <a:t> nonverbal yang </a:t>
            </a:r>
            <a:r>
              <a:rPr lang="en-US" sz="2000" dirty="0" err="1" smtClean="0"/>
              <a:t>sama</a:t>
            </a:r>
            <a:r>
              <a:rPr lang="en-US" sz="2000" dirty="0" smtClean="0"/>
              <a:t>,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jadi</a:t>
            </a:r>
            <a:r>
              <a:rPr lang="en-US" sz="2000" dirty="0" smtClean="0"/>
              <a:t> </a:t>
            </a:r>
            <a:r>
              <a:rPr lang="en-US" sz="2000" dirty="0" err="1" smtClean="0"/>
              <a:t>berbeda</a:t>
            </a:r>
            <a:r>
              <a:rPr lang="en-US" sz="2000" dirty="0" smtClean="0"/>
              <a:t> </a:t>
            </a:r>
            <a:r>
              <a:rPr lang="en-US" sz="2000" dirty="0" err="1" smtClean="0"/>
              <a:t>arti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budaya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berbeda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916832"/>
            <a:ext cx="5724128" cy="40375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5769720"/>
            <a:ext cx="2873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002060"/>
                </a:solidFill>
              </a:rPr>
              <a:t>Adler &amp; Proctor, 2011:216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59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Nonverbal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r>
              <a:rPr lang="en-US" sz="2400" dirty="0" smtClean="0"/>
              <a:t>Facial Expression and Eyes Behavior</a:t>
            </a:r>
          </a:p>
          <a:p>
            <a:r>
              <a:rPr lang="en-US" sz="2400" dirty="0" smtClean="0"/>
              <a:t>Bodily Communication</a:t>
            </a:r>
          </a:p>
          <a:p>
            <a:r>
              <a:rPr lang="en-US" sz="2400" dirty="0" smtClean="0"/>
              <a:t>Proxemics</a:t>
            </a:r>
          </a:p>
          <a:p>
            <a:r>
              <a:rPr lang="en-US" sz="2400" dirty="0" smtClean="0"/>
              <a:t>Physical Appearance</a:t>
            </a:r>
          </a:p>
          <a:p>
            <a:r>
              <a:rPr lang="en-US" sz="2400" dirty="0" smtClean="0"/>
              <a:t>Artifacts</a:t>
            </a:r>
          </a:p>
          <a:p>
            <a:r>
              <a:rPr lang="en-US" sz="2400" dirty="0" smtClean="0"/>
              <a:t>Vocal Features</a:t>
            </a:r>
          </a:p>
          <a:p>
            <a:r>
              <a:rPr lang="en-US" sz="2400" dirty="0" smtClean="0"/>
              <a:t>Tactile Communication</a:t>
            </a:r>
          </a:p>
          <a:p>
            <a:r>
              <a:rPr lang="en-US" sz="2400" dirty="0" err="1" smtClean="0"/>
              <a:t>Chronemics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204864"/>
            <a:ext cx="4696885" cy="3024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805264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Larson, 2004:240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83968" y="5343599"/>
            <a:ext cx="47290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https://www.theatlantic.com/health/archive/2014/03/study-humans-can-make-more-than-20-distinct-facial-expressions/359912/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11866961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3500</TotalTime>
  <Words>301</Words>
  <Application>Microsoft Office PowerPoint</Application>
  <PresentationFormat>On-screen Show (4:3)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Diseño predeterminado</vt:lpstr>
      <vt:lpstr>Pesan Non Verbal  dalam Komunikasi Persuasif</vt:lpstr>
      <vt:lpstr>PowerPoint Presentation</vt:lpstr>
      <vt:lpstr>Pesan Non-Verbal</vt:lpstr>
      <vt:lpstr>Karakteristik Komunikasi Nonverbal</vt:lpstr>
      <vt:lpstr>Fungsi Komunikasi Nonverbal</vt:lpstr>
      <vt:lpstr>Pengaruh Gender Komunikasi Nonverbal</vt:lpstr>
      <vt:lpstr>PowerPoint Presentation</vt:lpstr>
      <vt:lpstr>Pengaruh Budaya Komunikasi Nonverbal</vt:lpstr>
      <vt:lpstr>Nonverbal Channels</vt:lpstr>
      <vt:lpstr>Dialek</vt:lpstr>
      <vt:lpstr>Taktik Nonverbal</vt:lpstr>
      <vt:lpstr>Pesan Nonverbal Lainnya</vt:lpstr>
      <vt:lpstr>Questions?</vt:lpstr>
      <vt:lpstr>Thank you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pc</cp:lastModifiedBy>
  <cp:revision>554</cp:revision>
  <dcterms:created xsi:type="dcterms:W3CDTF">2010-05-23T14:28:12Z</dcterms:created>
  <dcterms:modified xsi:type="dcterms:W3CDTF">2018-02-21T05:05:46Z</dcterms:modified>
</cp:coreProperties>
</file>