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0" r:id="rId20"/>
    <p:sldId id="281" r:id="rId21"/>
    <p:sldId id="275" r:id="rId22"/>
    <p:sldId id="276" r:id="rId23"/>
    <p:sldId id="277" r:id="rId24"/>
    <p:sldId id="278" r:id="rId25"/>
    <p:sldId id="279" r:id="rId26"/>
    <p:sldId id="282" r:id="rId27"/>
    <p:sldId id="283" r:id="rId28"/>
    <p:sldId id="284" r:id="rId29"/>
    <p:sldId id="288" r:id="rId30"/>
    <p:sldId id="286" r:id="rId31"/>
    <p:sldId id="289" r:id="rId32"/>
    <p:sldId id="290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DE7A70-29A3-5347-8203-0F9BB3380AB1}" type="doc">
      <dgm:prSet loTypeId="urn:microsoft.com/office/officeart/2005/8/layout/arrow2" loCatId="process" qsTypeId="urn:microsoft.com/office/officeart/2005/8/quickstyle/3D5" qsCatId="3D" csTypeId="urn:microsoft.com/office/officeart/2005/8/colors/accent0_1" csCatId="mainScheme" phldr="1"/>
      <dgm:spPr/>
    </dgm:pt>
    <dgm:pt modelId="{11127CDA-F6D1-7E40-B8F2-280052587B64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Presensi</a:t>
          </a:r>
          <a:r>
            <a:rPr lang="en-US" dirty="0" smtClean="0">
              <a:solidFill>
                <a:schemeClr val="tx1"/>
              </a:solidFill>
            </a:rPr>
            <a:t> 10 %</a:t>
          </a:r>
          <a:endParaRPr lang="en-US" dirty="0">
            <a:solidFill>
              <a:schemeClr val="tx1"/>
            </a:solidFill>
          </a:endParaRPr>
        </a:p>
      </dgm:t>
    </dgm:pt>
    <dgm:pt modelId="{66F39C22-E41A-1A4A-A6F2-AF392B11779E}" type="parTrans" cxnId="{27F705E4-FB3C-C247-9B7B-A5AEF87D299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1694DF6-71F8-DC46-829D-6E19F01BF40E}" type="sibTrans" cxnId="{27F705E4-FB3C-C247-9B7B-A5AEF87D299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C363A3A-4735-1147-B2D8-44254BDDD665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Tugas</a:t>
          </a:r>
          <a:r>
            <a:rPr lang="en-US" dirty="0" smtClean="0">
              <a:solidFill>
                <a:schemeClr val="tx1"/>
              </a:solidFill>
            </a:rPr>
            <a:t>, Quiz, </a:t>
          </a:r>
          <a:r>
            <a:rPr lang="en-US" dirty="0" smtClean="0">
              <a:solidFill>
                <a:schemeClr val="tx1"/>
              </a:solidFill>
            </a:rPr>
            <a:t> Behavior, </a:t>
          </a:r>
          <a:r>
            <a:rPr lang="en-US" dirty="0" err="1" smtClean="0">
              <a:solidFill>
                <a:schemeClr val="tx1"/>
              </a:solidFill>
            </a:rPr>
            <a:t>Aktifitas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Kelas</a:t>
          </a:r>
          <a:r>
            <a:rPr lang="en-US" dirty="0" smtClean="0">
              <a:solidFill>
                <a:schemeClr val="tx1"/>
              </a:solidFill>
            </a:rPr>
            <a:t> 30 %</a:t>
          </a:r>
          <a:endParaRPr lang="en-US" dirty="0">
            <a:solidFill>
              <a:schemeClr val="tx1"/>
            </a:solidFill>
          </a:endParaRPr>
        </a:p>
      </dgm:t>
    </dgm:pt>
    <dgm:pt modelId="{406BEFAA-392B-7142-9988-3D25DBED72ED}" type="parTrans" cxnId="{C22F6DD9-1002-3D47-8B8E-F71377E099C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F8E5005-4D37-BB46-913E-67AB2E45D784}" type="sibTrans" cxnId="{C22F6DD9-1002-3D47-8B8E-F71377E099C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AA8ED51-A3B5-FC40-95E4-DA5FDFAFC54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UTS 30%</a:t>
          </a:r>
          <a:endParaRPr lang="en-US" dirty="0">
            <a:solidFill>
              <a:schemeClr val="tx1"/>
            </a:solidFill>
          </a:endParaRPr>
        </a:p>
      </dgm:t>
    </dgm:pt>
    <dgm:pt modelId="{32C4A700-6A99-C34D-A892-0CA24A78B7B9}" type="parTrans" cxnId="{428F7302-44D7-334D-AB90-A31756BE146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9082239-1E92-D44D-B262-23B1DCD93ADF}" type="sibTrans" cxnId="{428F7302-44D7-334D-AB90-A31756BE146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0CEECBD-72B1-FB4F-B117-74AC2E3C227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UAS 30%</a:t>
          </a:r>
          <a:endParaRPr lang="en-US" dirty="0">
            <a:solidFill>
              <a:schemeClr val="tx1"/>
            </a:solidFill>
          </a:endParaRPr>
        </a:p>
      </dgm:t>
    </dgm:pt>
    <dgm:pt modelId="{579CE728-6A73-C24C-BAF0-FB7966F28DA3}" type="parTrans" cxnId="{CE2B35A9-82F6-E946-B9D9-C46111508E1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91A08B9-A632-D141-824B-3A179A7D7CB3}" type="sibTrans" cxnId="{CE2B35A9-82F6-E946-B9D9-C46111508E1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8CC7A08-B261-B043-8772-BB524AC916EE}" type="pres">
      <dgm:prSet presAssocID="{8BDE7A70-29A3-5347-8203-0F9BB3380AB1}" presName="arrowDiagram" presStyleCnt="0">
        <dgm:presLayoutVars>
          <dgm:chMax val="5"/>
          <dgm:dir/>
          <dgm:resizeHandles val="exact"/>
        </dgm:presLayoutVars>
      </dgm:prSet>
      <dgm:spPr/>
    </dgm:pt>
    <dgm:pt modelId="{D5916A8A-1219-B54A-89F8-B7E90EFCB260}" type="pres">
      <dgm:prSet presAssocID="{8BDE7A70-29A3-5347-8203-0F9BB3380AB1}" presName="arrow" presStyleLbl="bgShp" presStyleIdx="0" presStyleCnt="1"/>
      <dgm:spPr>
        <a:solidFill>
          <a:srgbClr val="FF0000"/>
        </a:solidFill>
      </dgm:spPr>
    </dgm:pt>
    <dgm:pt modelId="{99B3B83C-FB74-3249-8AAA-876742C94099}" type="pres">
      <dgm:prSet presAssocID="{8BDE7A70-29A3-5347-8203-0F9BB3380AB1}" presName="arrowDiagram4" presStyleCnt="0"/>
      <dgm:spPr/>
    </dgm:pt>
    <dgm:pt modelId="{3D8441AA-6619-3149-B1AD-82AB4AD1CE6C}" type="pres">
      <dgm:prSet presAssocID="{11127CDA-F6D1-7E40-B8F2-280052587B64}" presName="bullet4a" presStyleLbl="node1" presStyleIdx="0" presStyleCnt="4"/>
      <dgm:spPr>
        <a:solidFill>
          <a:srgbClr val="92D050"/>
        </a:solidFill>
      </dgm:spPr>
    </dgm:pt>
    <dgm:pt modelId="{103D8CD4-5AC0-2F42-BADA-8148E232B6C1}" type="pres">
      <dgm:prSet presAssocID="{11127CDA-F6D1-7E40-B8F2-280052587B64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9D013-4511-3B43-A0A0-24E93C5B889F}" type="pres">
      <dgm:prSet presAssocID="{2C363A3A-4735-1147-B2D8-44254BDDD665}" presName="bullet4b" presStyleLbl="node1" presStyleIdx="1" presStyleCnt="4"/>
      <dgm:spPr>
        <a:solidFill>
          <a:srgbClr val="92D050"/>
        </a:solidFill>
      </dgm:spPr>
    </dgm:pt>
    <dgm:pt modelId="{93C34188-1F71-5040-93D7-A82919D347E1}" type="pres">
      <dgm:prSet presAssocID="{2C363A3A-4735-1147-B2D8-44254BDDD665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971D6-F4FD-5946-88B9-6056A4E910D4}" type="pres">
      <dgm:prSet presAssocID="{AAA8ED51-A3B5-FC40-95E4-DA5FDFAFC541}" presName="bullet4c" presStyleLbl="node1" presStyleIdx="2" presStyleCnt="4"/>
      <dgm:spPr>
        <a:solidFill>
          <a:srgbClr val="92D050"/>
        </a:solidFill>
      </dgm:spPr>
    </dgm:pt>
    <dgm:pt modelId="{364A0C15-B85A-2C46-9D10-0456BC34EC98}" type="pres">
      <dgm:prSet presAssocID="{AAA8ED51-A3B5-FC40-95E4-DA5FDFAFC541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E53619-F255-754D-99F3-3A4BC8264BAC}" type="pres">
      <dgm:prSet presAssocID="{D0CEECBD-72B1-FB4F-B117-74AC2E3C2271}" presName="bullet4d" presStyleLbl="node1" presStyleIdx="3" presStyleCnt="4"/>
      <dgm:spPr>
        <a:solidFill>
          <a:srgbClr val="92D050"/>
        </a:solidFill>
      </dgm:spPr>
    </dgm:pt>
    <dgm:pt modelId="{10046E1D-318A-6C46-A15F-7AA62EA1C2C7}" type="pres">
      <dgm:prSet presAssocID="{D0CEECBD-72B1-FB4F-B117-74AC2E3C2271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2B35A9-82F6-E946-B9D9-C46111508E1B}" srcId="{8BDE7A70-29A3-5347-8203-0F9BB3380AB1}" destId="{D0CEECBD-72B1-FB4F-B117-74AC2E3C2271}" srcOrd="3" destOrd="0" parTransId="{579CE728-6A73-C24C-BAF0-FB7966F28DA3}" sibTransId="{B91A08B9-A632-D141-824B-3A179A7D7CB3}"/>
    <dgm:cxn modelId="{C3B4EB48-262B-4CBB-850F-FAC25B995A30}" type="presOf" srcId="{AAA8ED51-A3B5-FC40-95E4-DA5FDFAFC541}" destId="{364A0C15-B85A-2C46-9D10-0456BC34EC98}" srcOrd="0" destOrd="0" presId="urn:microsoft.com/office/officeart/2005/8/layout/arrow2"/>
    <dgm:cxn modelId="{C22F6DD9-1002-3D47-8B8E-F71377E099C6}" srcId="{8BDE7A70-29A3-5347-8203-0F9BB3380AB1}" destId="{2C363A3A-4735-1147-B2D8-44254BDDD665}" srcOrd="1" destOrd="0" parTransId="{406BEFAA-392B-7142-9988-3D25DBED72ED}" sibTransId="{DF8E5005-4D37-BB46-913E-67AB2E45D784}"/>
    <dgm:cxn modelId="{4ED39A64-8E42-485E-9869-8FFFB58DF056}" type="presOf" srcId="{8BDE7A70-29A3-5347-8203-0F9BB3380AB1}" destId="{38CC7A08-B261-B043-8772-BB524AC916EE}" srcOrd="0" destOrd="0" presId="urn:microsoft.com/office/officeart/2005/8/layout/arrow2"/>
    <dgm:cxn modelId="{F50F17C3-BF57-44D8-B38C-9ACCD82EB8A3}" type="presOf" srcId="{D0CEECBD-72B1-FB4F-B117-74AC2E3C2271}" destId="{10046E1D-318A-6C46-A15F-7AA62EA1C2C7}" srcOrd="0" destOrd="0" presId="urn:microsoft.com/office/officeart/2005/8/layout/arrow2"/>
    <dgm:cxn modelId="{F3E26598-0CD8-4ABF-A5B4-3787FA4C4983}" type="presOf" srcId="{11127CDA-F6D1-7E40-B8F2-280052587B64}" destId="{103D8CD4-5AC0-2F42-BADA-8148E232B6C1}" srcOrd="0" destOrd="0" presId="urn:microsoft.com/office/officeart/2005/8/layout/arrow2"/>
    <dgm:cxn modelId="{428F7302-44D7-334D-AB90-A31756BE146C}" srcId="{8BDE7A70-29A3-5347-8203-0F9BB3380AB1}" destId="{AAA8ED51-A3B5-FC40-95E4-DA5FDFAFC541}" srcOrd="2" destOrd="0" parTransId="{32C4A700-6A99-C34D-A892-0CA24A78B7B9}" sibTransId="{79082239-1E92-D44D-B262-23B1DCD93ADF}"/>
    <dgm:cxn modelId="{482445D8-79D6-4D20-8C10-8E1C0EDC95E3}" type="presOf" srcId="{2C363A3A-4735-1147-B2D8-44254BDDD665}" destId="{93C34188-1F71-5040-93D7-A82919D347E1}" srcOrd="0" destOrd="0" presId="urn:microsoft.com/office/officeart/2005/8/layout/arrow2"/>
    <dgm:cxn modelId="{27F705E4-FB3C-C247-9B7B-A5AEF87D2992}" srcId="{8BDE7A70-29A3-5347-8203-0F9BB3380AB1}" destId="{11127CDA-F6D1-7E40-B8F2-280052587B64}" srcOrd="0" destOrd="0" parTransId="{66F39C22-E41A-1A4A-A6F2-AF392B11779E}" sibTransId="{71694DF6-71F8-DC46-829D-6E19F01BF40E}"/>
    <dgm:cxn modelId="{173B5C85-116E-4F5F-9FCA-C0A246ACB5F3}" type="presParOf" srcId="{38CC7A08-B261-B043-8772-BB524AC916EE}" destId="{D5916A8A-1219-B54A-89F8-B7E90EFCB260}" srcOrd="0" destOrd="0" presId="urn:microsoft.com/office/officeart/2005/8/layout/arrow2"/>
    <dgm:cxn modelId="{9867EF2A-4718-49EC-AC14-55A85CB19C0A}" type="presParOf" srcId="{38CC7A08-B261-B043-8772-BB524AC916EE}" destId="{99B3B83C-FB74-3249-8AAA-876742C94099}" srcOrd="1" destOrd="0" presId="urn:microsoft.com/office/officeart/2005/8/layout/arrow2"/>
    <dgm:cxn modelId="{E8D91D90-5A65-4EED-8885-C52FBDDE7A18}" type="presParOf" srcId="{99B3B83C-FB74-3249-8AAA-876742C94099}" destId="{3D8441AA-6619-3149-B1AD-82AB4AD1CE6C}" srcOrd="0" destOrd="0" presId="urn:microsoft.com/office/officeart/2005/8/layout/arrow2"/>
    <dgm:cxn modelId="{CDF405B7-B0A4-4558-A9B8-B6DBDF1FBBDB}" type="presParOf" srcId="{99B3B83C-FB74-3249-8AAA-876742C94099}" destId="{103D8CD4-5AC0-2F42-BADA-8148E232B6C1}" srcOrd="1" destOrd="0" presId="urn:microsoft.com/office/officeart/2005/8/layout/arrow2"/>
    <dgm:cxn modelId="{F95B64BE-DC0C-4DCB-B32F-53268D396A93}" type="presParOf" srcId="{99B3B83C-FB74-3249-8AAA-876742C94099}" destId="{0D99D013-4511-3B43-A0A0-24E93C5B889F}" srcOrd="2" destOrd="0" presId="urn:microsoft.com/office/officeart/2005/8/layout/arrow2"/>
    <dgm:cxn modelId="{543D4D11-D0B7-4972-9E05-74FC97CFDD5A}" type="presParOf" srcId="{99B3B83C-FB74-3249-8AAA-876742C94099}" destId="{93C34188-1F71-5040-93D7-A82919D347E1}" srcOrd="3" destOrd="0" presId="urn:microsoft.com/office/officeart/2005/8/layout/arrow2"/>
    <dgm:cxn modelId="{5BC22146-FFBF-4A3C-8FA5-27631F2D3C3E}" type="presParOf" srcId="{99B3B83C-FB74-3249-8AAA-876742C94099}" destId="{573971D6-F4FD-5946-88B9-6056A4E910D4}" srcOrd="4" destOrd="0" presId="urn:microsoft.com/office/officeart/2005/8/layout/arrow2"/>
    <dgm:cxn modelId="{42EDB56E-D19E-4EDA-A643-DE93460209AF}" type="presParOf" srcId="{99B3B83C-FB74-3249-8AAA-876742C94099}" destId="{364A0C15-B85A-2C46-9D10-0456BC34EC98}" srcOrd="5" destOrd="0" presId="urn:microsoft.com/office/officeart/2005/8/layout/arrow2"/>
    <dgm:cxn modelId="{D282F4FE-912A-4CAC-A3F4-591DB6C191D6}" type="presParOf" srcId="{99B3B83C-FB74-3249-8AAA-876742C94099}" destId="{D3E53619-F255-754D-99F3-3A4BC8264BAC}" srcOrd="6" destOrd="0" presId="urn:microsoft.com/office/officeart/2005/8/layout/arrow2"/>
    <dgm:cxn modelId="{59F5BFB2-D23A-4A48-A0C7-9C500AE0974B}" type="presParOf" srcId="{99B3B83C-FB74-3249-8AAA-876742C94099}" destId="{10046E1D-318A-6C46-A15F-7AA62EA1C2C7}" srcOrd="7" destOrd="0" presId="urn:microsoft.com/office/officeart/2005/8/layout/arrow2"/>
  </dgm:cxnLst>
  <dgm:bg>
    <a:solidFill>
      <a:srgbClr val="00B0F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16A8A-1219-B54A-89F8-B7E90EFCB260}">
      <dsp:nvSpPr>
        <dsp:cNvPr id="0" name=""/>
        <dsp:cNvSpPr/>
      </dsp:nvSpPr>
      <dsp:spPr>
        <a:xfrm>
          <a:off x="424677" y="0"/>
          <a:ext cx="7304044" cy="4565028"/>
        </a:xfrm>
        <a:prstGeom prst="swooshArrow">
          <a:avLst>
            <a:gd name="adj1" fmla="val 25000"/>
            <a:gd name="adj2" fmla="val 25000"/>
          </a:avLst>
        </a:prstGeom>
        <a:solidFill>
          <a:srgbClr val="FF0000"/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8441AA-6619-3149-B1AD-82AB4AD1CE6C}">
      <dsp:nvSpPr>
        <dsp:cNvPr id="0" name=""/>
        <dsp:cNvSpPr/>
      </dsp:nvSpPr>
      <dsp:spPr>
        <a:xfrm>
          <a:off x="1144126" y="3394554"/>
          <a:ext cx="167993" cy="167993"/>
        </a:xfrm>
        <a:prstGeom prst="ellipse">
          <a:avLst/>
        </a:prstGeom>
        <a:solidFill>
          <a:srgbClr val="92D05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D8CD4-5AC0-2F42-BADA-8148E232B6C1}">
      <dsp:nvSpPr>
        <dsp:cNvPr id="0" name=""/>
        <dsp:cNvSpPr/>
      </dsp:nvSpPr>
      <dsp:spPr>
        <a:xfrm>
          <a:off x="1228122" y="3478551"/>
          <a:ext cx="1248991" cy="1086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016" tIns="0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solidFill>
                <a:schemeClr val="tx1"/>
              </a:solidFill>
            </a:rPr>
            <a:t>Presensi</a:t>
          </a:r>
          <a:r>
            <a:rPr lang="en-US" sz="2500" kern="1200" dirty="0" smtClean="0">
              <a:solidFill>
                <a:schemeClr val="tx1"/>
              </a:solidFill>
            </a:rPr>
            <a:t> 10 %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1228122" y="3478551"/>
        <a:ext cx="1248991" cy="1086476"/>
      </dsp:txXfrm>
    </dsp:sp>
    <dsp:sp modelId="{0D99D013-4511-3B43-A0A0-24E93C5B889F}">
      <dsp:nvSpPr>
        <dsp:cNvPr id="0" name=""/>
        <dsp:cNvSpPr/>
      </dsp:nvSpPr>
      <dsp:spPr>
        <a:xfrm>
          <a:off x="2331033" y="2332729"/>
          <a:ext cx="292161" cy="292161"/>
        </a:xfrm>
        <a:prstGeom prst="ellipse">
          <a:avLst/>
        </a:prstGeom>
        <a:solidFill>
          <a:srgbClr val="92D05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34188-1F71-5040-93D7-A82919D347E1}">
      <dsp:nvSpPr>
        <dsp:cNvPr id="0" name=""/>
        <dsp:cNvSpPr/>
      </dsp:nvSpPr>
      <dsp:spPr>
        <a:xfrm>
          <a:off x="2477114" y="2478810"/>
          <a:ext cx="1533849" cy="2086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810" tIns="0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solidFill>
                <a:schemeClr val="tx1"/>
              </a:solidFill>
            </a:rPr>
            <a:t>Tugas</a:t>
          </a:r>
          <a:r>
            <a:rPr lang="en-US" sz="2500" kern="1200" dirty="0" smtClean="0">
              <a:solidFill>
                <a:schemeClr val="tx1"/>
              </a:solidFill>
            </a:rPr>
            <a:t>, Quiz, </a:t>
          </a:r>
          <a:r>
            <a:rPr lang="en-US" sz="2500" kern="1200" dirty="0" smtClean="0">
              <a:solidFill>
                <a:schemeClr val="tx1"/>
              </a:solidFill>
            </a:rPr>
            <a:t> Behavior, </a:t>
          </a:r>
          <a:r>
            <a:rPr lang="en-US" sz="2500" kern="1200" dirty="0" err="1" smtClean="0">
              <a:solidFill>
                <a:schemeClr val="tx1"/>
              </a:solidFill>
            </a:rPr>
            <a:t>Aktifitas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Kelas</a:t>
          </a:r>
          <a:r>
            <a:rPr lang="en-US" sz="2500" kern="1200" dirty="0" smtClean="0">
              <a:solidFill>
                <a:schemeClr val="tx1"/>
              </a:solidFill>
            </a:rPr>
            <a:t> 30 %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2477114" y="2478810"/>
        <a:ext cx="1533849" cy="2086217"/>
      </dsp:txXfrm>
    </dsp:sp>
    <dsp:sp modelId="{573971D6-F4FD-5946-88B9-6056A4E910D4}">
      <dsp:nvSpPr>
        <dsp:cNvPr id="0" name=""/>
        <dsp:cNvSpPr/>
      </dsp:nvSpPr>
      <dsp:spPr>
        <a:xfrm>
          <a:off x="3846622" y="1550283"/>
          <a:ext cx="387114" cy="387114"/>
        </a:xfrm>
        <a:prstGeom prst="ellipse">
          <a:avLst/>
        </a:prstGeom>
        <a:solidFill>
          <a:srgbClr val="92D05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A0C15-B85A-2C46-9D10-0456BC34EC98}">
      <dsp:nvSpPr>
        <dsp:cNvPr id="0" name=""/>
        <dsp:cNvSpPr/>
      </dsp:nvSpPr>
      <dsp:spPr>
        <a:xfrm>
          <a:off x="4040179" y="1743840"/>
          <a:ext cx="1533849" cy="282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24" tIns="0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</a:rPr>
            <a:t>UTS 30%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4040179" y="1743840"/>
        <a:ext cx="1533849" cy="2821187"/>
      </dsp:txXfrm>
    </dsp:sp>
    <dsp:sp modelId="{D3E53619-F255-754D-99F3-3A4BC8264BAC}">
      <dsp:nvSpPr>
        <dsp:cNvPr id="0" name=""/>
        <dsp:cNvSpPr/>
      </dsp:nvSpPr>
      <dsp:spPr>
        <a:xfrm>
          <a:off x="5497336" y="1032609"/>
          <a:ext cx="518587" cy="518587"/>
        </a:xfrm>
        <a:prstGeom prst="ellipse">
          <a:avLst/>
        </a:prstGeom>
        <a:solidFill>
          <a:srgbClr val="92D05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46E1D-318A-6C46-A15F-7AA62EA1C2C7}">
      <dsp:nvSpPr>
        <dsp:cNvPr id="0" name=""/>
        <dsp:cNvSpPr/>
      </dsp:nvSpPr>
      <dsp:spPr>
        <a:xfrm>
          <a:off x="5756630" y="1291902"/>
          <a:ext cx="1533849" cy="3273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789" tIns="0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</a:rPr>
            <a:t>UAS 30%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5756630" y="1291902"/>
        <a:ext cx="1533849" cy="3273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9CF90-4E2F-49EA-809B-0EF2DD0985CA}" type="datetimeFigureOut">
              <a:rPr lang="en-US" smtClean="0"/>
              <a:t>07-Feb-18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7AF0D-53F2-451A-B6A1-63792FC0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24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terlintas</a:t>
            </a:r>
            <a:r>
              <a:rPr lang="en-US" dirty="0" smtClean="0"/>
              <a:t> di </a:t>
            </a:r>
            <a:r>
              <a:rPr lang="en-US" dirty="0" err="1" smtClean="0"/>
              <a:t>pikiran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mendengar</a:t>
            </a:r>
            <a:r>
              <a:rPr lang="en-US" dirty="0" smtClean="0"/>
              <a:t> kata </a:t>
            </a:r>
            <a:r>
              <a:rPr lang="en-US" dirty="0" err="1" smtClean="0"/>
              <a:t>persuasi</a:t>
            </a:r>
            <a:r>
              <a:rPr lang="en-US" dirty="0" smtClean="0"/>
              <a:t>? </a:t>
            </a: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berkarisma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AF0D-53F2-451A-B6A1-63792FC083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85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Iklan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pesan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bawah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sadar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AF0D-53F2-451A-B6A1-63792FC083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3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Atau</a:t>
            </a:r>
            <a:r>
              <a:rPr lang="en-US" dirty="0" smtClean="0"/>
              <a:t> propaganda?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AF0D-53F2-451A-B6A1-63792FC083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5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Website e-commerce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berbagai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promonya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Negatif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kah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AF0D-53F2-451A-B6A1-63792FC083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43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AF0D-53F2-451A-B6A1-63792FC083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E54C-DE94-4E05-815E-D1E496671451}" type="datetimeFigureOut">
              <a:rPr lang="en-US" smtClean="0"/>
              <a:t>07-Feb-18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C486-F7E2-4ECD-A7C2-BDA99F9ECB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E54C-DE94-4E05-815E-D1E496671451}" type="datetimeFigureOut">
              <a:rPr lang="en-US" smtClean="0"/>
              <a:t>07-Feb-18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C486-F7E2-4ECD-A7C2-BDA99F9ECB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E54C-DE94-4E05-815E-D1E496671451}" type="datetimeFigureOut">
              <a:rPr lang="en-US" smtClean="0"/>
              <a:t>07-Feb-18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C486-F7E2-4ECD-A7C2-BDA99F9ECBC4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E54C-DE94-4E05-815E-D1E496671451}" type="datetimeFigureOut">
              <a:rPr lang="en-US" smtClean="0"/>
              <a:t>07-Feb-18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C486-F7E2-4ECD-A7C2-BDA99F9ECBC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E54C-DE94-4E05-815E-D1E496671451}" type="datetimeFigureOut">
              <a:rPr lang="en-US" smtClean="0"/>
              <a:t>07-Feb-18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C486-F7E2-4ECD-A7C2-BDA99F9ECB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E54C-DE94-4E05-815E-D1E496671451}" type="datetimeFigureOut">
              <a:rPr lang="en-US" smtClean="0"/>
              <a:t>07-Feb-18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C486-F7E2-4ECD-A7C2-BDA99F9ECBC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E54C-DE94-4E05-815E-D1E496671451}" type="datetimeFigureOut">
              <a:rPr lang="en-US" smtClean="0"/>
              <a:t>07-Feb-18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C486-F7E2-4ECD-A7C2-BDA99F9ECB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E54C-DE94-4E05-815E-D1E496671451}" type="datetimeFigureOut">
              <a:rPr lang="en-US" smtClean="0"/>
              <a:t>07-Feb-18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C486-F7E2-4ECD-A7C2-BDA99F9ECB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E54C-DE94-4E05-815E-D1E496671451}" type="datetimeFigureOut">
              <a:rPr lang="en-US" smtClean="0"/>
              <a:t>07-Feb-18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C486-F7E2-4ECD-A7C2-BDA99F9ECB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E54C-DE94-4E05-815E-D1E496671451}" type="datetimeFigureOut">
              <a:rPr lang="en-US" smtClean="0"/>
              <a:t>07-Feb-18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C486-F7E2-4ECD-A7C2-BDA99F9ECBC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E54C-DE94-4E05-815E-D1E496671451}" type="datetimeFigureOut">
              <a:rPr lang="en-US" smtClean="0"/>
              <a:t>07-Feb-18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C486-F7E2-4ECD-A7C2-BDA99F9ECBC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54FE54C-DE94-4E05-815E-D1E496671451}" type="datetimeFigureOut">
              <a:rPr lang="en-US" smtClean="0"/>
              <a:t>07-Feb-18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78C486-F7E2-4ECD-A7C2-BDA99F9ECBC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Persuasif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WELCOME!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662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MAKALAH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057400"/>
            <a:ext cx="8686799" cy="44958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Cover </a:t>
            </a:r>
            <a:r>
              <a:rPr lang="en-US" dirty="0" err="1"/>
              <a:t>menggunakan</a:t>
            </a:r>
            <a:r>
              <a:rPr lang="en-US" dirty="0"/>
              <a:t> logo UPJ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yang </a:t>
            </a:r>
            <a:r>
              <a:rPr lang="en-US" dirty="0" err="1"/>
              <a:t>disesuaikan</a:t>
            </a:r>
            <a:endParaRPr lang="en-US" dirty="0"/>
          </a:p>
          <a:p>
            <a:pPr lvl="0"/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minimal 12 </a:t>
            </a:r>
            <a:r>
              <a:rPr lang="en-US" dirty="0" err="1"/>
              <a:t>lembar</a:t>
            </a:r>
            <a:r>
              <a:rPr lang="en-US" dirty="0"/>
              <a:t> (</a:t>
            </a:r>
            <a:r>
              <a:rPr lang="en-US" dirty="0" err="1"/>
              <a:t>bab</a:t>
            </a:r>
            <a:r>
              <a:rPr lang="en-US" dirty="0"/>
              <a:t> 1-bab 5)</a:t>
            </a:r>
          </a:p>
          <a:p>
            <a:pPr lvl="0"/>
            <a:r>
              <a:rPr lang="en-US" dirty="0"/>
              <a:t>Times New Roman, size 12</a:t>
            </a:r>
          </a:p>
          <a:p>
            <a:pPr lvl="0"/>
            <a:r>
              <a:rPr lang="en-US" dirty="0" err="1"/>
              <a:t>Spasi</a:t>
            </a:r>
            <a:r>
              <a:rPr lang="en-US" dirty="0"/>
              <a:t> 1.15</a:t>
            </a:r>
          </a:p>
          <a:p>
            <a:pPr lvl="0"/>
            <a:r>
              <a:rPr lang="en-US" dirty="0"/>
              <a:t>Margins 3,4,3,3</a:t>
            </a:r>
          </a:p>
          <a:p>
            <a:pPr lvl="0"/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kecuali</a:t>
            </a:r>
            <a:r>
              <a:rPr lang="en-US" dirty="0"/>
              <a:t> cover</a:t>
            </a:r>
          </a:p>
          <a:p>
            <a:pPr lvl="0"/>
            <a:r>
              <a:rPr lang="en-US" dirty="0" err="1"/>
              <a:t>Penomoran</a:t>
            </a:r>
            <a:r>
              <a:rPr lang="en-US" dirty="0"/>
              <a:t> point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makalah</a:t>
            </a:r>
            <a:r>
              <a:rPr lang="en-US" dirty="0"/>
              <a:t> </a:t>
            </a:r>
            <a:r>
              <a:rPr lang="en-US" dirty="0" err="1"/>
              <a:t>mengunakan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(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)</a:t>
            </a:r>
          </a:p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keterangan</a:t>
            </a:r>
            <a:endParaRPr lang="en-US" dirty="0"/>
          </a:p>
          <a:p>
            <a:pPr lvl="0"/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lampiran</a:t>
            </a:r>
            <a:r>
              <a:rPr lang="en-US" dirty="0"/>
              <a:t>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yang </a:t>
            </a:r>
            <a:r>
              <a:rPr lang="en-US" dirty="0" err="1"/>
              <a:t>jelas</a:t>
            </a:r>
            <a:endParaRPr lang="en-US" dirty="0"/>
          </a:p>
          <a:p>
            <a:pPr lvl="0"/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referensi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dicantumkan</a:t>
            </a:r>
            <a:endParaRPr lang="en-US" dirty="0"/>
          </a:p>
          <a:p>
            <a:pPr lvl="0"/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berbahasa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format “Italic”</a:t>
            </a:r>
          </a:p>
          <a:p>
            <a:pPr lvl="0"/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bab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subbab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(1,2,3,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seterusnya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73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KETENTUAN MAKALAH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057400"/>
            <a:ext cx="8610599" cy="44196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/>
              <a:t>kaidah</a:t>
            </a:r>
            <a:r>
              <a:rPr lang="en-US" dirty="0"/>
              <a:t> EYD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benar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 err="1"/>
              <a:t>Minimalisasi</a:t>
            </a:r>
            <a:r>
              <a:rPr lang="en-US" dirty="0"/>
              <a:t> typo/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smtClean="0"/>
              <a:t>kata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teratur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sistematis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,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berkesinambungan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yang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berkesinambungan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paragraf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paragraf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blog,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diperkenankan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, </a:t>
            </a:r>
            <a:r>
              <a:rPr lang="en-US" dirty="0" err="1"/>
              <a:t>skripsi</a:t>
            </a:r>
            <a:r>
              <a:rPr lang="en-US" dirty="0"/>
              <a:t>, </a:t>
            </a:r>
            <a:r>
              <a:rPr lang="en-US" dirty="0" err="1"/>
              <a:t>tesis</a:t>
            </a:r>
            <a:r>
              <a:rPr lang="en-US" dirty="0"/>
              <a:t>, </a:t>
            </a:r>
            <a:r>
              <a:rPr lang="en-US" dirty="0" err="1"/>
              <a:t>disertasi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website </a:t>
            </a:r>
            <a:r>
              <a:rPr lang="en-US" dirty="0" err="1"/>
              <a:t>resmi</a:t>
            </a:r>
            <a:r>
              <a:rPr lang="en-US" dirty="0"/>
              <a:t> </a:t>
            </a:r>
            <a:r>
              <a:rPr lang="en-US" dirty="0" err="1"/>
              <a:t>institusi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situs </a:t>
            </a:r>
            <a:r>
              <a:rPr lang="en-US" dirty="0" err="1"/>
              <a:t>berita</a:t>
            </a:r>
            <a:r>
              <a:rPr lang="en-US" dirty="0"/>
              <a:t> online yang </a:t>
            </a:r>
            <a:r>
              <a:rPr lang="en-US" dirty="0" err="1"/>
              <a:t>diakui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53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Ketentuan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057400"/>
            <a:ext cx="8686799" cy="4495800"/>
          </a:xfrm>
        </p:spPr>
        <p:txBody>
          <a:bodyPr>
            <a:normAutofit fontScale="92500" lnSpcReduction="20000"/>
          </a:bodyPr>
          <a:lstStyle/>
          <a:p>
            <a:pPr lvl="0"/>
            <a:endParaRPr lang="en-US" dirty="0"/>
          </a:p>
          <a:p>
            <a:pPr lvl="0"/>
            <a:r>
              <a:rPr lang="en-US" dirty="0" err="1" smtClean="0"/>
              <a:t>Dijilid</a:t>
            </a:r>
            <a:r>
              <a:rPr lang="en-US" dirty="0" smtClean="0"/>
              <a:t> </a:t>
            </a:r>
            <a:r>
              <a:rPr lang="en-US" dirty="0" err="1"/>
              <a:t>Rapi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 smtClean="0"/>
              <a:t>putih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Makalah</a:t>
            </a:r>
            <a:r>
              <a:rPr lang="en-US" dirty="0" smtClean="0"/>
              <a:t> </a:t>
            </a:r>
            <a:r>
              <a:rPr lang="en-US" dirty="0" err="1" smtClean="0"/>
              <a:t>dikerjakan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berkelompok</a:t>
            </a:r>
            <a:r>
              <a:rPr lang="en-US" dirty="0" smtClean="0"/>
              <a:t> (1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3-4 orang </a:t>
            </a:r>
            <a:r>
              <a:rPr lang="en-US" dirty="0" err="1" smtClean="0"/>
              <a:t>mahasiswa</a:t>
            </a:r>
            <a:r>
              <a:rPr lang="en-US" dirty="0" smtClean="0"/>
              <a:t>)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berkontribusi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makalah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Pengumpulan</a:t>
            </a:r>
            <a:r>
              <a:rPr lang="en-US" dirty="0" smtClean="0"/>
              <a:t> </a:t>
            </a:r>
            <a:r>
              <a:rPr lang="en-US" dirty="0" err="1" smtClean="0"/>
              <a:t>makalah</a:t>
            </a:r>
            <a:r>
              <a:rPr lang="en-US" dirty="0" smtClean="0"/>
              <a:t> </a:t>
            </a:r>
            <a:r>
              <a:rPr lang="en-US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yang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makalah</a:t>
            </a:r>
            <a:r>
              <a:rPr lang="en-US" dirty="0" smtClean="0"/>
              <a:t> </a:t>
            </a:r>
            <a:r>
              <a:rPr lang="en-US" dirty="0" err="1" smtClean="0"/>
              <a:t>kelompoknya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Makalah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, </a:t>
            </a:r>
            <a:r>
              <a:rPr lang="en-US" dirty="0" err="1" smtClean="0"/>
              <a:t>dipresentasikan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. </a:t>
            </a:r>
            <a:r>
              <a:rPr lang="en-US" dirty="0" err="1" smtClean="0"/>
              <a:t>Maksimal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r>
              <a:rPr lang="en-US" dirty="0" smtClean="0"/>
              <a:t>  30 </a:t>
            </a:r>
            <a:r>
              <a:rPr lang="en-US" dirty="0" err="1" smtClean="0"/>
              <a:t>menit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30 </a:t>
            </a:r>
            <a:r>
              <a:rPr lang="en-US" dirty="0" err="1" smtClean="0"/>
              <a:t>menit</a:t>
            </a:r>
            <a:r>
              <a:rPr lang="en-US" dirty="0" smtClean="0"/>
              <a:t> </a:t>
            </a:r>
            <a:r>
              <a:rPr lang="en-US" dirty="0" err="1" smtClean="0"/>
              <a:t>pembahasan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3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Persuasif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pengantar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PERTEMUAN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38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6179380" cy="44196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persuasi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6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asil gambar untuk commercial advertis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869125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91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thenationalstudent.com/articleImages/Propaganda%20feature%20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90" y="997495"/>
            <a:ext cx="9170390" cy="525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98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094936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07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-9456"/>
            <a:ext cx="4889996" cy="6867456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9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myframelife.files.wordpress.com/2013/10/jiunkpe-ns-s1-2007-42403184-9887-child_trafficking-extra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8229600" cy="474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10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Profil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133600"/>
            <a:ext cx="8610599" cy="3992563"/>
          </a:xfrm>
        </p:spPr>
        <p:txBody>
          <a:bodyPr>
            <a:normAutofit/>
          </a:bodyPr>
          <a:lstStyle/>
          <a:p>
            <a:r>
              <a:rPr lang="en-US" dirty="0" err="1" smtClean="0"/>
              <a:t>Naurissa</a:t>
            </a:r>
            <a:r>
              <a:rPr lang="en-US" dirty="0" smtClean="0"/>
              <a:t> </a:t>
            </a:r>
            <a:r>
              <a:rPr lang="en-US" dirty="0" err="1" smtClean="0"/>
              <a:t>Biasini</a:t>
            </a:r>
            <a:r>
              <a:rPr lang="en-US" dirty="0" smtClean="0"/>
              <a:t>, </a:t>
            </a:r>
            <a:r>
              <a:rPr lang="en-US" dirty="0" err="1" smtClean="0"/>
              <a:t>S.Si</a:t>
            </a:r>
            <a:r>
              <a:rPr lang="en-US" dirty="0" smtClean="0"/>
              <a:t>, </a:t>
            </a:r>
            <a:r>
              <a:rPr lang="en-US" dirty="0" err="1" smtClean="0"/>
              <a:t>M.I.Kom</a:t>
            </a:r>
            <a:endParaRPr lang="en-US" dirty="0" smtClean="0"/>
          </a:p>
          <a:p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Keahlian</a:t>
            </a:r>
            <a:r>
              <a:rPr lang="en-US" dirty="0" smtClean="0"/>
              <a:t> : </a:t>
            </a:r>
            <a:r>
              <a:rPr lang="en-US" dirty="0" err="1" smtClean="0"/>
              <a:t>Komunikasi</a:t>
            </a:r>
            <a:r>
              <a:rPr lang="en-US" dirty="0" smtClean="0"/>
              <a:t> Massa, </a:t>
            </a:r>
            <a:r>
              <a:rPr lang="en-US" dirty="0" err="1" smtClean="0"/>
              <a:t>Kajian</a:t>
            </a:r>
            <a:r>
              <a:rPr lang="en-US" dirty="0" smtClean="0"/>
              <a:t> Media </a:t>
            </a:r>
          </a:p>
          <a:p>
            <a:r>
              <a:rPr lang="en-US" dirty="0" smtClean="0"/>
              <a:t>S1 : STIKOM LSPR Jakarta</a:t>
            </a:r>
          </a:p>
          <a:p>
            <a:r>
              <a:rPr lang="en-US" dirty="0" smtClean="0"/>
              <a:t>S2 :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Pelita</a:t>
            </a:r>
            <a:r>
              <a:rPr lang="en-US" dirty="0" smtClean="0"/>
              <a:t> </a:t>
            </a:r>
            <a:r>
              <a:rPr lang="en-US" dirty="0" err="1" smtClean="0"/>
              <a:t>Harapan</a:t>
            </a:r>
            <a:endParaRPr lang="en-US" dirty="0" smtClean="0"/>
          </a:p>
          <a:p>
            <a:r>
              <a:rPr lang="en-US" dirty="0" err="1" smtClean="0"/>
              <a:t>Pengalaman</a:t>
            </a:r>
            <a:r>
              <a:rPr lang="en-US" dirty="0"/>
              <a:t> </a:t>
            </a:r>
            <a:r>
              <a:rPr lang="en-US" dirty="0" err="1" smtClean="0"/>
              <a:t>akademis</a:t>
            </a:r>
            <a:r>
              <a:rPr lang="en-US" dirty="0" smtClean="0"/>
              <a:t> : 7 </a:t>
            </a:r>
            <a:r>
              <a:rPr lang="en-US" dirty="0" err="1" smtClean="0"/>
              <a:t>tahun</a:t>
            </a:r>
            <a:endParaRPr lang="en-US" dirty="0" smtClean="0"/>
          </a:p>
          <a:p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: </a:t>
            </a:r>
            <a:r>
              <a:rPr lang="en-US" dirty="0"/>
              <a:t>7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di </a:t>
            </a:r>
            <a:r>
              <a:rPr lang="en-US" dirty="0" err="1" smtClean="0"/>
              <a:t>IkuZo</a:t>
            </a:r>
            <a:r>
              <a:rPr lang="en-US" dirty="0" smtClean="0"/>
              <a:t>!, ½ </a:t>
            </a:r>
            <a:r>
              <a:rPr lang="en-US" dirty="0" err="1" smtClean="0"/>
              <a:t>tahun</a:t>
            </a:r>
            <a:r>
              <a:rPr lang="en-US" dirty="0" smtClean="0"/>
              <a:t> di RRI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Prambors</a:t>
            </a:r>
            <a:r>
              <a:rPr lang="en-US" dirty="0" smtClean="0"/>
              <a:t> 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Telp</a:t>
            </a:r>
            <a:r>
              <a:rPr lang="en-US" dirty="0" smtClean="0"/>
              <a:t> : 0817 38 8145</a:t>
            </a:r>
          </a:p>
          <a:p>
            <a:r>
              <a:rPr lang="en-US" dirty="0" smtClean="0"/>
              <a:t>Email : naurissa.biasini@upj.ac.id</a:t>
            </a:r>
          </a:p>
        </p:txBody>
      </p:sp>
    </p:spTree>
    <p:extLst>
      <p:ext uri="{BB962C8B-B14F-4D97-AF65-F5344CB8AC3E}">
        <p14:creationId xmlns:p14="http://schemas.microsoft.com/office/powerpoint/2010/main" val="101270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scontent-sin1-1.xx.fbcdn.net/hphotos-xpf1/t31.0-8/s960x960/12710759_1118314844845840_7808253270115889415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58"/>
            <a:ext cx="4570361" cy="685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26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" y="762000"/>
            <a:ext cx="9132291" cy="5943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81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304800"/>
            <a:ext cx="4953000" cy="6248400"/>
          </a:xfrm>
        </p:spPr>
        <p:txBody>
          <a:bodyPr>
            <a:normAutofit fontScale="925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Apapun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melibatkan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pencetakan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pembentukan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sikap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i="1" dirty="0">
                <a:solidFill>
                  <a:schemeClr val="bg1"/>
                </a:solidFill>
              </a:rPr>
              <a:t>attitudes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melibatkan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persuasi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attitudes</a:t>
            </a:r>
            <a:r>
              <a:rPr lang="en-US" dirty="0"/>
              <a:t>? </a:t>
            </a:r>
            <a:endParaRPr lang="en-US" dirty="0" smtClean="0"/>
          </a:p>
          <a:p>
            <a:pPr lvl="1"/>
            <a:r>
              <a:rPr lang="en-US" dirty="0" smtClean="0"/>
              <a:t>Kita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perguruan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music, </a:t>
            </a:r>
            <a:r>
              <a:rPr lang="en-US" dirty="0" err="1"/>
              <a:t>uang</a:t>
            </a:r>
            <a:r>
              <a:rPr lang="en-US" dirty="0"/>
              <a:t>, sex, </a:t>
            </a:r>
            <a:r>
              <a:rPr lang="en-US" dirty="0" err="1"/>
              <a:t>ras</a:t>
            </a:r>
            <a:r>
              <a:rPr lang="en-US" dirty="0"/>
              <a:t>,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Tuhan</a:t>
            </a:r>
            <a:r>
              <a:rPr lang="en-US" dirty="0"/>
              <a:t>. Kita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Kita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peduli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teman</a:t>
            </a:r>
            <a:r>
              <a:rPr lang="en-US" dirty="0"/>
              <a:t> </a:t>
            </a:r>
            <a:r>
              <a:rPr lang="en-US" dirty="0" err="1"/>
              <a:t>sejawat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.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yang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sadari</a:t>
            </a:r>
            <a:r>
              <a:rPr lang="en-US" dirty="0" smtClean="0"/>
              <a:t>.</a:t>
            </a:r>
          </a:p>
          <a:p>
            <a:pPr marL="301943" lvl="1" indent="0">
              <a:buNone/>
            </a:pPr>
            <a:endParaRPr lang="en-US" dirty="0"/>
          </a:p>
          <a:p>
            <a:r>
              <a:rPr lang="en-US" dirty="0" err="1"/>
              <a:t>Persuasi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mengubahnya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95400"/>
            <a:ext cx="3767672" cy="4144963"/>
          </a:xfrm>
        </p:spPr>
      </p:pic>
    </p:spTree>
    <p:extLst>
      <p:ext uri="{BB962C8B-B14F-4D97-AF65-F5344CB8AC3E}">
        <p14:creationId xmlns:p14="http://schemas.microsoft.com/office/powerpoint/2010/main" val="299220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1905000"/>
            <a:ext cx="8686800" cy="4572000"/>
          </a:xfrm>
        </p:spPr>
        <p:txBody>
          <a:bodyPr>
            <a:normAutofit fontScale="92500" lnSpcReduction="20000"/>
          </a:bodyPr>
          <a:lstStyle/>
          <a:p>
            <a:pPr marL="341313" lvl="1" indent="-273050" algn="just"/>
            <a:r>
              <a:rPr lang="en-US" sz="2400" dirty="0"/>
              <a:t>a communication process in which the communicator seeks to elicit a desired response from his receiver (Andersen, 1971, p. 6); </a:t>
            </a:r>
            <a:endParaRPr lang="en-US" sz="2400" dirty="0" smtClean="0"/>
          </a:p>
          <a:p>
            <a:pPr marL="341313" lvl="1" indent="-273050" algn="just"/>
            <a:endParaRPr lang="en-US" sz="2400" dirty="0"/>
          </a:p>
          <a:p>
            <a:pPr marL="341313" lvl="1" indent="-273050" algn="just"/>
            <a:r>
              <a:rPr lang="en-US" sz="2400" dirty="0"/>
              <a:t>a conscious attempt by one individual to change the attitudes, beliefs, or behavior of another individual or group of individuals through the transmission of some message (</a:t>
            </a:r>
            <a:r>
              <a:rPr lang="en-US" sz="2400" dirty="0" err="1"/>
              <a:t>Bettinghaus</a:t>
            </a:r>
            <a:r>
              <a:rPr lang="en-US" sz="2400" dirty="0"/>
              <a:t> &amp; Cody, 1987, p. 3); </a:t>
            </a:r>
            <a:endParaRPr lang="en-US" sz="2400" dirty="0" smtClean="0"/>
          </a:p>
          <a:p>
            <a:pPr marL="341313" lvl="1" indent="-273050" algn="just"/>
            <a:endParaRPr lang="en-US" sz="2400" dirty="0"/>
          </a:p>
          <a:p>
            <a:pPr marL="341313" lvl="1" indent="-273050" algn="just"/>
            <a:r>
              <a:rPr lang="en-US" sz="2400" dirty="0"/>
              <a:t>a symbolic activity whose purpose is to effect the internalization or voluntary acceptance of new cognitive states or patterns of overt behavior through the exchange of messages (Smith, 1982, p. 7); </a:t>
            </a:r>
            <a:endParaRPr lang="en-US" sz="2400" dirty="0" smtClean="0"/>
          </a:p>
          <a:p>
            <a:pPr marL="341313" lvl="1" indent="-273050" algn="just"/>
            <a:endParaRPr lang="en-US" sz="2400" dirty="0"/>
          </a:p>
          <a:p>
            <a:pPr marL="341313" lvl="1" indent="-273050" algn="just"/>
            <a:r>
              <a:rPr lang="en-US" sz="2400" dirty="0"/>
              <a:t>a successful intentional effort at influencing another's mental state through communication in a circumstance in which the </a:t>
            </a:r>
            <a:r>
              <a:rPr lang="en-US" sz="2400" dirty="0" err="1"/>
              <a:t>persuadee</a:t>
            </a:r>
            <a:r>
              <a:rPr lang="en-US" sz="2400" dirty="0"/>
              <a:t> has some measure of freedom (O'Keefe, 1990, p. 17</a:t>
            </a:r>
            <a:r>
              <a:rPr lang="en-US" sz="2400" dirty="0" smtClean="0"/>
              <a:t>).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Definisi</a:t>
            </a:r>
            <a:r>
              <a:rPr lang="en-US" b="1" dirty="0"/>
              <a:t> </a:t>
            </a:r>
            <a:r>
              <a:rPr lang="en-US" b="1" dirty="0" err="1"/>
              <a:t>Persuasi</a:t>
            </a:r>
            <a:r>
              <a:rPr lang="en-US" b="1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0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305799" cy="4449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 smtClean="0"/>
              <a:t>Symbolic </a:t>
            </a:r>
            <a:r>
              <a:rPr lang="en-US" i="1" dirty="0"/>
              <a:t>process in which communicators try to convince other people to change their attitudes or behaviors regarding an issue through the transmission of a message in an atmosphere of free choice</a:t>
            </a:r>
            <a:r>
              <a:rPr lang="en-US" dirty="0"/>
              <a:t>. </a:t>
            </a:r>
            <a:r>
              <a:rPr lang="en-US" dirty="0" smtClean="0"/>
              <a:t> (</a:t>
            </a:r>
            <a:r>
              <a:rPr lang="en-US" dirty="0" err="1" smtClean="0"/>
              <a:t>Perloff</a:t>
            </a:r>
            <a:r>
              <a:rPr lang="en-US" dirty="0" smtClean="0"/>
              <a:t>, 2010:12)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 </a:t>
            </a:r>
            <a:r>
              <a:rPr lang="en-US" dirty="0" err="1" smtClean="0"/>
              <a:t>poin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:</a:t>
            </a:r>
            <a:endParaRPr lang="en-US" dirty="0"/>
          </a:p>
          <a:p>
            <a:pPr lvl="0"/>
            <a:r>
              <a:rPr lang="en-US" dirty="0" err="1"/>
              <a:t>Persuasi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proses </a:t>
            </a:r>
            <a:r>
              <a:rPr lang="en-US" dirty="0" err="1"/>
              <a:t>simbolik</a:t>
            </a:r>
            <a:endParaRPr lang="en-US" dirty="0"/>
          </a:p>
          <a:p>
            <a:pPr lvl="0"/>
            <a:r>
              <a:rPr lang="en-US" dirty="0" err="1" smtClean="0"/>
              <a:t>Persuasi</a:t>
            </a:r>
            <a:r>
              <a:rPr lang="en-US" dirty="0" smtClean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endParaRPr lang="en-US" dirty="0"/>
          </a:p>
          <a:p>
            <a:pPr lvl="0"/>
            <a:r>
              <a:rPr lang="en-US" dirty="0" smtClean="0"/>
              <a:t>Orang </a:t>
            </a:r>
            <a:r>
              <a:rPr lang="en-US" dirty="0" err="1"/>
              <a:t>membujuk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(Self-persuasion)</a:t>
            </a:r>
            <a:endParaRPr lang="en-US" dirty="0"/>
          </a:p>
          <a:p>
            <a:pPr lvl="0"/>
            <a:r>
              <a:rPr lang="en-US" dirty="0" err="1"/>
              <a:t>Persuasi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transmisi</a:t>
            </a:r>
            <a:r>
              <a:rPr lang="en-US" dirty="0"/>
              <a:t> </a:t>
            </a:r>
            <a:r>
              <a:rPr lang="en-US" dirty="0" err="1" smtClean="0"/>
              <a:t>pesan</a:t>
            </a:r>
            <a:endParaRPr lang="en-US" dirty="0" smtClean="0"/>
          </a:p>
          <a:p>
            <a:pPr lvl="0"/>
            <a:r>
              <a:rPr lang="en-US" dirty="0" err="1" smtClean="0"/>
              <a:t>Persuasi</a:t>
            </a:r>
            <a:r>
              <a:rPr lang="en-US" dirty="0" smtClean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Kebebasan</a:t>
            </a:r>
            <a:r>
              <a:rPr lang="en-US" dirty="0"/>
              <a:t> </a:t>
            </a:r>
            <a:r>
              <a:rPr lang="en-US" dirty="0" err="1" smtClean="0"/>
              <a:t>Memilih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6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1752600"/>
            <a:ext cx="8686800" cy="4373563"/>
          </a:xfrm>
        </p:spPr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bedanya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, </a:t>
            </a:r>
            <a:r>
              <a:rPr lang="en-US" dirty="0" err="1" smtClean="0"/>
              <a:t>persuasi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membujuk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verbal,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koersi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paksaan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skenario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Persuasi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Koersi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19" y="3886200"/>
            <a:ext cx="4678067" cy="294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2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1981201"/>
            <a:ext cx="8686799" cy="2819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kontemporer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mengatakan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koersi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 </a:t>
            </a:r>
            <a:r>
              <a:rPr lang="en-US" dirty="0" err="1" smtClean="0"/>
              <a:t>agen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endParaRPr lang="en-US" dirty="0" smtClean="0"/>
          </a:p>
          <a:p>
            <a:pPr lvl="1"/>
            <a:r>
              <a:rPr lang="en-US" dirty="0" err="1" smtClean="0"/>
              <a:t>Menyampaikan</a:t>
            </a:r>
            <a:r>
              <a:rPr lang="en-US" dirty="0" smtClean="0"/>
              <a:t> </a:t>
            </a:r>
            <a:r>
              <a:rPr lang="en-US" dirty="0" err="1" smtClean="0"/>
              <a:t>ancaman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konsekuensi</a:t>
            </a:r>
            <a:endParaRPr lang="en-US" dirty="0" smtClean="0"/>
          </a:p>
          <a:p>
            <a:pPr lvl="1"/>
            <a:r>
              <a:rPr lang="en-US" dirty="0" err="1" smtClean="0"/>
              <a:t>Berupaya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bertindak</a:t>
            </a:r>
            <a:r>
              <a:rPr lang="en-US" dirty="0"/>
              <a:t> </a:t>
            </a:r>
            <a:r>
              <a:rPr lang="en-US" dirty="0" err="1"/>
              <a:t>bertentangan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preferensi</a:t>
            </a:r>
            <a:r>
              <a:rPr lang="en-US" dirty="0"/>
              <a:t> </a:t>
            </a:r>
            <a:r>
              <a:rPr lang="en-US" dirty="0" err="1" smtClean="0"/>
              <a:t>nya</a:t>
            </a:r>
            <a:endParaRPr lang="en-US" dirty="0" smtClean="0"/>
          </a:p>
          <a:p>
            <a:pPr lvl="1"/>
            <a:r>
              <a:rPr lang="en-US" dirty="0" err="1"/>
              <a:t>menghilangkan</a:t>
            </a:r>
            <a:r>
              <a:rPr lang="en-US" dirty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/>
              <a:t>kebebasan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otonomi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endParaRPr lang="en-US" dirty="0"/>
          </a:p>
          <a:p>
            <a:pPr marL="301943" lvl="1" indent="0">
              <a:buNone/>
            </a:pP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/>
              <a:t>persuasi</a:t>
            </a:r>
            <a:r>
              <a:rPr lang="en-US" dirty="0"/>
              <a:t>,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atmosfer</a:t>
            </a:r>
            <a:r>
              <a:rPr lang="en-US" dirty="0"/>
              <a:t> </a:t>
            </a:r>
            <a:r>
              <a:rPr lang="en-US" dirty="0" err="1"/>
              <a:t>kebebasan</a:t>
            </a:r>
            <a:r>
              <a:rPr lang="en-US" dirty="0"/>
              <a:t> </a:t>
            </a:r>
            <a:r>
              <a:rPr lang="en-US" dirty="0" err="1"/>
              <a:t>memilih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876800"/>
            <a:ext cx="60960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koersi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Discuss!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56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Influence and Persuasion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0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981200"/>
            <a:ext cx="4270247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propaganda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media </a:t>
            </a:r>
            <a:r>
              <a:rPr lang="en-US" dirty="0" err="1"/>
              <a:t>massa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Propaganda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tersembunyi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propaganda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di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transmisi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halnya</a:t>
            </a:r>
            <a:r>
              <a:rPr lang="en-US" dirty="0"/>
              <a:t> Hitler di Nazi </a:t>
            </a:r>
            <a:r>
              <a:rPr lang="en-US" dirty="0" err="1"/>
              <a:t>Jerman</a:t>
            </a:r>
            <a:r>
              <a:rPr lang="en-US" dirty="0"/>
              <a:t>, </a:t>
            </a:r>
            <a:r>
              <a:rPr lang="en-US" dirty="0" err="1"/>
              <a:t>Komunis</a:t>
            </a:r>
            <a:r>
              <a:rPr lang="en-US" dirty="0"/>
              <a:t> China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Revolusi</a:t>
            </a:r>
            <a:r>
              <a:rPr lang="en-US" dirty="0"/>
              <a:t> China, Saddam Hussein di </a:t>
            </a:r>
            <a:r>
              <a:rPr lang="en-US" dirty="0" err="1"/>
              <a:t>Irak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sekte</a:t>
            </a:r>
            <a:r>
              <a:rPr lang="en-US" dirty="0"/>
              <a:t> </a:t>
            </a:r>
            <a:r>
              <a:rPr lang="en-US" dirty="0" err="1"/>
              <a:t>keagamaan</a:t>
            </a:r>
            <a:r>
              <a:rPr lang="en-US" dirty="0"/>
              <a:t> yang </a:t>
            </a:r>
            <a:r>
              <a:rPr lang="en-US" dirty="0" err="1"/>
              <a:t>keras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Propaganda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konotasi</a:t>
            </a:r>
            <a:r>
              <a:rPr lang="en-US" dirty="0"/>
              <a:t> </a:t>
            </a:r>
            <a:r>
              <a:rPr lang="en-US" dirty="0" err="1"/>
              <a:t>negatif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3014662"/>
            <a:ext cx="4242343" cy="3081338"/>
          </a:xfrm>
        </p:spPr>
      </p:pic>
    </p:spTree>
    <p:extLst>
      <p:ext uri="{BB962C8B-B14F-4D97-AF65-F5344CB8AC3E}">
        <p14:creationId xmlns:p14="http://schemas.microsoft.com/office/powerpoint/2010/main" val="405376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Perkuliahan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133600"/>
            <a:ext cx="8686799" cy="3992563"/>
          </a:xfrm>
        </p:spPr>
        <p:txBody>
          <a:bodyPr/>
          <a:lstStyle/>
          <a:p>
            <a:r>
              <a:rPr lang="en-US" dirty="0" smtClean="0"/>
              <a:t>Mata </a:t>
            </a:r>
            <a:r>
              <a:rPr lang="en-US" dirty="0" err="1" smtClean="0"/>
              <a:t>Kuliah</a:t>
            </a:r>
            <a:r>
              <a:rPr lang="en-US" dirty="0" smtClean="0"/>
              <a:t> : 3 SKS (150 </a:t>
            </a:r>
            <a:r>
              <a:rPr lang="en-US" dirty="0" err="1" smtClean="0"/>
              <a:t>menit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: 16 </a:t>
            </a:r>
            <a:r>
              <a:rPr lang="en-US" dirty="0" err="1" smtClean="0"/>
              <a:t>Pertemuan</a:t>
            </a:r>
            <a:r>
              <a:rPr lang="en-US" dirty="0"/>
              <a:t> </a:t>
            </a:r>
            <a:r>
              <a:rPr lang="en-US" dirty="0" smtClean="0"/>
              <a:t>(14 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2 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UTS </a:t>
            </a:r>
            <a:r>
              <a:rPr lang="en-US" dirty="0" err="1" smtClean="0"/>
              <a:t>dan</a:t>
            </a:r>
            <a:r>
              <a:rPr lang="en-US" dirty="0" smtClean="0"/>
              <a:t> UAS)</a:t>
            </a:r>
          </a:p>
          <a:p>
            <a:endParaRPr lang="en-US" dirty="0" smtClean="0"/>
          </a:p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/ </a:t>
            </a:r>
            <a:r>
              <a:rPr lang="en-US" dirty="0" err="1" smtClean="0"/>
              <a:t>perkuliahan</a:t>
            </a:r>
            <a:endParaRPr lang="en-US" dirty="0" smtClean="0"/>
          </a:p>
          <a:p>
            <a:pPr lvl="1"/>
            <a:r>
              <a:rPr lang="en-US" dirty="0" smtClean="0"/>
              <a:t>Student Learning Center (</a:t>
            </a:r>
            <a:r>
              <a:rPr lang="en-US" dirty="0" err="1" smtClean="0"/>
              <a:t>Keaktifan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Case Studies</a:t>
            </a:r>
          </a:p>
          <a:p>
            <a:pPr lvl="1"/>
            <a:r>
              <a:rPr lang="en-US" dirty="0" smtClean="0"/>
              <a:t>Project : Persuasive Social Campaign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16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Manipulasi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1905000"/>
            <a:ext cx="4270247" cy="422148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Manipulasi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persuasi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komunikator</a:t>
            </a:r>
            <a:r>
              <a:rPr lang="en-US" dirty="0"/>
              <a:t> </a:t>
            </a:r>
            <a:r>
              <a:rPr lang="en-US" dirty="0" err="1"/>
              <a:t>menyamarkan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persuasifnya</a:t>
            </a:r>
            <a:r>
              <a:rPr lang="en-US" dirty="0"/>
              <a:t> yang </a:t>
            </a:r>
            <a:r>
              <a:rPr lang="en-US" dirty="0" err="1"/>
              <a:t>sebenarnya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harapan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menyesatkan</a:t>
            </a:r>
            <a:r>
              <a:rPr lang="en-US" dirty="0"/>
              <a:t> </a:t>
            </a:r>
            <a:r>
              <a:rPr lang="en-US" dirty="0" err="1"/>
              <a:t>penerima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yang </a:t>
            </a:r>
            <a:r>
              <a:rPr lang="en-US" dirty="0" err="1"/>
              <a:t>memungkiri</a:t>
            </a:r>
            <a:r>
              <a:rPr lang="en-US" dirty="0"/>
              <a:t> </a:t>
            </a:r>
            <a:r>
              <a:rPr lang="en-US" dirty="0" err="1"/>
              <a:t>niat</a:t>
            </a:r>
            <a:r>
              <a:rPr lang="en-US" dirty="0"/>
              <a:t> </a:t>
            </a:r>
            <a:r>
              <a:rPr lang="en-US" dirty="0" err="1"/>
              <a:t>sebenarnya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/>
              <a:t>sanjungan</a:t>
            </a:r>
            <a:r>
              <a:rPr lang="en-US" dirty="0"/>
              <a:t>, </a:t>
            </a:r>
            <a:r>
              <a:rPr lang="en-US" dirty="0" err="1"/>
              <a:t>obrolan</a:t>
            </a:r>
            <a:r>
              <a:rPr lang="en-US" dirty="0"/>
              <a:t> </a:t>
            </a:r>
            <a:r>
              <a:rPr lang="en-US" dirty="0" err="1"/>
              <a:t>manis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janji</a:t>
            </a:r>
            <a:r>
              <a:rPr lang="en-US" dirty="0"/>
              <a:t> </a:t>
            </a:r>
            <a:r>
              <a:rPr lang="en-US" dirty="0" err="1"/>
              <a:t>palsu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manipulatif</a:t>
            </a:r>
            <a:r>
              <a:rPr lang="en-US" dirty="0"/>
              <a:t>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81200"/>
            <a:ext cx="3929857" cy="3929857"/>
          </a:xfrm>
        </p:spPr>
      </p:pic>
    </p:spTree>
    <p:extLst>
      <p:ext uri="{BB962C8B-B14F-4D97-AF65-F5344CB8AC3E}">
        <p14:creationId xmlns:p14="http://schemas.microsoft.com/office/powerpoint/2010/main" val="116778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2042265"/>
            <a:ext cx="7408333" cy="3450696"/>
          </a:xfrm>
        </p:spPr>
        <p:txBody>
          <a:bodyPr/>
          <a:lstStyle/>
          <a:p>
            <a:r>
              <a:rPr lang="en-US" dirty="0" smtClean="0"/>
              <a:t>Shaping</a:t>
            </a:r>
          </a:p>
          <a:p>
            <a:r>
              <a:rPr lang="en-US" dirty="0" smtClean="0"/>
              <a:t>Reinforcing</a:t>
            </a:r>
          </a:p>
          <a:p>
            <a:r>
              <a:rPr lang="en-US" dirty="0" smtClean="0"/>
              <a:t>Changing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Persuasif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66" y="3429001"/>
            <a:ext cx="710213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2754137"/>
            <a:ext cx="7408862" cy="329282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0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5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KONTRAK KULIAH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0"/>
            <a:ext cx="8686799" cy="4114799"/>
          </a:xfrm>
        </p:spPr>
        <p:txBody>
          <a:bodyPr>
            <a:normAutofit fontScale="92500" lnSpcReduction="10000"/>
          </a:bodyPr>
          <a:lstStyle/>
          <a:p>
            <a:pPr fontAlgn="ctr"/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, 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&lt; </a:t>
            </a:r>
            <a:r>
              <a:rPr lang="en-US" dirty="0" smtClean="0"/>
              <a:t>15 </a:t>
            </a:r>
            <a:r>
              <a:rPr lang="en-US" dirty="0" err="1"/>
              <a:t>menit</a:t>
            </a:r>
            <a:endParaRPr lang="en-US" dirty="0"/>
          </a:p>
          <a:p>
            <a:pPr fontAlgn="ctr"/>
            <a:r>
              <a:rPr lang="en-US" dirty="0" err="1"/>
              <a:t>Perhitungkan</a:t>
            </a:r>
            <a:r>
              <a:rPr lang="en-US" dirty="0"/>
              <a:t> </a:t>
            </a:r>
            <a:r>
              <a:rPr lang="en-US" dirty="0" err="1"/>
              <a:t>absensi</a:t>
            </a:r>
            <a:r>
              <a:rPr lang="en-US" dirty="0"/>
              <a:t> </a:t>
            </a:r>
            <a:r>
              <a:rPr lang="en-US" dirty="0" err="1"/>
              <a:t>ketidakhadiran</a:t>
            </a:r>
            <a:r>
              <a:rPr lang="en-US" dirty="0"/>
              <a:t> max 4 kali</a:t>
            </a:r>
          </a:p>
          <a:p>
            <a:pPr fontAlgn="ctr"/>
            <a:r>
              <a:rPr lang="en-US" dirty="0" err="1"/>
              <a:t>Kumpulkan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format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konten</a:t>
            </a:r>
            <a:r>
              <a:rPr lang="en-US" dirty="0"/>
              <a:t> yang </a:t>
            </a:r>
            <a:r>
              <a:rPr lang="en-US" dirty="0" err="1"/>
              <a:t>disepakati</a:t>
            </a:r>
            <a:endParaRPr lang="en-US" dirty="0"/>
          </a:p>
          <a:p>
            <a:pPr fontAlgn="ctr"/>
            <a:r>
              <a:rPr lang="en-US" dirty="0" err="1"/>
              <a:t>Tidur</a:t>
            </a:r>
            <a:r>
              <a:rPr lang="en-US" dirty="0"/>
              <a:t>, </a:t>
            </a:r>
            <a:r>
              <a:rPr lang="en-US" dirty="0" err="1"/>
              <a:t>Minum</a:t>
            </a:r>
            <a:r>
              <a:rPr lang="en-US" dirty="0"/>
              <a:t>,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permen</a:t>
            </a:r>
            <a:r>
              <a:rPr lang="en-US" dirty="0"/>
              <a:t> (</a:t>
            </a:r>
            <a:r>
              <a:rPr lang="en-US" dirty="0" err="1"/>
              <a:t>tumpah</a:t>
            </a:r>
            <a:r>
              <a:rPr lang="en-US" dirty="0"/>
              <a:t>/ </a:t>
            </a:r>
            <a:r>
              <a:rPr lang="en-US" dirty="0" err="1"/>
              <a:t>sampah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)</a:t>
            </a:r>
          </a:p>
          <a:p>
            <a:pPr fontAlgn="ctr"/>
            <a:r>
              <a:rPr lang="en-US" dirty="0" err="1"/>
              <a:t>Mengajukan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yang </a:t>
            </a:r>
            <a:r>
              <a:rPr lang="en-US" dirty="0" err="1"/>
              <a:t>relevan</a:t>
            </a:r>
            <a:endParaRPr lang="en-US" dirty="0"/>
          </a:p>
          <a:p>
            <a:pPr fontAlgn="ctr"/>
            <a:r>
              <a:rPr lang="en-US" dirty="0"/>
              <a:t>MENGGUNAKAN HP/ ALAT TELEKOMUNIKASI LAIN DI LUAR KELAS</a:t>
            </a:r>
          </a:p>
          <a:p>
            <a:pPr fontAlgn="ctr"/>
            <a:r>
              <a:rPr lang="en-US" dirty="0" err="1"/>
              <a:t>Mengajukan</a:t>
            </a:r>
            <a:r>
              <a:rPr lang="en-US" dirty="0"/>
              <a:t> </a:t>
            </a:r>
            <a:r>
              <a:rPr lang="en-US" dirty="0" err="1"/>
              <a:t>protes</a:t>
            </a:r>
            <a:r>
              <a:rPr lang="en-US" dirty="0"/>
              <a:t> yang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endParaRPr lang="en-US" dirty="0"/>
          </a:p>
          <a:p>
            <a:pPr fontAlgn="ctr"/>
            <a:r>
              <a:rPr lang="en-US" dirty="0" err="1"/>
              <a:t>Sopan</a:t>
            </a:r>
            <a:r>
              <a:rPr lang="en-US" dirty="0"/>
              <a:t> </a:t>
            </a:r>
            <a:r>
              <a:rPr lang="en-US" dirty="0" err="1"/>
              <a:t>santun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mengajar</a:t>
            </a:r>
            <a:endParaRPr lang="en-US" dirty="0"/>
          </a:p>
          <a:p>
            <a:pPr fontAlgn="ctr"/>
            <a:r>
              <a:rPr lang="en-US" dirty="0" err="1"/>
              <a:t>Konsultasi</a:t>
            </a:r>
            <a:r>
              <a:rPr lang="en-US" dirty="0"/>
              <a:t> </a:t>
            </a:r>
            <a:r>
              <a:rPr lang="en-US" dirty="0" err="1"/>
              <a:t>perkuliahan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jam </a:t>
            </a:r>
            <a:r>
              <a:rPr lang="en-US" dirty="0" err="1"/>
              <a:t>kerja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4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BUKU WAJIB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057400"/>
            <a:ext cx="8686799" cy="40687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Dynamics Of Persuasion, Richard M. </a:t>
            </a:r>
            <a:r>
              <a:rPr lang="en-US" dirty="0" err="1" smtClean="0"/>
              <a:t>Perloff</a:t>
            </a:r>
            <a:endParaRPr lang="en-US" dirty="0" smtClean="0"/>
          </a:p>
          <a:p>
            <a:r>
              <a:rPr lang="en-US" dirty="0" smtClean="0"/>
              <a:t>Persuasion : Reception and Responsibility, Charles U Larson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 err="1" smtClean="0"/>
              <a:t>Catatan</a:t>
            </a:r>
            <a:r>
              <a:rPr lang="en-US" i="1" dirty="0" smtClean="0"/>
              <a:t> : </a:t>
            </a:r>
            <a:r>
              <a:rPr lang="en-US" i="1" dirty="0" err="1" smtClean="0"/>
              <a:t>Seluruh</a:t>
            </a:r>
            <a:r>
              <a:rPr lang="en-US" i="1" dirty="0" smtClean="0"/>
              <a:t> </a:t>
            </a:r>
            <a:r>
              <a:rPr lang="en-US" i="1" dirty="0" err="1" smtClean="0"/>
              <a:t>mahasiswa</a:t>
            </a:r>
            <a:r>
              <a:rPr lang="en-US" i="1" dirty="0" smtClean="0"/>
              <a:t> </a:t>
            </a:r>
            <a:r>
              <a:rPr lang="en-US" i="1" dirty="0" err="1" smtClean="0"/>
              <a:t>wajib</a:t>
            </a:r>
            <a:r>
              <a:rPr lang="en-US" i="1" dirty="0" smtClean="0"/>
              <a:t> </a:t>
            </a:r>
            <a:r>
              <a:rPr lang="en-US" i="1" dirty="0" err="1" smtClean="0"/>
              <a:t>memiliki</a:t>
            </a:r>
            <a:r>
              <a:rPr lang="en-US" i="1" dirty="0" smtClean="0"/>
              <a:t> </a:t>
            </a:r>
            <a:r>
              <a:rPr lang="en-US" i="1" dirty="0" err="1" smtClean="0"/>
              <a:t>buku</a:t>
            </a:r>
            <a:r>
              <a:rPr lang="en-US" i="1" dirty="0" smtClean="0"/>
              <a:t>, </a:t>
            </a:r>
            <a:r>
              <a:rPr lang="en-US" i="1" dirty="0" err="1" smtClean="0"/>
              <a:t>baik</a:t>
            </a:r>
            <a:r>
              <a:rPr lang="en-US" i="1" dirty="0" smtClean="0"/>
              <a:t> </a:t>
            </a:r>
            <a:r>
              <a:rPr lang="en-US" i="1" dirty="0" err="1" smtClean="0"/>
              <a:t>dalam</a:t>
            </a:r>
            <a:r>
              <a:rPr lang="en-US" i="1" dirty="0" smtClean="0"/>
              <a:t> </a:t>
            </a:r>
            <a:r>
              <a:rPr lang="en-US" i="1" dirty="0" err="1" smtClean="0"/>
              <a:t>bentuk</a:t>
            </a:r>
            <a:r>
              <a:rPr lang="en-US" i="1" dirty="0" smtClean="0"/>
              <a:t> </a:t>
            </a:r>
            <a:r>
              <a:rPr lang="en-US" i="1" dirty="0" err="1" smtClean="0"/>
              <a:t>cetak</a:t>
            </a:r>
            <a:r>
              <a:rPr lang="en-US" i="1" dirty="0" smtClean="0"/>
              <a:t> </a:t>
            </a:r>
            <a:r>
              <a:rPr lang="en-US" i="1" dirty="0" err="1" smtClean="0"/>
              <a:t>ataupun</a:t>
            </a:r>
            <a:r>
              <a:rPr lang="en-US" i="1" dirty="0" smtClean="0"/>
              <a:t> e-book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8510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1" y="2057400"/>
            <a:ext cx="8686800" cy="4068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Tugas</a:t>
            </a:r>
            <a:r>
              <a:rPr lang="en-US" dirty="0" smtClean="0"/>
              <a:t> 1 : </a:t>
            </a:r>
          </a:p>
          <a:p>
            <a:pPr marL="0" indent="0">
              <a:buNone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diwajibkan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makalah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berkelompok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topik-topik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perkuliahan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. </a:t>
            </a:r>
            <a:r>
              <a:rPr lang="en-US" dirty="0" err="1" smtClean="0"/>
              <a:t>Makalah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tersusun</a:t>
            </a:r>
            <a:r>
              <a:rPr lang="en-US" dirty="0" smtClean="0"/>
              <a:t> </a:t>
            </a:r>
            <a:r>
              <a:rPr lang="en-US" dirty="0" err="1" smtClean="0"/>
              <a:t>sistematis</a:t>
            </a:r>
            <a:r>
              <a:rPr lang="en-US" dirty="0" smtClean="0"/>
              <a:t>, </a:t>
            </a:r>
            <a:r>
              <a:rPr lang="en-US" dirty="0" err="1" smtClean="0"/>
              <a:t>rapi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.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 err="1" smtClean="0"/>
              <a:t>makalah</a:t>
            </a:r>
            <a:r>
              <a:rPr lang="en-US" dirty="0" smtClean="0"/>
              <a:t> </a:t>
            </a:r>
            <a:r>
              <a:rPr lang="en-US" dirty="0" err="1" smtClean="0"/>
              <a:t>disertai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terkini</a:t>
            </a:r>
            <a:r>
              <a:rPr lang="en-US" dirty="0" smtClean="0"/>
              <a:t> (</a:t>
            </a:r>
            <a:r>
              <a:rPr lang="en-US" dirty="0" err="1" smtClean="0"/>
              <a:t>baca</a:t>
            </a:r>
            <a:r>
              <a:rPr lang="en-US" dirty="0" smtClean="0"/>
              <a:t> : </a:t>
            </a:r>
            <a:r>
              <a:rPr lang="en-US" dirty="0" err="1" smtClean="0"/>
              <a:t>isu</a:t>
            </a:r>
            <a:r>
              <a:rPr lang="en-US" dirty="0" smtClean="0"/>
              <a:t>/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2015,2016,2017) &gt;&gt; </a:t>
            </a:r>
            <a:r>
              <a:rPr lang="en-US" dirty="0" err="1" smtClean="0"/>
              <a:t>Semakin</a:t>
            </a:r>
            <a:r>
              <a:rPr lang="en-US" dirty="0" smtClean="0"/>
              <a:t> update,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bagus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Tugas</a:t>
            </a:r>
            <a:r>
              <a:rPr lang="en-US" dirty="0" smtClean="0"/>
              <a:t> 2 : Project : </a:t>
            </a:r>
            <a:r>
              <a:rPr lang="en-US" dirty="0" err="1" smtClean="0"/>
              <a:t>Membuat</a:t>
            </a:r>
            <a:r>
              <a:rPr lang="en-US" dirty="0" smtClean="0"/>
              <a:t> social campaign </a:t>
            </a:r>
            <a:r>
              <a:rPr lang="en-US" dirty="0" err="1" smtClean="0"/>
              <a:t>mengenai</a:t>
            </a:r>
            <a:r>
              <a:rPr lang="en-US" dirty="0" smtClean="0"/>
              <a:t> trend </a:t>
            </a:r>
            <a:r>
              <a:rPr lang="en-US" dirty="0" err="1" smtClean="0"/>
              <a:t>terkini</a:t>
            </a:r>
            <a:r>
              <a:rPr lang="en-US" dirty="0" smtClean="0"/>
              <a:t> di </a:t>
            </a:r>
            <a:r>
              <a:rPr lang="en-US" dirty="0" err="1" smtClean="0"/>
              <a:t>tahun</a:t>
            </a:r>
            <a:r>
              <a:rPr lang="en-US" dirty="0" smtClean="0"/>
              <a:t> 2017.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3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1520109"/>
              </p:ext>
            </p:extLst>
          </p:nvPr>
        </p:nvGraphicFramePr>
        <p:xfrm>
          <a:off x="0" y="-7374"/>
          <a:ext cx="9144000" cy="704271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86000"/>
                <a:gridCol w="4571999"/>
                <a:gridCol w="2286001"/>
              </a:tblGrid>
              <a:tr h="34607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Pertemuan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</a:t>
                      </a:r>
                      <a:r>
                        <a:rPr lang="en-US" baseline="0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Materi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Kuliah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Presentasi</a:t>
                      </a:r>
                      <a:endParaRPr lang="en-US" dirty="0"/>
                    </a:p>
                  </a:txBody>
                  <a:tcPr/>
                </a:tc>
              </a:tr>
              <a:tr h="34607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Pertemuan</a:t>
                      </a:r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Pengantar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Komunikasi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Persuasif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Dosen</a:t>
                      </a:r>
                      <a:endParaRPr lang="en-US" dirty="0"/>
                    </a:p>
                  </a:txBody>
                  <a:tcPr/>
                </a:tc>
              </a:tr>
              <a:tr h="60563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Pertemuan</a:t>
                      </a:r>
                      <a:r>
                        <a:rPr lang="en-US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Definisi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Persuasi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baseline="0" dirty="0" err="1" smtClean="0"/>
                        <a:t>Kompone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dari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Komunikasi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Persuasif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Dosen</a:t>
                      </a:r>
                      <a:endParaRPr lang="en-US" dirty="0"/>
                    </a:p>
                  </a:txBody>
                  <a:tcPr/>
                </a:tc>
              </a:tr>
              <a:tr h="34607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Pertemuan</a:t>
                      </a:r>
                      <a:r>
                        <a:rPr lang="en-US" dirty="0" smtClean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Perspektif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Etika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dalam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Persuasi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Kelompok</a:t>
                      </a:r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/>
                </a:tc>
              </a:tr>
              <a:tr h="60563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Pertemuan</a:t>
                      </a:r>
                      <a:r>
                        <a:rPr lang="en-US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Attitudes 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Definisi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Struktur</a:t>
                      </a:r>
                      <a:r>
                        <a:rPr lang="en-US" baseline="0" dirty="0" smtClean="0"/>
                        <a:t>,  </a:t>
                      </a:r>
                      <a:r>
                        <a:rPr lang="en-US" baseline="0" dirty="0" err="1" smtClean="0"/>
                        <a:t>Fungsi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Konsekuensi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Kelompok</a:t>
                      </a:r>
                      <a:r>
                        <a:rPr lang="en-US" dirty="0" smtClean="0"/>
                        <a:t> 2 &amp;3</a:t>
                      </a:r>
                      <a:endParaRPr lang="en-US" dirty="0"/>
                    </a:p>
                  </a:txBody>
                  <a:tcPr/>
                </a:tc>
              </a:tr>
              <a:tr h="34607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Pertemuan</a:t>
                      </a:r>
                      <a:r>
                        <a:rPr lang="en-US" dirty="0" smtClean="0"/>
                        <a:t>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Proses </a:t>
                      </a:r>
                      <a:r>
                        <a:rPr lang="en-US" dirty="0" err="1" smtClean="0"/>
                        <a:t>Komunikasi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Persuasif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Kelompok</a:t>
                      </a:r>
                      <a:r>
                        <a:rPr lang="en-US" dirty="0" smtClean="0"/>
                        <a:t> 4</a:t>
                      </a:r>
                      <a:endParaRPr lang="en-US" dirty="0"/>
                    </a:p>
                  </a:txBody>
                  <a:tcPr/>
                </a:tc>
              </a:tr>
              <a:tr h="64191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Pertemuan</a:t>
                      </a:r>
                      <a:r>
                        <a:rPr lang="en-US" dirty="0" smtClean="0"/>
                        <a:t>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Becoming A Persuader : </a:t>
                      </a:r>
                      <a:r>
                        <a:rPr lang="en-US" dirty="0" err="1" smtClean="0"/>
                        <a:t>Souce</a:t>
                      </a:r>
                      <a:r>
                        <a:rPr lang="en-US" dirty="0" smtClean="0"/>
                        <a:t> Factors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Kelompok</a:t>
                      </a:r>
                      <a:r>
                        <a:rPr lang="en-US" dirty="0" smtClean="0"/>
                        <a:t> 5</a:t>
                      </a:r>
                      <a:endParaRPr lang="en-US" dirty="0"/>
                    </a:p>
                  </a:txBody>
                  <a:tcPr/>
                </a:tc>
              </a:tr>
              <a:tr h="34607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Pertemuan</a:t>
                      </a:r>
                      <a:r>
                        <a:rPr lang="en-US" dirty="0" smtClean="0"/>
                        <a:t>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Message</a:t>
                      </a:r>
                      <a:r>
                        <a:rPr lang="en-US" baseline="0" dirty="0" smtClean="0"/>
                        <a:t> Factors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Kelompok</a:t>
                      </a:r>
                      <a:r>
                        <a:rPr lang="en-US" dirty="0" smtClean="0"/>
                        <a:t> 6</a:t>
                      </a:r>
                      <a:endParaRPr lang="en-US" dirty="0"/>
                    </a:p>
                  </a:txBody>
                  <a:tcPr/>
                </a:tc>
              </a:tr>
              <a:tr h="34607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Pertemuan</a:t>
                      </a:r>
                      <a:r>
                        <a:rPr lang="en-US" dirty="0" smtClean="0"/>
                        <a:t>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Ujian</a:t>
                      </a:r>
                      <a:r>
                        <a:rPr lang="en-US" dirty="0" smtClean="0"/>
                        <a:t> Tengah Semester (Closed  Book)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4607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Pertemuan</a:t>
                      </a:r>
                      <a:r>
                        <a:rPr lang="en-US" dirty="0" smtClean="0"/>
                        <a:t>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Making, Use and Misuse of Symbols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Dosen</a:t>
                      </a:r>
                      <a:endParaRPr lang="en-US" dirty="0"/>
                    </a:p>
                  </a:txBody>
                  <a:tcPr/>
                </a:tc>
              </a:tr>
              <a:tr h="34607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Pertemuan</a:t>
                      </a:r>
                      <a:r>
                        <a:rPr lang="en-US" dirty="0" smtClean="0"/>
                        <a:t>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Nonverbal Messages</a:t>
                      </a:r>
                      <a:r>
                        <a:rPr lang="en-US" baseline="0" dirty="0" smtClean="0"/>
                        <a:t> in Persuasion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Kelompok</a:t>
                      </a:r>
                      <a:r>
                        <a:rPr lang="en-US" dirty="0" smtClean="0"/>
                        <a:t> 7</a:t>
                      </a:r>
                      <a:endParaRPr lang="en-US" dirty="0"/>
                    </a:p>
                  </a:txBody>
                  <a:tcPr/>
                </a:tc>
              </a:tr>
              <a:tr h="34607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Pertemuan</a:t>
                      </a:r>
                      <a:r>
                        <a:rPr lang="en-US" dirty="0" smtClean="0"/>
                        <a:t> 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Interpersonal Persuasion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Kelompok</a:t>
                      </a:r>
                      <a:r>
                        <a:rPr lang="en-US" dirty="0" smtClean="0"/>
                        <a:t> 8</a:t>
                      </a:r>
                      <a:endParaRPr lang="en-US" dirty="0"/>
                    </a:p>
                  </a:txBody>
                  <a:tcPr/>
                </a:tc>
              </a:tr>
              <a:tr h="34607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Pertemuan</a:t>
                      </a:r>
                      <a:r>
                        <a:rPr lang="en-US" dirty="0" smtClean="0"/>
                        <a:t>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use of Persuasive</a:t>
                      </a:r>
                      <a:r>
                        <a:rPr lang="en-US" baseline="0" dirty="0" smtClean="0"/>
                        <a:t> in Advertising &amp;IMC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Kelompok</a:t>
                      </a:r>
                      <a:r>
                        <a:rPr lang="en-US" dirty="0" smtClean="0"/>
                        <a:t> 9</a:t>
                      </a:r>
                      <a:endParaRPr lang="en-US" dirty="0"/>
                    </a:p>
                  </a:txBody>
                  <a:tcPr/>
                </a:tc>
              </a:tr>
              <a:tr h="34607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Pertemuan</a:t>
                      </a:r>
                      <a:r>
                        <a:rPr lang="en-US" dirty="0" smtClean="0"/>
                        <a:t> 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Modern</a:t>
                      </a:r>
                      <a:r>
                        <a:rPr lang="en-US" baseline="0" dirty="0" smtClean="0"/>
                        <a:t> Media and Persuasion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Kelompok</a:t>
                      </a:r>
                      <a:r>
                        <a:rPr lang="en-US" dirty="0" smtClean="0"/>
                        <a:t> 10</a:t>
                      </a:r>
                      <a:endParaRPr lang="en-US" dirty="0"/>
                    </a:p>
                  </a:txBody>
                  <a:tcPr/>
                </a:tc>
              </a:tr>
              <a:tr h="34607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Pertemuan</a:t>
                      </a:r>
                      <a:r>
                        <a:rPr lang="en-US" dirty="0" smtClean="0"/>
                        <a:t> 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Persuasive</a:t>
                      </a:r>
                      <a:r>
                        <a:rPr lang="en-US" baseline="0" dirty="0" smtClean="0"/>
                        <a:t> and Communication Campaign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Dosen</a:t>
                      </a:r>
                      <a:endParaRPr lang="en-US" dirty="0"/>
                    </a:p>
                  </a:txBody>
                  <a:tcPr/>
                </a:tc>
              </a:tr>
              <a:tr h="34607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Pertemuan</a:t>
                      </a:r>
                      <a:r>
                        <a:rPr lang="en-US" dirty="0" smtClean="0"/>
                        <a:t> 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Review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Kuis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12697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Pertemuan</a:t>
                      </a:r>
                      <a:r>
                        <a:rPr lang="en-US" dirty="0" smtClean="0"/>
                        <a:t> 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Ujian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Akhir</a:t>
                      </a:r>
                      <a:r>
                        <a:rPr lang="en-US" baseline="0" dirty="0" smtClean="0"/>
                        <a:t> semester (Open Book)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0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KOMPONEN PENILAIAN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18671181"/>
              </p:ext>
            </p:extLst>
          </p:nvPr>
        </p:nvGraphicFramePr>
        <p:xfrm>
          <a:off x="609600" y="1905000"/>
          <a:ext cx="8153400" cy="4565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738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SISTEMATIKA PENULISAN MAKALAH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057400"/>
            <a:ext cx="8610599" cy="4343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err="1"/>
              <a:t>Sistematika</a:t>
            </a:r>
            <a:r>
              <a:rPr lang="en-US" dirty="0"/>
              <a:t>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Makalah</a:t>
            </a:r>
            <a:r>
              <a:rPr lang="en-US" dirty="0"/>
              <a:t> :</a:t>
            </a:r>
          </a:p>
          <a:p>
            <a:pPr lvl="0"/>
            <a:r>
              <a:rPr lang="en-US" dirty="0"/>
              <a:t>Cover</a:t>
            </a:r>
          </a:p>
          <a:p>
            <a:pPr lvl="0"/>
            <a:r>
              <a:rPr lang="en-US" dirty="0" err="1"/>
              <a:t>Daftar</a:t>
            </a:r>
            <a:r>
              <a:rPr lang="en-US" dirty="0"/>
              <a:t> Isi, </a:t>
            </a:r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gambar</a:t>
            </a:r>
            <a:endParaRPr lang="en-US" dirty="0"/>
          </a:p>
          <a:p>
            <a:pPr lvl="0"/>
            <a:r>
              <a:rPr lang="en-US" dirty="0"/>
              <a:t>BAB I </a:t>
            </a:r>
            <a:r>
              <a:rPr lang="en-US" dirty="0" smtClean="0"/>
              <a:t>	: </a:t>
            </a:r>
            <a:r>
              <a:rPr lang="en-US" dirty="0" err="1"/>
              <a:t>Pendahuluan</a:t>
            </a:r>
            <a:r>
              <a:rPr lang="en-US" dirty="0"/>
              <a:t> (</a:t>
            </a:r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, </a:t>
            </a:r>
            <a:r>
              <a:rPr lang="en-US" dirty="0" err="1" smtClean="0"/>
              <a:t>ringkasan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, </a:t>
            </a:r>
            <a:r>
              <a:rPr lang="en-US" dirty="0" err="1" smtClean="0"/>
              <a:t>urgensi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)</a:t>
            </a:r>
            <a:endParaRPr lang="en-US" dirty="0"/>
          </a:p>
          <a:p>
            <a:pPr lvl="0"/>
            <a:r>
              <a:rPr lang="en-US" dirty="0"/>
              <a:t>BAB II 	: </a:t>
            </a:r>
            <a:r>
              <a:rPr lang="en-US" dirty="0" err="1"/>
              <a:t>Tinjauan</a:t>
            </a:r>
            <a:r>
              <a:rPr lang="en-US" dirty="0"/>
              <a:t> </a:t>
            </a:r>
            <a:r>
              <a:rPr lang="en-US" dirty="0" err="1"/>
              <a:t>Konseptual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Teoritis</a:t>
            </a:r>
            <a:endParaRPr lang="en-US" dirty="0"/>
          </a:p>
          <a:p>
            <a:pPr lvl="0"/>
            <a:r>
              <a:rPr lang="en-US" dirty="0"/>
              <a:t>BAB III 	: </a:t>
            </a:r>
            <a:r>
              <a:rPr lang="en-US" dirty="0" err="1" smtClean="0"/>
              <a:t>Deskripsi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terkini</a:t>
            </a:r>
            <a:endParaRPr lang="en-US" dirty="0"/>
          </a:p>
          <a:p>
            <a:pPr lvl="0"/>
            <a:r>
              <a:rPr lang="en-US" dirty="0"/>
              <a:t>BAB IV	: </a:t>
            </a:r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(</a:t>
            </a:r>
            <a:r>
              <a:rPr lang="en-US" dirty="0" err="1" smtClean="0"/>
              <a:t>dikaitkan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)</a:t>
            </a:r>
            <a:endParaRPr lang="en-US" dirty="0"/>
          </a:p>
          <a:p>
            <a:pPr lvl="0"/>
            <a:r>
              <a:rPr lang="en-US" dirty="0"/>
              <a:t>BAB V 	: </a:t>
            </a:r>
            <a:r>
              <a:rPr lang="en-US" dirty="0" err="1"/>
              <a:t>Kesimpulan</a:t>
            </a:r>
            <a:endParaRPr lang="en-US" dirty="0"/>
          </a:p>
          <a:p>
            <a:pPr lvl="0"/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Pustaka</a:t>
            </a:r>
            <a:endParaRPr lang="en-US" dirty="0"/>
          </a:p>
          <a:p>
            <a:pPr lvl="0"/>
            <a:r>
              <a:rPr lang="en-US" dirty="0" err="1"/>
              <a:t>Lampiran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7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409</TotalTime>
  <Words>1224</Words>
  <Application>Microsoft Office PowerPoint</Application>
  <PresentationFormat>On-screen Show (4:3)</PresentationFormat>
  <Paragraphs>209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Waveform</vt:lpstr>
      <vt:lpstr>Komunikasi Persuasif</vt:lpstr>
      <vt:lpstr>Profil Dosen</vt:lpstr>
      <vt:lpstr>Komponen Perkuliahan</vt:lpstr>
      <vt:lpstr>KONTRAK KULIAH</vt:lpstr>
      <vt:lpstr>BUKU WAJIB</vt:lpstr>
      <vt:lpstr>TUGAS</vt:lpstr>
      <vt:lpstr>PowerPoint Presentation</vt:lpstr>
      <vt:lpstr>KOMPONEN PENILAIAN</vt:lpstr>
      <vt:lpstr>SISTEMATIKA PENULISAN MAKALAH</vt:lpstr>
      <vt:lpstr>FORMAT MAKALAH</vt:lpstr>
      <vt:lpstr>KETENTUAN MAKALAH</vt:lpstr>
      <vt:lpstr>Ketentuan Lainnya</vt:lpstr>
      <vt:lpstr>Komunikasi Persuasif sebuah pengantar</vt:lpstr>
      <vt:lpstr>Apa itu persuasi?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Definisi Persuasi:</vt:lpstr>
      <vt:lpstr>PowerPoint Presentation</vt:lpstr>
      <vt:lpstr>Persuasi vs Koersi</vt:lpstr>
      <vt:lpstr>PowerPoint Presentation</vt:lpstr>
      <vt:lpstr>Apakah koersi itu selalu buruk?</vt:lpstr>
      <vt:lpstr>Social Influence and Persuasion</vt:lpstr>
      <vt:lpstr>Propaganda</vt:lpstr>
      <vt:lpstr>Manipulasi</vt:lpstr>
      <vt:lpstr>Efek Komunikasi Persuasif</vt:lpstr>
      <vt:lpstr>QUESTIONS?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Komunikasi Persuasif</dc:title>
  <dc:creator>pc</dc:creator>
  <cp:lastModifiedBy>pc</cp:lastModifiedBy>
  <cp:revision>22</cp:revision>
  <dcterms:created xsi:type="dcterms:W3CDTF">2018-01-19T03:24:15Z</dcterms:created>
  <dcterms:modified xsi:type="dcterms:W3CDTF">2018-02-07T02:30:41Z</dcterms:modified>
</cp:coreProperties>
</file>