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340" r:id="rId2"/>
    <p:sldId id="385" r:id="rId3"/>
    <p:sldId id="396" r:id="rId4"/>
    <p:sldId id="397" r:id="rId5"/>
    <p:sldId id="400" r:id="rId6"/>
    <p:sldId id="401" r:id="rId7"/>
    <p:sldId id="402" r:id="rId8"/>
    <p:sldId id="403" r:id="rId9"/>
    <p:sldId id="398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4" r:id="rId20"/>
    <p:sldId id="415" r:id="rId21"/>
    <p:sldId id="416" r:id="rId22"/>
    <p:sldId id="422" r:id="rId23"/>
    <p:sldId id="417" r:id="rId24"/>
    <p:sldId id="418" r:id="rId25"/>
    <p:sldId id="419" r:id="rId26"/>
    <p:sldId id="420" r:id="rId27"/>
    <p:sldId id="421" r:id="rId28"/>
    <p:sldId id="3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DCB"/>
    <a:srgbClr val="99FF99"/>
    <a:srgbClr val="66FFFF"/>
    <a:srgbClr val="1A4D1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737" autoAdjust="0"/>
  </p:normalViewPr>
  <p:slideViewPr>
    <p:cSldViewPr snapToGrid="0">
      <p:cViewPr varScale="1">
        <p:scale>
          <a:sx n="77" d="100"/>
          <a:sy n="77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2145792" y="2474976"/>
            <a:ext cx="7540740" cy="1877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DIGITAL PERSUASIVE COMMUNICATION</a:t>
            </a:r>
          </a:p>
          <a:p>
            <a:pPr algn="ctr"/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M-12</a:t>
            </a:r>
          </a:p>
        </p:txBody>
      </p:sp>
    </p:spTree>
    <p:extLst>
      <p:ext uri="{BB962C8B-B14F-4D97-AF65-F5344CB8AC3E}">
        <p14:creationId xmlns:p14="http://schemas.microsoft.com/office/powerpoint/2010/main" val="322997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120388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1. Source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44CB5-3B86-4225-9CD4-A70131E1C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6" y="330443"/>
            <a:ext cx="3542736" cy="1203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B7203F-7398-4563-9E76-E2AFEC77B362}"/>
              </a:ext>
            </a:extLst>
          </p:cNvPr>
          <p:cNvSpPr txBox="1"/>
          <p:nvPr/>
        </p:nvSpPr>
        <p:spPr>
          <a:xfrm>
            <a:off x="572842" y="1604075"/>
            <a:ext cx="520802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Comic Sans MS" panose="030F0702030302020204" pitchFamily="66" charset="0"/>
              </a:rPr>
              <a:t>Sumber</a:t>
            </a:r>
            <a:r>
              <a:rPr lang="en-US" sz="2200" dirty="0">
                <a:latin typeface="Comic Sans MS" panose="030F0702030302020204" pitchFamily="66" charset="0"/>
              </a:rPr>
              <a:t> : </a:t>
            </a:r>
          </a:p>
          <a:p>
            <a:r>
              <a:rPr lang="en-US" sz="2200" dirty="0">
                <a:latin typeface="Comic Sans MS" panose="030F0702030302020204" pitchFamily="66" charset="0"/>
              </a:rPr>
              <a:t>orang, </a:t>
            </a:r>
            <a:r>
              <a:rPr lang="en-US" sz="2200" dirty="0" err="1">
                <a:latin typeface="Comic Sans MS" panose="030F0702030302020204" pitchFamily="66" charset="0"/>
              </a:rPr>
              <a:t>organisasi</a:t>
            </a:r>
            <a:r>
              <a:rPr lang="en-US" sz="2200" dirty="0">
                <a:latin typeface="Comic Sans MS" panose="030F0702030302020204" pitchFamily="66" charset="0"/>
              </a:rPr>
              <a:t>, </a:t>
            </a:r>
            <a:r>
              <a:rPr lang="en-US" sz="2200" dirty="0" err="1">
                <a:latin typeface="Comic Sans MS" panose="030F0702030302020204" pitchFamily="66" charset="0"/>
              </a:rPr>
              <a:t>atau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kelompok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dibelakang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sebuah</a:t>
            </a:r>
            <a:r>
              <a:rPr lang="en-US" sz="2200" dirty="0">
                <a:latin typeface="Comic Sans MS" panose="030F0702030302020204" pitchFamily="66" charset="0"/>
              </a:rPr>
              <a:t> situs, </a:t>
            </a:r>
            <a:r>
              <a:rPr lang="en-US" sz="2200" dirty="0" err="1">
                <a:latin typeface="Comic Sans MS" panose="030F0702030302020204" pitchFamily="66" charset="0"/>
              </a:rPr>
              <a:t>profil</a:t>
            </a:r>
            <a:r>
              <a:rPr lang="en-US" sz="2200" dirty="0">
                <a:latin typeface="Comic Sans MS" panose="030F0702030302020204" pitchFamily="66" charset="0"/>
              </a:rPr>
              <a:t> media </a:t>
            </a:r>
            <a:r>
              <a:rPr lang="en-US" sz="2200" dirty="0" err="1">
                <a:latin typeface="Comic Sans MS" panose="030F0702030302020204" pitchFamily="66" charset="0"/>
              </a:rPr>
              <a:t>sosial</a:t>
            </a:r>
            <a:r>
              <a:rPr lang="en-US" sz="2200" dirty="0">
                <a:latin typeface="Comic Sans MS" panose="030F0702030302020204" pitchFamily="66" charset="0"/>
              </a:rPr>
              <a:t>, </a:t>
            </a:r>
            <a:r>
              <a:rPr lang="en-US" sz="2200" dirty="0" err="1">
                <a:latin typeface="Comic Sans MS" panose="030F0702030302020204" pitchFamily="66" charset="0"/>
              </a:rPr>
              <a:t>iklan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atau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pesan</a:t>
            </a:r>
            <a:endParaRPr lang="en-US" sz="2200" dirty="0"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 err="1">
                <a:latin typeface="Comic Sans MS" panose="030F0702030302020204" pitchFamily="66" charset="0"/>
              </a:rPr>
              <a:t>Prinsip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kunci</a:t>
            </a:r>
            <a:r>
              <a:rPr lang="en-US" sz="2200" dirty="0">
                <a:latin typeface="Comic Sans MS" panose="030F0702030302020204" pitchFamily="66" charset="0"/>
              </a:rPr>
              <a:t> :</a:t>
            </a:r>
          </a:p>
          <a:p>
            <a:r>
              <a:rPr lang="en-US" sz="2200" dirty="0" err="1">
                <a:latin typeface="Comic Sans MS" panose="030F0702030302020204" pitchFamily="66" charset="0"/>
              </a:rPr>
              <a:t>Kredibilitas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sumber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dapat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meningkatkan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persuasif</a:t>
            </a:r>
            <a:r>
              <a:rPr lang="en-US" sz="2200" dirty="0">
                <a:latin typeface="Comic Sans MS" panose="030F0702030302020204" pitchFamily="66" charset="0"/>
              </a:rPr>
              <a:t> yang </a:t>
            </a:r>
            <a:r>
              <a:rPr lang="en-US" sz="2200" dirty="0" err="1">
                <a:latin typeface="Comic Sans MS" panose="030F0702030302020204" pitchFamily="66" charset="0"/>
              </a:rPr>
              <a:t>dilakukan</a:t>
            </a:r>
            <a:endParaRPr lang="en-US" sz="2200" dirty="0"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 err="1">
                <a:latin typeface="Comic Sans MS" panose="030F0702030302020204" pitchFamily="66" charset="0"/>
              </a:rPr>
              <a:t>Tiga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komponen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kredibilitas</a:t>
            </a:r>
            <a:r>
              <a:rPr lang="en-US" sz="2200" dirty="0">
                <a:latin typeface="Comic Sans MS" panose="030F0702030302020204" pitchFamily="66" charset="0"/>
              </a:rPr>
              <a:t> :</a:t>
            </a:r>
          </a:p>
          <a:p>
            <a:pPr marL="457200" indent="-457200">
              <a:buAutoNum type="arabicPeriod"/>
            </a:pPr>
            <a:r>
              <a:rPr lang="en-US" sz="2200" dirty="0" err="1">
                <a:latin typeface="Comic Sans MS" panose="030F0702030302020204" pitchFamily="66" charset="0"/>
              </a:rPr>
              <a:t>Keahlian</a:t>
            </a:r>
            <a:endParaRPr lang="en-US" sz="22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US" sz="2200" dirty="0" err="1">
                <a:latin typeface="Comic Sans MS" panose="030F0702030302020204" pitchFamily="66" charset="0"/>
              </a:rPr>
              <a:t>Kepercayaan</a:t>
            </a:r>
            <a:endParaRPr lang="en-US" sz="22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US" sz="2200" dirty="0" err="1">
                <a:latin typeface="Comic Sans MS" panose="030F0702030302020204" pitchFamily="66" charset="0"/>
              </a:rPr>
              <a:t>Daya</a:t>
            </a:r>
            <a:r>
              <a:rPr lang="en-US" sz="2200" dirty="0">
                <a:latin typeface="Comic Sans MS" panose="030F0702030302020204" pitchFamily="66" charset="0"/>
              </a:rPr>
              <a:t> Tarik visual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F33A47-E579-4BEC-ADCF-9FFF8B56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762" y="1835829"/>
            <a:ext cx="5470902" cy="1932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3569F8-4CB7-473C-9EF6-97061A1CC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399" y="4146875"/>
            <a:ext cx="5510170" cy="244309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7B5E7159-D714-42FA-99C9-A0101A899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762" y="1624863"/>
            <a:ext cx="5510171" cy="2109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kontribusi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visual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terhadap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kredibilitas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dipersepsikan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4FB3C8C-7008-4A30-8A22-55846181B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3667" y="3660712"/>
            <a:ext cx="5470902" cy="3956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Situs web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kredibilitas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rendah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dapat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meminjam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kredibilitas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dari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sumber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kredibilitas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yang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lebih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tinggi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29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120388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2. Message</a:t>
            </a:r>
          </a:p>
          <a:p>
            <a:pPr algn="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Encoding &amp; Decoding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7203F-7398-4563-9E76-E2AFEC77B362}"/>
              </a:ext>
            </a:extLst>
          </p:cNvPr>
          <p:cNvSpPr txBox="1"/>
          <p:nvPr/>
        </p:nvSpPr>
        <p:spPr>
          <a:xfrm>
            <a:off x="572842" y="1604075"/>
            <a:ext cx="520802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Encoding dan decoding </a:t>
            </a:r>
            <a:r>
              <a:rPr lang="en-US" sz="2200" dirty="0" err="1">
                <a:latin typeface="Comic Sans MS" panose="030F0702030302020204" pitchFamily="66" charset="0"/>
              </a:rPr>
              <a:t>pesan</a:t>
            </a:r>
            <a:r>
              <a:rPr lang="en-US" sz="2200" dirty="0">
                <a:latin typeface="Comic Sans MS" panose="030F0702030302020204" pitchFamily="66" charset="0"/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Bagaimana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sumber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mengekspresikan</a:t>
            </a:r>
            <a:r>
              <a:rPr lang="en-US" sz="2000" dirty="0">
                <a:latin typeface="Comic Sans MS" panose="030F0702030302020204" pitchFamily="66" charset="0"/>
              </a:rPr>
              <a:t> ide dan </a:t>
            </a:r>
            <a:r>
              <a:rPr lang="en-US" sz="2000" dirty="0" err="1">
                <a:latin typeface="Comic Sans MS" panose="030F0702030302020204" pitchFamily="66" charset="0"/>
              </a:rPr>
              <a:t>bagaimana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penerima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menginterpretasikan</a:t>
            </a:r>
            <a:r>
              <a:rPr lang="en-US" sz="2000" dirty="0">
                <a:latin typeface="Comic Sans MS" panose="030F0702030302020204" pitchFamily="66" charset="0"/>
              </a:rPr>
              <a:t> ide </a:t>
            </a:r>
            <a:r>
              <a:rPr lang="en-US" sz="2000" dirty="0" err="1">
                <a:latin typeface="Comic Sans MS" panose="030F0702030302020204" pitchFamily="66" charset="0"/>
              </a:rPr>
              <a:t>tsb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Ekspresi</a:t>
            </a:r>
            <a:r>
              <a:rPr lang="en-US" sz="2000" dirty="0">
                <a:latin typeface="Comic Sans MS" panose="030F0702030302020204" pitchFamily="66" charset="0"/>
              </a:rPr>
              <a:t> ide </a:t>
            </a:r>
            <a:r>
              <a:rPr lang="en-US" sz="2000" dirty="0" err="1">
                <a:latin typeface="Comic Sans MS" panose="030F0702030302020204" pitchFamily="66" charset="0"/>
              </a:rPr>
              <a:t>dapat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diucapkan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ditulis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atau</a:t>
            </a:r>
            <a:r>
              <a:rPr lang="en-US" sz="2000" dirty="0">
                <a:latin typeface="Comic Sans MS" panose="030F0702030302020204" pitchFamily="66" charset="0"/>
              </a:rPr>
              <a:t> pun </a:t>
            </a:r>
            <a:r>
              <a:rPr lang="en-US" sz="2000" dirty="0" err="1">
                <a:latin typeface="Comic Sans MS" panose="030F0702030302020204" pitchFamily="66" charset="0"/>
              </a:rPr>
              <a:t>dalam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bentuk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simbolik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 err="1">
                <a:latin typeface="Comic Sans MS" panose="030F0702030302020204" pitchFamily="66" charset="0"/>
              </a:rPr>
              <a:t>Prinsip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kunci</a:t>
            </a:r>
            <a:r>
              <a:rPr lang="en-US" sz="2200" dirty="0">
                <a:latin typeface="Comic Sans MS" panose="030F0702030302020204" pitchFamily="66" charset="0"/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Bagaimana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sumber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mengekspresikan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sesuatu</a:t>
            </a:r>
            <a:r>
              <a:rPr lang="en-US" sz="2000" dirty="0">
                <a:latin typeface="Comic Sans MS" panose="030F0702030302020204" pitchFamily="66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</a:rPr>
              <a:t>dapat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memperkuat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atau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memperlemah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apa</a:t>
            </a:r>
            <a:r>
              <a:rPr lang="en-US" sz="2000" dirty="0">
                <a:latin typeface="Comic Sans MS" panose="030F0702030302020204" pitchFamily="66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</a:rPr>
              <a:t>disampaikan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Menyampaikan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pesan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sebaik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mungkin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sehingga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penerima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dapat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dengan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cepat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memahaminya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7D2D1-2A07-4144-8677-8E9310440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01" y="330443"/>
            <a:ext cx="2199911" cy="1203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80BB9-2B58-493B-8C58-700AFBC8E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633" y="1764869"/>
            <a:ext cx="5929936" cy="46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9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120388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3. Media Channel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7203F-7398-4563-9E76-E2AFEC77B362}"/>
              </a:ext>
            </a:extLst>
          </p:cNvPr>
          <p:cNvSpPr txBox="1"/>
          <p:nvPr/>
        </p:nvSpPr>
        <p:spPr>
          <a:xfrm>
            <a:off x="572842" y="1604075"/>
            <a:ext cx="520802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Media Channel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Penggunaan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berbagai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jenis</a:t>
            </a:r>
            <a:r>
              <a:rPr lang="en-US" sz="2000" dirty="0">
                <a:latin typeface="Comic Sans MS" panose="030F0702030302020204" pitchFamily="66" charset="0"/>
              </a:rPr>
              <a:t> media </a:t>
            </a:r>
            <a:r>
              <a:rPr lang="en-US" sz="2000" dirty="0" err="1">
                <a:latin typeface="Comic Sans MS" panose="030F0702030302020204" pitchFamily="66" charset="0"/>
              </a:rPr>
              <a:t>untuk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mengekspresikan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pesan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Seperti</a:t>
            </a:r>
            <a:r>
              <a:rPr lang="en-US" sz="2000" dirty="0">
                <a:latin typeface="Comic Sans MS" panose="030F0702030302020204" pitchFamily="66" charset="0"/>
              </a:rPr>
              <a:t> kata2 </a:t>
            </a:r>
            <a:r>
              <a:rPr lang="en-US" sz="2000" dirty="0" err="1">
                <a:latin typeface="Comic Sans MS" panose="030F0702030302020204" pitchFamily="66" charset="0"/>
              </a:rPr>
              <a:t>tertulis</a:t>
            </a:r>
            <a:r>
              <a:rPr lang="en-US" sz="2000" dirty="0">
                <a:latin typeface="Comic Sans MS" panose="030F0702030302020204" pitchFamily="66" charset="0"/>
              </a:rPr>
              <a:t>, dialog yang </a:t>
            </a:r>
            <a:r>
              <a:rPr lang="en-US" sz="2000" dirty="0" err="1">
                <a:latin typeface="Comic Sans MS" panose="030F0702030302020204" pitchFamily="66" charset="0"/>
              </a:rPr>
              <a:t>disampaikan,foto</a:t>
            </a:r>
            <a:r>
              <a:rPr lang="en-US" sz="2000" dirty="0">
                <a:latin typeface="Comic Sans MS" panose="030F0702030302020204" pitchFamily="66" charset="0"/>
              </a:rPr>
              <a:t>, video, situs </a:t>
            </a:r>
            <a:r>
              <a:rPr lang="en-US" sz="2000" dirty="0" err="1">
                <a:latin typeface="Comic Sans MS" panose="030F0702030302020204" pitchFamily="66" charset="0"/>
              </a:rPr>
              <a:t>interaktif</a:t>
            </a:r>
            <a:r>
              <a:rPr lang="en-US" sz="2000" dirty="0">
                <a:latin typeface="Comic Sans MS" panose="030F0702030302020204" pitchFamily="66" charset="0"/>
              </a:rPr>
              <a:t> dan email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 err="1">
                <a:latin typeface="Comic Sans MS" panose="030F0702030302020204" pitchFamily="66" charset="0"/>
              </a:rPr>
              <a:t>Prinsip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kunci</a:t>
            </a:r>
            <a:r>
              <a:rPr lang="en-US" sz="2200" dirty="0">
                <a:latin typeface="Comic Sans MS" panose="030F0702030302020204" pitchFamily="66" charset="0"/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Seleksi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saluran</a:t>
            </a:r>
            <a:r>
              <a:rPr lang="en-US" sz="2000" dirty="0">
                <a:latin typeface="Comic Sans MS" panose="030F0702030302020204" pitchFamily="66" charset="0"/>
              </a:rPr>
              <a:t> media yang paling </a:t>
            </a:r>
            <a:r>
              <a:rPr lang="en-US" sz="2000" dirty="0" err="1">
                <a:latin typeface="Comic Sans MS" panose="030F0702030302020204" pitchFamily="66" charset="0"/>
              </a:rPr>
              <a:t>sesuai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dengan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sasaran</a:t>
            </a:r>
            <a:r>
              <a:rPr lang="en-US" sz="2000" dirty="0">
                <a:latin typeface="Comic Sans MS" panose="030F0702030302020204" pitchFamily="66" charset="0"/>
              </a:rPr>
              <a:t> target </a:t>
            </a:r>
            <a:r>
              <a:rPr lang="en-US" sz="2000" dirty="0" err="1">
                <a:latin typeface="Comic Sans MS" panose="030F0702030302020204" pitchFamily="66" charset="0"/>
              </a:rPr>
              <a:t>penerima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Permudah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khalayak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penerima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untuk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terlibat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dengan</a:t>
            </a:r>
            <a:r>
              <a:rPr lang="en-US" sz="2000" dirty="0">
                <a:latin typeface="Comic Sans MS" panose="030F0702030302020204" pitchFamily="66" charset="0"/>
              </a:rPr>
              <a:t> media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D04D6-93E2-48D7-921B-31DEBD2D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00" y="330443"/>
            <a:ext cx="1982935" cy="1203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88335A-AB8A-4BC2-8F01-217FA3ABE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867" y="1728706"/>
            <a:ext cx="59531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7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120388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4. Audience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7203F-7398-4563-9E76-E2AFEC77B362}"/>
              </a:ext>
            </a:extLst>
          </p:cNvPr>
          <p:cNvSpPr txBox="1"/>
          <p:nvPr/>
        </p:nvSpPr>
        <p:spPr>
          <a:xfrm>
            <a:off x="665832" y="1960536"/>
            <a:ext cx="520802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Audience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Orang </a:t>
            </a:r>
            <a:r>
              <a:rPr lang="en-US" sz="2000" dirty="0" err="1">
                <a:latin typeface="Comic Sans MS" panose="030F0702030302020204" pitchFamily="66" charset="0"/>
              </a:rPr>
              <a:t>atau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organisasi</a:t>
            </a:r>
            <a:r>
              <a:rPr lang="en-US" sz="2000" dirty="0">
                <a:latin typeface="Comic Sans MS" panose="030F0702030302020204" pitchFamily="66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</a:rPr>
              <a:t>dicoba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untuk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dilibatkan</a:t>
            </a:r>
            <a:r>
              <a:rPr lang="en-US" sz="2000" dirty="0">
                <a:latin typeface="Comic Sans MS" panose="030F0702030302020204" pitchFamily="66" charset="0"/>
              </a:rPr>
              <a:t> dan </a:t>
            </a:r>
            <a:r>
              <a:rPr lang="en-US" sz="2000" dirty="0" err="1">
                <a:latin typeface="Comic Sans MS" panose="030F0702030302020204" pitchFamily="66" charset="0"/>
              </a:rPr>
              <a:t>dipengaruhi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Terdiri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dari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ciri-ciri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demografis</a:t>
            </a:r>
            <a:r>
              <a:rPr lang="en-US" sz="2000" dirty="0">
                <a:latin typeface="Comic Sans MS" panose="030F0702030302020204" pitchFamily="66" charset="0"/>
              </a:rPr>
              <a:t>, dan </a:t>
            </a:r>
            <a:r>
              <a:rPr lang="en-US" sz="2000" dirty="0" err="1">
                <a:latin typeface="Comic Sans MS" panose="030F0702030302020204" pitchFamily="66" charset="0"/>
              </a:rPr>
              <a:t>psikologis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mereka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 err="1">
                <a:latin typeface="Comic Sans MS" panose="030F0702030302020204" pitchFamily="66" charset="0"/>
              </a:rPr>
              <a:t>Prinsip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kunci</a:t>
            </a:r>
            <a:r>
              <a:rPr lang="en-US" sz="2200" dirty="0">
                <a:latin typeface="Comic Sans MS" panose="030F0702030302020204" pitchFamily="66" charset="0"/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Pemahaman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motivasi</a:t>
            </a:r>
            <a:r>
              <a:rPr lang="en-US" sz="2000" dirty="0">
                <a:latin typeface="Comic Sans MS" panose="030F0702030302020204" pitchFamily="66" charset="0"/>
              </a:rPr>
              <a:t> dan </a:t>
            </a:r>
            <a:r>
              <a:rPr lang="en-US" sz="2000" dirty="0" err="1">
                <a:latin typeface="Comic Sans MS" panose="030F0702030302020204" pitchFamily="66" charset="0"/>
              </a:rPr>
              <a:t>psikologis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penerima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sebagai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tombol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kunci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Bingkai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interaksi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disekitar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motivasi</a:t>
            </a:r>
            <a:r>
              <a:rPr lang="en-US" sz="2000" dirty="0">
                <a:latin typeface="Comic Sans MS" panose="030F0702030302020204" pitchFamily="66" charset="0"/>
              </a:rPr>
              <a:t> dan </a:t>
            </a:r>
            <a:r>
              <a:rPr lang="en-US" sz="2000" dirty="0" err="1">
                <a:latin typeface="Comic Sans MS" panose="030F0702030302020204" pitchFamily="66" charset="0"/>
              </a:rPr>
              <a:t>pengaruh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sebagai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tombol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kunci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724B1-2C85-4A27-86F5-CE6F66C13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6" y="330443"/>
            <a:ext cx="1922383" cy="1203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66E71-2AF2-4155-95BF-749A5F261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944" y="1604075"/>
            <a:ext cx="5762625" cy="463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2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120388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5. Feedback </a:t>
            </a:r>
          </a:p>
          <a:p>
            <a:pPr algn="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Encoding &amp; Decoding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7203F-7398-4563-9E76-E2AFEC77B362}"/>
              </a:ext>
            </a:extLst>
          </p:cNvPr>
          <p:cNvSpPr txBox="1"/>
          <p:nvPr/>
        </p:nvSpPr>
        <p:spPr>
          <a:xfrm>
            <a:off x="572841" y="1604075"/>
            <a:ext cx="56826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Feedback encoding &amp; decoding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Bagaimana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penerima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mengekspresikan</a:t>
            </a:r>
            <a:r>
              <a:rPr lang="en-US" sz="2000" dirty="0">
                <a:latin typeface="Comic Sans MS" panose="030F0702030302020204" pitchFamily="66" charset="0"/>
              </a:rPr>
              <a:t> dan </a:t>
            </a:r>
            <a:r>
              <a:rPr lang="en-US" sz="2000" dirty="0" err="1">
                <a:latin typeface="Comic Sans MS" panose="030F0702030302020204" pitchFamily="66" charset="0"/>
              </a:rPr>
              <a:t>mentransmisikan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umpan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balik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mereka</a:t>
            </a:r>
            <a:r>
              <a:rPr lang="en-US" sz="2000" dirty="0">
                <a:latin typeface="Comic Sans MS" panose="030F0702030302020204" pitchFamily="66" charset="0"/>
              </a:rPr>
              <a:t> pada </a:t>
            </a:r>
            <a:r>
              <a:rPr lang="en-US" sz="2000" dirty="0" err="1">
                <a:latin typeface="Comic Sans MS" panose="030F0702030302020204" pitchFamily="66" charset="0"/>
              </a:rPr>
              <a:t>sumber</a:t>
            </a:r>
            <a:r>
              <a:rPr lang="en-US" sz="2000" dirty="0">
                <a:latin typeface="Comic Sans MS" panose="030F0702030302020204" pitchFamily="66" charset="0"/>
              </a:rPr>
              <a:t> dan </a:t>
            </a:r>
            <a:r>
              <a:rPr lang="en-US" sz="2000" dirty="0" err="1">
                <a:latin typeface="Comic Sans MS" panose="030F0702030302020204" pitchFamily="66" charset="0"/>
              </a:rPr>
              <a:t>bagaimana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sumber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menginterpretasikan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Beberapa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diantaranya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bersifat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sukarela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tetapi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kebanyakan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bersifat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otomatis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 err="1">
                <a:latin typeface="Comic Sans MS" panose="030F0702030302020204" pitchFamily="66" charset="0"/>
              </a:rPr>
              <a:t>Prinsip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kunci</a:t>
            </a:r>
            <a:r>
              <a:rPr lang="en-US" sz="2200" dirty="0">
                <a:latin typeface="Comic Sans MS" panose="030F0702030302020204" pitchFamily="66" charset="0"/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Comic Sans MS" panose="030F0702030302020204" pitchFamily="66" charset="0"/>
              </a:rPr>
              <a:t>Mengotomatisasikan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1900" dirty="0" err="1">
                <a:latin typeface="Comic Sans MS" panose="030F0702030302020204" pitchFamily="66" charset="0"/>
              </a:rPr>
              <a:t>pengumpulan</a:t>
            </a:r>
            <a:r>
              <a:rPr lang="en-US" sz="1900" dirty="0">
                <a:latin typeface="Comic Sans MS" panose="030F0702030302020204" pitchFamily="66" charset="0"/>
              </a:rPr>
              <a:t> data </a:t>
            </a:r>
            <a:r>
              <a:rPr lang="en-US" sz="1900" dirty="0" err="1">
                <a:latin typeface="Comic Sans MS" panose="030F0702030302020204" pitchFamily="66" charset="0"/>
              </a:rPr>
              <a:t>bila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1900" dirty="0" err="1">
                <a:latin typeface="Comic Sans MS" panose="030F0702030302020204" pitchFamily="66" charset="0"/>
              </a:rPr>
              <a:t>memungkinkan</a:t>
            </a:r>
            <a:endParaRPr lang="en-US" sz="19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Comic Sans MS" panose="030F0702030302020204" pitchFamily="66" charset="0"/>
              </a:rPr>
              <a:t>Permintaan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1900" dirty="0" err="1">
                <a:latin typeface="Comic Sans MS" panose="030F0702030302020204" pitchFamily="66" charset="0"/>
              </a:rPr>
              <a:t>intensif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1900" dirty="0" err="1">
                <a:latin typeface="Comic Sans MS" panose="030F0702030302020204" pitchFamily="66" charset="0"/>
              </a:rPr>
              <a:t>untuk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1900" dirty="0" err="1">
                <a:latin typeface="Comic Sans MS" panose="030F0702030302020204" pitchFamily="66" charset="0"/>
              </a:rPr>
              <a:t>informasi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1900" dirty="0" err="1">
                <a:latin typeface="Comic Sans MS" panose="030F0702030302020204" pitchFamily="66" charset="0"/>
              </a:rPr>
              <a:t>pengguna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 err="1">
                <a:latin typeface="Comic Sans MS" panose="030F0702030302020204" pitchFamily="66" charset="0"/>
              </a:rPr>
              <a:t>Dapatkan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1900" dirty="0" err="1">
                <a:latin typeface="Comic Sans MS" panose="030F0702030302020204" pitchFamily="66" charset="0"/>
              </a:rPr>
              <a:t>apa</a:t>
            </a:r>
            <a:r>
              <a:rPr lang="en-US" sz="1900" dirty="0">
                <a:latin typeface="Comic Sans MS" panose="030F0702030302020204" pitchFamily="66" charset="0"/>
              </a:rPr>
              <a:t> yang </a:t>
            </a:r>
            <a:r>
              <a:rPr lang="en-US" sz="1900" dirty="0" err="1">
                <a:latin typeface="Comic Sans MS" panose="030F0702030302020204" pitchFamily="66" charset="0"/>
              </a:rPr>
              <a:t>sumber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1900" dirty="0" err="1">
                <a:latin typeface="Comic Sans MS" panose="030F0702030302020204" pitchFamily="66" charset="0"/>
              </a:rPr>
              <a:t>butuhkan</a:t>
            </a:r>
            <a:r>
              <a:rPr lang="en-US" sz="1900" dirty="0">
                <a:latin typeface="Comic Sans MS" panose="030F0702030302020204" pitchFamily="66" charset="0"/>
              </a:rPr>
              <a:t> pada </a:t>
            </a:r>
            <a:r>
              <a:rPr lang="en-US" sz="1900" dirty="0" err="1">
                <a:latin typeface="Comic Sans MS" panose="030F0702030302020204" pitchFamily="66" charset="0"/>
              </a:rPr>
              <a:t>awal</a:t>
            </a:r>
            <a:r>
              <a:rPr lang="en-US" sz="1900" dirty="0">
                <a:latin typeface="Comic Sans MS" panose="030F0702030302020204" pitchFamily="66" charset="0"/>
              </a:rPr>
              <a:t>, </a:t>
            </a:r>
            <a:r>
              <a:rPr lang="en-US" sz="1900" dirty="0" err="1">
                <a:latin typeface="Comic Sans MS" panose="030F0702030302020204" pitchFamily="66" charset="0"/>
              </a:rPr>
              <a:t>kemudian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1900" dirty="0" err="1">
                <a:latin typeface="Comic Sans MS" panose="030F0702030302020204" pitchFamily="66" charset="0"/>
              </a:rPr>
              <a:t>kumpulkan</a:t>
            </a:r>
            <a:r>
              <a:rPr lang="en-US" sz="1900" dirty="0">
                <a:latin typeface="Comic Sans MS" panose="030F0702030302020204" pitchFamily="66" charset="0"/>
              </a:rPr>
              <a:t> data </a:t>
            </a:r>
            <a:r>
              <a:rPr lang="en-US" sz="1900" dirty="0" err="1">
                <a:latin typeface="Comic Sans MS" panose="030F0702030302020204" pitchFamily="66" charset="0"/>
              </a:rPr>
              <a:t>secara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1900" dirty="0" err="1">
                <a:latin typeface="Comic Sans MS" panose="030F0702030302020204" pitchFamily="66" charset="0"/>
              </a:rPr>
              <a:t>intensif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1900" dirty="0" err="1">
                <a:latin typeface="Comic Sans MS" panose="030F0702030302020204" pitchFamily="66" charset="0"/>
              </a:rPr>
              <a:t>dari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1900" dirty="0" err="1">
                <a:latin typeface="Comic Sans MS" panose="030F0702030302020204" pitchFamily="66" charset="0"/>
              </a:rPr>
              <a:t>waktu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1900" dirty="0" err="1">
                <a:latin typeface="Comic Sans MS" panose="030F0702030302020204" pitchFamily="66" charset="0"/>
              </a:rPr>
              <a:t>ke</a:t>
            </a:r>
            <a:r>
              <a:rPr lang="en-US" sz="1900" dirty="0">
                <a:latin typeface="Comic Sans MS" panose="030F0702030302020204" pitchFamily="66" charset="0"/>
              </a:rPr>
              <a:t> </a:t>
            </a:r>
            <a:r>
              <a:rPr lang="en-US" sz="1900" dirty="0" err="1">
                <a:latin typeface="Comic Sans MS" panose="030F0702030302020204" pitchFamily="66" charset="0"/>
              </a:rPr>
              <a:t>waktu</a:t>
            </a:r>
            <a:endParaRPr lang="en-US" sz="19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ACB80-75CB-4B00-ACBC-F77D7ECB5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50" y="330444"/>
            <a:ext cx="1743075" cy="12038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1D6C3D-8ECA-4C11-B5EA-43C4A79CC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398" y="1635071"/>
            <a:ext cx="2761281" cy="4493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E0B072-F914-46E2-8BD3-EDAEA3F39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7912" y="1669458"/>
            <a:ext cx="2636657" cy="436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4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120388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6. Feedback Message </a:t>
            </a:r>
          </a:p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7203F-7398-4563-9E76-E2AFEC77B362}"/>
              </a:ext>
            </a:extLst>
          </p:cNvPr>
          <p:cNvSpPr txBox="1"/>
          <p:nvPr/>
        </p:nvSpPr>
        <p:spPr>
          <a:xfrm>
            <a:off x="572842" y="1604075"/>
            <a:ext cx="552315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Feedback message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Informasi</a:t>
            </a:r>
            <a:r>
              <a:rPr lang="en-US" sz="2000" dirty="0">
                <a:latin typeface="Comic Sans MS" panose="030F0702030302020204" pitchFamily="66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</a:rPr>
              <a:t>dimaknai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bersama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antara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penerima</a:t>
            </a:r>
            <a:r>
              <a:rPr lang="en-US" sz="2000" dirty="0">
                <a:latin typeface="Comic Sans MS" panose="030F0702030302020204" pitchFamily="66" charset="0"/>
              </a:rPr>
              <a:t> dan </a:t>
            </a:r>
            <a:r>
              <a:rPr lang="en-US" sz="2000" dirty="0" err="1">
                <a:latin typeface="Comic Sans MS" panose="030F0702030302020204" pitchFamily="66" charset="0"/>
              </a:rPr>
              <a:t>sumber</a:t>
            </a:r>
            <a:r>
              <a:rPr lang="en-US" sz="2000" dirty="0"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latin typeface="Comic Sans MS" panose="030F0702030302020204" pitchFamily="66" charset="0"/>
              </a:rPr>
              <a:t>digunakan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untuk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membentuk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pesan-pesan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Dengan</a:t>
            </a:r>
            <a:r>
              <a:rPr lang="en-US" sz="2000" dirty="0">
                <a:latin typeface="Comic Sans MS" panose="030F0702030302020204" pitchFamily="66" charset="0"/>
              </a:rPr>
              <a:t> kata lain, </a:t>
            </a:r>
            <a:r>
              <a:rPr lang="en-US" sz="2000" dirty="0" err="1">
                <a:latin typeface="Comic Sans MS" panose="030F0702030302020204" pitchFamily="66" charset="0"/>
              </a:rPr>
              <a:t>setiap</a:t>
            </a:r>
            <a:r>
              <a:rPr lang="en-US" sz="2000" dirty="0">
                <a:latin typeface="Comic Sans MS" panose="030F0702030302020204" pitchFamily="66" charset="0"/>
              </a:rPr>
              <a:t> data yang </a:t>
            </a:r>
            <a:r>
              <a:rPr lang="en-US" sz="2000" dirty="0" err="1">
                <a:latin typeface="Comic Sans MS" panose="030F0702030302020204" pitchFamily="66" charset="0"/>
              </a:rPr>
              <a:t>dikumpulkan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terkait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penerima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diproses</a:t>
            </a:r>
            <a:r>
              <a:rPr lang="en-US" sz="2000" dirty="0">
                <a:latin typeface="Comic Sans MS" panose="030F0702030302020204" pitchFamily="66" charset="0"/>
              </a:rPr>
              <a:t> dan </a:t>
            </a:r>
            <a:r>
              <a:rPr lang="en-US" sz="2000" dirty="0" err="1">
                <a:latin typeface="Comic Sans MS" panose="030F0702030302020204" pitchFamily="66" charset="0"/>
              </a:rPr>
              <a:t>ditindaklanjuti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Hal </a:t>
            </a:r>
            <a:r>
              <a:rPr lang="en-US" sz="2000" dirty="0" err="1">
                <a:latin typeface="Comic Sans MS" panose="030F0702030302020204" pitchFamily="66" charset="0"/>
              </a:rPr>
              <a:t>ini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menjadi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dasar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membangun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relasi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 err="1">
                <a:latin typeface="Comic Sans MS" panose="030F0702030302020204" pitchFamily="66" charset="0"/>
              </a:rPr>
              <a:t>Prinsip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kunci</a:t>
            </a:r>
            <a:r>
              <a:rPr lang="en-US" sz="2200" dirty="0">
                <a:latin typeface="Comic Sans MS" panose="030F0702030302020204" pitchFamily="66" charset="0"/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Pemanfaatan</a:t>
            </a:r>
            <a:r>
              <a:rPr lang="en-US" sz="2000" dirty="0">
                <a:latin typeface="Comic Sans MS" panose="030F0702030302020204" pitchFamily="66" charset="0"/>
              </a:rPr>
              <a:t> data </a:t>
            </a:r>
            <a:r>
              <a:rPr lang="en-US" sz="2000" dirty="0" err="1">
                <a:latin typeface="Comic Sans MS" panose="030F0702030302020204" pitchFamily="66" charset="0"/>
              </a:rPr>
              <a:t>penerima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untuk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menyesuaikan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pesan</a:t>
            </a:r>
            <a:r>
              <a:rPr lang="en-US" sz="2000" dirty="0">
                <a:latin typeface="Comic Sans MS" panose="030F0702030302020204" pitchFamily="66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</a:rPr>
              <a:t>relevan</a:t>
            </a:r>
            <a:r>
              <a:rPr lang="en-US" sz="2000" dirty="0">
                <a:latin typeface="Comic Sans MS" panose="030F0702030302020204" pitchFamily="66" charset="0"/>
              </a:rPr>
              <a:t> personal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Memanfaatkan</a:t>
            </a:r>
            <a:r>
              <a:rPr lang="en-US" sz="2000" dirty="0">
                <a:latin typeface="Comic Sans MS" panose="030F0702030302020204" pitchFamily="66" charset="0"/>
              </a:rPr>
              <a:t> trend di </a:t>
            </a:r>
            <a:r>
              <a:rPr lang="en-US" sz="2000" dirty="0" err="1">
                <a:latin typeface="Comic Sans MS" panose="030F0702030302020204" pitchFamily="66" charset="0"/>
              </a:rPr>
              <a:t>populasi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untuk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membangun</a:t>
            </a:r>
            <a:r>
              <a:rPr lang="en-US" sz="2000" dirty="0">
                <a:latin typeface="Comic Sans MS" panose="030F0702030302020204" pitchFamily="66" charset="0"/>
              </a:rPr>
              <a:t> proses yang </a:t>
            </a:r>
            <a:r>
              <a:rPr lang="en-US" sz="2000" dirty="0" err="1">
                <a:latin typeface="Comic Sans MS" panose="030F0702030302020204" pitchFamily="66" charset="0"/>
              </a:rPr>
              <a:t>bersifat</a:t>
            </a:r>
            <a:r>
              <a:rPr lang="en-US" sz="2000" dirty="0">
                <a:latin typeface="Comic Sans MS" panose="030F0702030302020204" pitchFamily="66" charset="0"/>
              </a:rPr>
              <a:t> personal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11EA37-17CF-47C1-B030-CD3C0F704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00" y="330444"/>
            <a:ext cx="1920941" cy="1203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0C78F9-81FB-42E3-B2B9-6235CD9C1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49" y="1610721"/>
            <a:ext cx="2740514" cy="4781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FB2C9-2015-4E73-9828-3C857566D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055" y="1604075"/>
            <a:ext cx="2740514" cy="47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6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120388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7. Intervention Message </a:t>
            </a:r>
          </a:p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7203F-7398-4563-9E76-E2AFEC77B362}"/>
              </a:ext>
            </a:extLst>
          </p:cNvPr>
          <p:cNvSpPr txBox="1"/>
          <p:nvPr/>
        </p:nvSpPr>
        <p:spPr>
          <a:xfrm>
            <a:off x="803031" y="1929537"/>
            <a:ext cx="105859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Intervention message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Apa</a:t>
            </a:r>
            <a:r>
              <a:rPr lang="en-US" sz="2000" dirty="0">
                <a:latin typeface="Comic Sans MS" panose="030F0702030302020204" pitchFamily="66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</a:rPr>
              <a:t>sumber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ekspresikan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atau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lakukan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Dengan</a:t>
            </a:r>
            <a:r>
              <a:rPr lang="en-US" sz="2000" dirty="0">
                <a:latin typeface="Comic Sans MS" panose="030F0702030302020204" pitchFamily="66" charset="0"/>
              </a:rPr>
              <a:t> kata lain, </a:t>
            </a:r>
            <a:r>
              <a:rPr lang="en-US" sz="2000" dirty="0" err="1">
                <a:latin typeface="Comic Sans MS" panose="030F0702030302020204" pitchFamily="66" charset="0"/>
              </a:rPr>
              <a:t>bentuk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komunikasi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atau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tindakan</a:t>
            </a:r>
            <a:r>
              <a:rPr lang="en-US" sz="2000" dirty="0">
                <a:latin typeface="Comic Sans MS" panose="030F0702030302020204" pitchFamily="66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</a:rPr>
              <a:t>dilakukan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terhadap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penerima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 err="1">
                <a:latin typeface="Comic Sans MS" panose="030F0702030302020204" pitchFamily="66" charset="0"/>
              </a:rPr>
              <a:t>Prinsip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kunci</a:t>
            </a:r>
            <a:r>
              <a:rPr lang="en-US" sz="2200" dirty="0">
                <a:latin typeface="Comic Sans MS" panose="030F0702030302020204" pitchFamily="66" charset="0"/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Bentuk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pesan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sesuai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dengan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kondisi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motivasi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penerima</a:t>
            </a:r>
            <a:r>
              <a:rPr lang="en-US" sz="2000" dirty="0">
                <a:latin typeface="Comic Sans MS" panose="030F0702030302020204" pitchFamily="66" charset="0"/>
              </a:rPr>
              <a:t>, agar </a:t>
            </a:r>
            <a:r>
              <a:rPr lang="en-US" sz="2000" dirty="0" err="1">
                <a:latin typeface="Comic Sans MS" panose="030F0702030302020204" pitchFamily="66" charset="0"/>
              </a:rPr>
              <a:t>dapat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mempermudah</a:t>
            </a:r>
            <a:r>
              <a:rPr lang="en-US" sz="2000" dirty="0">
                <a:latin typeface="Comic Sans MS" panose="030F0702030302020204" pitchFamily="66" charset="0"/>
              </a:rPr>
              <a:t> dan </a:t>
            </a:r>
            <a:r>
              <a:rPr lang="en-US" sz="2000" dirty="0" err="1">
                <a:latin typeface="Comic Sans MS" panose="030F0702030302020204" pitchFamily="66" charset="0"/>
              </a:rPr>
              <a:t>memperbesar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pengaruh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persuasi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Penelitian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akan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membantumu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mengidentifikasi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komponen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pengaruh</a:t>
            </a:r>
            <a:r>
              <a:rPr lang="en-US" sz="2000" dirty="0">
                <a:latin typeface="Comic Sans MS" panose="030F0702030302020204" pitchFamily="66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</a:rPr>
              <a:t>penting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8F620-9AFA-49DD-8920-6D099F553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1" y="330443"/>
            <a:ext cx="1978869" cy="12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46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120388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8. Social Context</a:t>
            </a:r>
          </a:p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7203F-7398-4563-9E76-E2AFEC77B362}"/>
              </a:ext>
            </a:extLst>
          </p:cNvPr>
          <p:cNvSpPr txBox="1"/>
          <p:nvPr/>
        </p:nvSpPr>
        <p:spPr>
          <a:xfrm>
            <a:off x="572842" y="1914041"/>
            <a:ext cx="520802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Social Context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Lingkungan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sosial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dimana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realitas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terjadi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Lingkungan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baik</a:t>
            </a:r>
            <a:r>
              <a:rPr lang="en-US" sz="2000" dirty="0">
                <a:latin typeface="Comic Sans MS" panose="030F0702030302020204" pitchFamily="66" charset="0"/>
              </a:rPr>
              <a:t> virtual </a:t>
            </a:r>
            <a:r>
              <a:rPr lang="en-US" sz="2000" dirty="0" err="1">
                <a:latin typeface="Comic Sans MS" panose="030F0702030302020204" pitchFamily="66" charset="0"/>
              </a:rPr>
              <a:t>maupun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realitas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 err="1">
                <a:latin typeface="Comic Sans MS" panose="030F0702030302020204" pitchFamily="66" charset="0"/>
              </a:rPr>
              <a:t>Prinsip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kunci</a:t>
            </a:r>
            <a:r>
              <a:rPr lang="en-US" sz="2200" dirty="0">
                <a:latin typeface="Comic Sans MS" panose="030F0702030302020204" pitchFamily="66" charset="0"/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Mendemonstrasikan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perilaku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kelompok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untuk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meningkatkan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norma</a:t>
            </a:r>
            <a:r>
              <a:rPr lang="en-US" sz="2000" dirty="0">
                <a:latin typeface="Comic Sans MS" panose="030F0702030302020204" pitchFamily="66" charset="0"/>
              </a:rPr>
              <a:t> dan </a:t>
            </a:r>
            <a:r>
              <a:rPr lang="en-US" sz="2000" dirty="0" err="1">
                <a:latin typeface="Comic Sans MS" panose="030F0702030302020204" pitchFamily="66" charset="0"/>
              </a:rPr>
              <a:t>tekanan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sosial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omic Sans MS" panose="030F0702030302020204" pitchFamily="66" charset="0"/>
              </a:rPr>
              <a:t>Bermain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dalam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latin typeface="Comic Sans MS" panose="030F0702030302020204" pitchFamily="66" charset="0"/>
              </a:rPr>
              <a:t>lingkup</a:t>
            </a:r>
            <a:r>
              <a:rPr lang="en-US" sz="2000" dirty="0">
                <a:latin typeface="Comic Sans MS" panose="030F0702030302020204" pitchFamily="66" charset="0"/>
              </a:rPr>
              <a:t> yang </a:t>
            </a:r>
            <a:r>
              <a:rPr lang="en-US" sz="2000" dirty="0" err="1">
                <a:latin typeface="Comic Sans MS" panose="030F0702030302020204" pitchFamily="66" charset="0"/>
              </a:rPr>
              <a:t>kompetitif</a:t>
            </a:r>
            <a:r>
              <a:rPr lang="en-US" sz="2000" dirty="0">
                <a:latin typeface="Comic Sans MS" panose="030F0702030302020204" pitchFamily="66" charset="0"/>
              </a:rPr>
              <a:t> dan </a:t>
            </a:r>
            <a:r>
              <a:rPr lang="en-US" sz="2000" dirty="0" err="1">
                <a:latin typeface="Comic Sans MS" panose="030F0702030302020204" pitchFamily="66" charset="0"/>
              </a:rPr>
              <a:t>kelangkaan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0E1666-E87A-4648-AC93-3BBDB49C7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42" y="330443"/>
            <a:ext cx="1782900" cy="1203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7EB45E-B67F-496C-85E2-9C185F35E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20" y="2043625"/>
            <a:ext cx="5404338" cy="34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67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120388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8. Social Context</a:t>
            </a:r>
          </a:p>
          <a:p>
            <a:pPr algn="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Private vs Public</a:t>
            </a:r>
          </a:p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63D342-8E7A-4C85-AF47-EFD02E6A0BBA}"/>
              </a:ext>
            </a:extLst>
          </p:cNvPr>
          <p:cNvGrpSpPr/>
          <p:nvPr/>
        </p:nvGrpSpPr>
        <p:grpSpPr>
          <a:xfrm>
            <a:off x="388306" y="1534332"/>
            <a:ext cx="11436263" cy="4993225"/>
            <a:chOff x="388306" y="1534332"/>
            <a:chExt cx="11436263" cy="49932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C780363-781B-46E8-81FE-8265B5CE3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306" y="1534332"/>
              <a:ext cx="5020602" cy="499322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108616-2A87-4055-B519-B297ABE78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8908" y="1534333"/>
              <a:ext cx="6415661" cy="4993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5895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7790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Change Agents</a:t>
            </a:r>
          </a:p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35B5CE-A75E-4B91-9C00-DD11ABCA7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6" y="1109472"/>
            <a:ext cx="11415387" cy="54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2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42635"/>
            <a:ext cx="11436263" cy="95790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We’re Social Animals, However We Connect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2B06A2-D159-4611-9761-688AA88CD07A}"/>
              </a:ext>
            </a:extLst>
          </p:cNvPr>
          <p:cNvGrpSpPr/>
          <p:nvPr/>
        </p:nvGrpSpPr>
        <p:grpSpPr>
          <a:xfrm>
            <a:off x="388305" y="1288350"/>
            <a:ext cx="11436264" cy="5239207"/>
            <a:chOff x="388305" y="1288350"/>
            <a:chExt cx="11436264" cy="52392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40F6D7E-BD58-402C-A5BD-B2E42126B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1288350"/>
              <a:ext cx="5728569" cy="523920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E9E9DB-40B7-4F91-A52C-4C056BF1E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305" y="1339535"/>
              <a:ext cx="5728569" cy="5188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1284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7790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Diffusion of Innovations</a:t>
            </a:r>
          </a:p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4159BC-424D-4010-AFFA-33D520F9F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31" y="1109472"/>
            <a:ext cx="5728569" cy="53157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245F40-F728-457F-84A7-E70CBFA10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875" y="1109472"/>
            <a:ext cx="5686819" cy="53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56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7790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Two Step Communication Flow</a:t>
            </a:r>
          </a:p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5F52C2-9021-453E-9E09-39A6CA9BFA08}"/>
              </a:ext>
            </a:extLst>
          </p:cNvPr>
          <p:cNvGrpSpPr/>
          <p:nvPr/>
        </p:nvGrpSpPr>
        <p:grpSpPr>
          <a:xfrm>
            <a:off x="388306" y="1109471"/>
            <a:ext cx="11436263" cy="5418085"/>
            <a:chOff x="388306" y="1109471"/>
            <a:chExt cx="11436263" cy="541808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EA653AD-4D75-42FE-ABF3-E18D0B0C4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306" y="1109471"/>
              <a:ext cx="3147374" cy="541808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F848D5-20E3-4D7C-90DC-860B513F3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5680" y="1109472"/>
              <a:ext cx="3694176" cy="54180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20B176-DCD0-4A3E-BB5E-FA09B31B5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9856" y="1109472"/>
              <a:ext cx="4594713" cy="5418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39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7790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b="1" dirty="0" err="1">
                <a:solidFill>
                  <a:schemeClr val="bg1"/>
                </a:solidFill>
              </a:rPr>
              <a:t>Analisis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Jaringan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Komunikasi</a:t>
            </a:r>
            <a:endParaRPr lang="en-US" sz="3200" b="1" dirty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BDBE3-4D54-4502-9AF6-0B6FB0B5DE0A}"/>
              </a:ext>
            </a:extLst>
          </p:cNvPr>
          <p:cNvSpPr txBox="1"/>
          <p:nvPr/>
        </p:nvSpPr>
        <p:spPr>
          <a:xfrm>
            <a:off x="762410" y="1777035"/>
            <a:ext cx="46755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Opinion Leader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Gate Keeper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Cosmopolites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Bridges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 err="1">
                <a:latin typeface="Comic Sans MS" panose="030F0702030302020204" pitchFamily="66" charset="0"/>
              </a:rPr>
              <a:t>Liaision</a:t>
            </a:r>
            <a:endParaRPr lang="en-US" sz="2200" dirty="0"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Isolate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49AD31-836B-45BD-AF5E-BFADD1D2B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182" y="1181497"/>
            <a:ext cx="5962388" cy="53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46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7790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Social Network Analysis and Influence</a:t>
            </a:r>
          </a:p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0FFEB-7309-4D91-8F81-E18DDD969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192" y="1109471"/>
            <a:ext cx="6438378" cy="5315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8BDBE3-4D54-4502-9AF6-0B6FB0B5DE0A}"/>
              </a:ext>
            </a:extLst>
          </p:cNvPr>
          <p:cNvSpPr txBox="1"/>
          <p:nvPr/>
        </p:nvSpPr>
        <p:spPr>
          <a:xfrm>
            <a:off x="549468" y="1262687"/>
            <a:ext cx="467556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SNA : </a:t>
            </a:r>
            <a:r>
              <a:rPr lang="en-US" sz="2200" dirty="0" err="1">
                <a:latin typeface="Comic Sans MS" panose="030F0702030302020204" pitchFamily="66" charset="0"/>
              </a:rPr>
              <a:t>visualisasi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jaringan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kelompok</a:t>
            </a:r>
            <a:r>
              <a:rPr lang="en-US" sz="2200" dirty="0">
                <a:latin typeface="Comic Sans MS" panose="030F0702030302020204" pitchFamily="66" charset="0"/>
              </a:rPr>
              <a:t>, </a:t>
            </a:r>
            <a:r>
              <a:rPr lang="en-US" sz="2200" dirty="0" err="1">
                <a:latin typeface="Comic Sans MS" panose="030F0702030302020204" pitchFamily="66" charset="0"/>
              </a:rPr>
              <a:t>organisasi</a:t>
            </a:r>
            <a:r>
              <a:rPr lang="en-US" sz="2200" dirty="0">
                <a:latin typeface="Comic Sans MS" panose="030F0702030302020204" pitchFamily="66" charset="0"/>
              </a:rPr>
              <a:t>, </a:t>
            </a:r>
            <a:r>
              <a:rPr lang="en-US" sz="2200" dirty="0" err="1">
                <a:latin typeface="Comic Sans MS" panose="030F0702030302020204" pitchFamily="66" charset="0"/>
              </a:rPr>
              <a:t>komunitas</a:t>
            </a:r>
            <a:r>
              <a:rPr lang="en-US" sz="2200" dirty="0">
                <a:latin typeface="Comic Sans MS" panose="030F0702030302020204" pitchFamily="66" charset="0"/>
              </a:rPr>
              <a:t>, </a:t>
            </a:r>
            <a:r>
              <a:rPr lang="en-US" sz="2200" dirty="0" err="1">
                <a:latin typeface="Comic Sans MS" panose="030F0702030302020204" pitchFamily="66" charset="0"/>
              </a:rPr>
              <a:t>masyarakat</a:t>
            </a:r>
            <a:r>
              <a:rPr lang="en-US" sz="2200" dirty="0">
                <a:latin typeface="Comic Sans MS" panose="030F0702030302020204" pitchFamily="66" charset="0"/>
              </a:rPr>
              <a:t>, </a:t>
            </a:r>
            <a:r>
              <a:rPr lang="en-US" sz="2200" dirty="0" err="1">
                <a:latin typeface="Comic Sans MS" panose="030F0702030302020204" pitchFamily="66" charset="0"/>
              </a:rPr>
              <a:t>sistem</a:t>
            </a:r>
            <a:r>
              <a:rPr lang="en-US" sz="2200" dirty="0">
                <a:latin typeface="Comic Sans MS" panose="030F0702030302020204" pitchFamily="66" charset="0"/>
              </a:rPr>
              <a:t> yang </a:t>
            </a:r>
            <a:r>
              <a:rPr lang="en-US" sz="2200" dirty="0" err="1">
                <a:latin typeface="Comic Sans MS" panose="030F0702030302020204" pitchFamily="66" charset="0"/>
              </a:rPr>
              <a:t>ada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didunia</a:t>
            </a:r>
            <a:endParaRPr lang="en-US" sz="2200" dirty="0"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 err="1">
                <a:latin typeface="Comic Sans MS" panose="030F0702030302020204" pitchFamily="66" charset="0"/>
              </a:rPr>
              <a:t>Fokus</a:t>
            </a:r>
            <a:r>
              <a:rPr lang="en-US" sz="2200" dirty="0">
                <a:latin typeface="Comic Sans MS" panose="030F0702030302020204" pitchFamily="66" charset="0"/>
              </a:rPr>
              <a:t> : </a:t>
            </a:r>
            <a:r>
              <a:rPr lang="en-US" sz="2200" dirty="0" err="1">
                <a:latin typeface="Comic Sans MS" panose="030F0702030302020204" pitchFamily="66" charset="0"/>
              </a:rPr>
              <a:t>struktur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hubungan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suatu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kelompok</a:t>
            </a:r>
            <a:r>
              <a:rPr lang="en-US" sz="2200" dirty="0">
                <a:latin typeface="Comic Sans MS" panose="030F0702030302020204" pitchFamily="66" charset="0"/>
              </a:rPr>
              <a:t> (</a:t>
            </a:r>
            <a:r>
              <a:rPr lang="en-US" sz="2200" dirty="0" err="1">
                <a:latin typeface="Comic Sans MS" panose="030F0702030302020204" pitchFamily="66" charset="0"/>
              </a:rPr>
              <a:t>sosiogram</a:t>
            </a:r>
            <a:r>
              <a:rPr lang="en-US" sz="2200" dirty="0">
                <a:latin typeface="Comic Sans MS" panose="030F0702030302020204" pitchFamily="66" charset="0"/>
              </a:rPr>
              <a:t>)</a:t>
            </a: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 err="1">
                <a:latin typeface="Comic Sans MS" panose="030F0702030302020204" pitchFamily="66" charset="0"/>
              </a:rPr>
              <a:t>Tujuan</a:t>
            </a:r>
            <a:r>
              <a:rPr lang="en-US" sz="2200" dirty="0">
                <a:latin typeface="Comic Sans MS" panose="030F0702030302020204" pitchFamily="66" charset="0"/>
              </a:rPr>
              <a:t> : </a:t>
            </a:r>
            <a:r>
              <a:rPr lang="en-US" sz="2200" dirty="0" err="1">
                <a:latin typeface="Comic Sans MS" panose="030F0702030302020204" pitchFamily="66" charset="0"/>
              </a:rPr>
              <a:t>melacak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arus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informasi</a:t>
            </a:r>
            <a:r>
              <a:rPr lang="en-US" sz="2200" dirty="0">
                <a:latin typeface="Comic Sans MS" panose="030F0702030302020204" pitchFamily="66" charset="0"/>
              </a:rPr>
              <a:t>, </a:t>
            </a:r>
            <a:r>
              <a:rPr lang="en-US" sz="2200" dirty="0" err="1">
                <a:latin typeface="Comic Sans MS" panose="030F0702030302020204" pitchFamily="66" charset="0"/>
              </a:rPr>
              <a:t>identifikasi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sumber</a:t>
            </a:r>
            <a:r>
              <a:rPr lang="en-US" sz="2200" dirty="0">
                <a:latin typeface="Comic Sans MS" panose="030F0702030302020204" pitchFamily="66" charset="0"/>
              </a:rPr>
              <a:t> yang </a:t>
            </a:r>
            <a:r>
              <a:rPr lang="en-US" sz="2200" dirty="0" err="1">
                <a:latin typeface="Comic Sans MS" panose="030F0702030302020204" pitchFamily="66" charset="0"/>
              </a:rPr>
              <a:t>berguna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untuk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pengambilan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keputusan</a:t>
            </a:r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>
                <a:latin typeface="Comic Sans MS" panose="030F0702030302020204" pitchFamily="66" charset="0"/>
              </a:rPr>
              <a:t>  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7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7790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Top Websites are Social or Use Social Algorithms</a:t>
            </a:r>
          </a:p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A3C34-8875-4FA1-AB9E-99DBD1BB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53" y="1363598"/>
            <a:ext cx="7997572" cy="4756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BEE7A4-A4EA-4A0F-BE8F-B6D334452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659" y="5972745"/>
            <a:ext cx="21812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79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7790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3200" b="1" dirty="0" err="1">
                <a:solidFill>
                  <a:schemeClr val="bg1"/>
                </a:solidFill>
              </a:rPr>
              <a:t>Penilaian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Kredibilitas</a:t>
            </a:r>
            <a:r>
              <a:rPr lang="en-US" sz="3200" b="1" dirty="0">
                <a:solidFill>
                  <a:schemeClr val="bg1"/>
                </a:solidFill>
              </a:rPr>
              <a:t> &amp; </a:t>
            </a:r>
            <a:r>
              <a:rPr lang="en-US" sz="3200" b="1" dirty="0" err="1">
                <a:solidFill>
                  <a:schemeClr val="bg1"/>
                </a:solidFill>
              </a:rPr>
              <a:t>Kepercayaan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EB6713-C81F-4877-AD0F-8CD913D97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6" y="1109473"/>
            <a:ext cx="11436262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57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7790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Psychological Architecture of Social Influence</a:t>
            </a:r>
          </a:p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55A699-E7EE-44C8-98C3-9291F0D8A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31" y="1109472"/>
            <a:ext cx="11436262" cy="530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4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7790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b="1" dirty="0" err="1">
                <a:solidFill>
                  <a:schemeClr val="bg1"/>
                </a:solidFill>
              </a:rPr>
              <a:t>Mewaspadai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Peyalahgunaan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Pengaruh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Sosial</a:t>
            </a:r>
            <a:endParaRPr lang="en-US" sz="3200" b="1" dirty="0">
              <a:solidFill>
                <a:schemeClr val="bg1"/>
              </a:solidFill>
            </a:endParaRPr>
          </a:p>
          <a:p>
            <a:pPr algn="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AB594-30B1-4B89-A840-D475051FA8F0}"/>
              </a:ext>
            </a:extLst>
          </p:cNvPr>
          <p:cNvSpPr txBox="1"/>
          <p:nvPr/>
        </p:nvSpPr>
        <p:spPr>
          <a:xfrm>
            <a:off x="655331" y="1456841"/>
            <a:ext cx="1116923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Comic Sans MS" panose="030F0702030302020204" pitchFamily="66" charset="0"/>
              </a:rPr>
              <a:t>Kesaksian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positif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palsu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5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latin typeface="Comic Sans MS" panose="030F0702030302020204" pitchFamily="66" charset="0"/>
              </a:rPr>
              <a:t>Rating </a:t>
            </a:r>
            <a:r>
              <a:rPr lang="en-US" sz="2500" dirty="0" err="1">
                <a:latin typeface="Comic Sans MS" panose="030F0702030302020204" pitchFamily="66" charset="0"/>
              </a:rPr>
              <a:t>negatif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palsu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dari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produk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pesaing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5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Comic Sans MS" panose="030F0702030302020204" pitchFamily="66" charset="0"/>
              </a:rPr>
              <a:t>Menipu</a:t>
            </a:r>
            <a:r>
              <a:rPr lang="en-US" sz="2500" dirty="0">
                <a:latin typeface="Comic Sans MS" panose="030F0702030302020204" pitchFamily="66" charset="0"/>
              </a:rPr>
              <a:t> orang </a:t>
            </a:r>
            <a:r>
              <a:rPr lang="en-US" sz="2500" dirty="0" err="1">
                <a:latin typeface="Comic Sans MS" panose="030F0702030302020204" pitchFamily="66" charset="0"/>
              </a:rPr>
              <a:t>dengan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mengundang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keikutsertaan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bergabung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dengan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jejaring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sosial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5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latin typeface="Comic Sans MS" panose="030F0702030302020204" pitchFamily="66" charset="0"/>
              </a:rPr>
              <a:t>Portal </a:t>
            </a:r>
            <a:r>
              <a:rPr lang="en-US" sz="2500" dirty="0" err="1">
                <a:latin typeface="Comic Sans MS" panose="030F0702030302020204" pitchFamily="66" charset="0"/>
              </a:rPr>
              <a:t>pemasaran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afiliasi</a:t>
            </a:r>
            <a:r>
              <a:rPr lang="en-US" sz="2500" dirty="0">
                <a:latin typeface="Comic Sans MS" panose="030F0702030302020204" pitchFamily="66" charset="0"/>
              </a:rPr>
              <a:t> yang </a:t>
            </a:r>
            <a:r>
              <a:rPr lang="en-US" sz="2500" dirty="0" err="1">
                <a:latin typeface="Comic Sans MS" panose="030F0702030302020204" pitchFamily="66" charset="0"/>
              </a:rPr>
              <a:t>menyamar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sebagai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penasihat</a:t>
            </a:r>
            <a:r>
              <a:rPr lang="en-US" sz="2500" dirty="0">
                <a:latin typeface="Comic Sans MS" panose="030F0702030302020204" pitchFamily="66" charset="0"/>
              </a:rPr>
              <a:t> yang </a:t>
            </a:r>
            <a:r>
              <a:rPr lang="en-US" sz="2500" dirty="0" err="1">
                <a:latin typeface="Comic Sans MS" panose="030F0702030302020204" pitchFamily="66" charset="0"/>
              </a:rPr>
              <a:t>jujur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5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dirty="0">
                <a:latin typeface="Comic Sans MS" panose="030F0702030302020204" pitchFamily="66" charset="0"/>
              </a:rPr>
              <a:t>Email </a:t>
            </a:r>
            <a:r>
              <a:rPr lang="en-US" sz="2500" dirty="0" err="1">
                <a:latin typeface="Comic Sans MS" panose="030F0702030302020204" pitchFamily="66" charset="0"/>
              </a:rPr>
              <a:t>penting</a:t>
            </a:r>
            <a:r>
              <a:rPr lang="en-US" sz="2500" dirty="0">
                <a:latin typeface="Comic Sans MS" panose="030F0702030302020204" pitchFamily="66" charset="0"/>
              </a:rPr>
              <a:t> yang </a:t>
            </a:r>
            <a:r>
              <a:rPr lang="en-US" sz="2500" dirty="0" err="1">
                <a:latin typeface="Comic Sans MS" panose="030F0702030302020204" pitchFamily="66" charset="0"/>
              </a:rPr>
              <a:t>sebenarnya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merupakan</a:t>
            </a:r>
            <a:r>
              <a:rPr lang="en-US" sz="2500" dirty="0">
                <a:latin typeface="Comic Sans MS" panose="030F0702030302020204" pitchFamily="66" charset="0"/>
              </a:rPr>
              <a:t> virus yang </a:t>
            </a:r>
            <a:r>
              <a:rPr lang="en-US" sz="2500" dirty="0" err="1">
                <a:latin typeface="Comic Sans MS" panose="030F0702030302020204" pitchFamily="66" charset="0"/>
              </a:rPr>
              <a:t>mengekspolitasi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kepercayaan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sosial</a:t>
            </a:r>
            <a:r>
              <a:rPr lang="en-US" sz="2500" dirty="0">
                <a:latin typeface="Comic Sans MS" panose="030F0702030302020204" pitchFamily="66" charset="0"/>
              </a:rPr>
              <a:t> Anda </a:t>
            </a:r>
          </a:p>
        </p:txBody>
      </p:sp>
    </p:spTree>
    <p:extLst>
      <p:ext uri="{BB962C8B-B14F-4D97-AF65-F5344CB8AC3E}">
        <p14:creationId xmlns:p14="http://schemas.microsoft.com/office/powerpoint/2010/main" val="1112601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F87AAFC-748E-4526-BA7D-A8A5C58EF6F1}"/>
              </a:ext>
            </a:extLst>
          </p:cNvPr>
          <p:cNvGrpSpPr/>
          <p:nvPr/>
        </p:nvGrpSpPr>
        <p:grpSpPr>
          <a:xfrm>
            <a:off x="316992" y="274318"/>
            <a:ext cx="11728703" cy="6297170"/>
            <a:chOff x="341377" y="225550"/>
            <a:chExt cx="11558014" cy="629717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F6A2E5D-3275-4DE8-906C-730119E29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377" y="225551"/>
              <a:ext cx="4852416" cy="629716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911141-FA09-4212-8C06-A1DD385A8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3793" y="225550"/>
              <a:ext cx="6705598" cy="6297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908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95790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Shifting Views on The Internet &amp; Social Relationships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1D148-0184-4471-964E-07298929D1E1}"/>
              </a:ext>
            </a:extLst>
          </p:cNvPr>
          <p:cNvSpPr txBox="1"/>
          <p:nvPr/>
        </p:nvSpPr>
        <p:spPr>
          <a:xfrm>
            <a:off x="630746" y="1495065"/>
            <a:ext cx="50109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Comic Sans MS" panose="030F0702030302020204" pitchFamily="66" charset="0"/>
              </a:rPr>
              <a:t>Before 2006</a:t>
            </a:r>
          </a:p>
          <a:p>
            <a:endParaRPr lang="en-US" sz="25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Internet keeps people at home, away from friends and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The internet is destroying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Using the internet is anti social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402D6-7882-426E-8EB9-DEBCF06EE38D}"/>
              </a:ext>
            </a:extLst>
          </p:cNvPr>
          <p:cNvSpPr txBox="1"/>
          <p:nvPr/>
        </p:nvSpPr>
        <p:spPr>
          <a:xfrm>
            <a:off x="6269546" y="1495065"/>
            <a:ext cx="50109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C00000"/>
                </a:solidFill>
                <a:latin typeface="Comic Sans MS" panose="030F0702030302020204" pitchFamily="66" charset="0"/>
              </a:rPr>
              <a:t>Beyond 2006</a:t>
            </a:r>
          </a:p>
          <a:p>
            <a:endParaRPr lang="en-US" sz="25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Pew Study “the strength of internet ties” shows the net enhances social relations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Texting helps long-distance couples stay connected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Mobile phones for teens are not phones anymore. They’re a social lifeline</a:t>
            </a:r>
          </a:p>
        </p:txBody>
      </p:sp>
    </p:spTree>
    <p:extLst>
      <p:ext uri="{BB962C8B-B14F-4D97-AF65-F5344CB8AC3E}">
        <p14:creationId xmlns:p14="http://schemas.microsoft.com/office/powerpoint/2010/main" val="237172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95790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Digital Persuasion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560100-7668-41FC-9DC8-2CEF2EA2A8A5}"/>
              </a:ext>
            </a:extLst>
          </p:cNvPr>
          <p:cNvGrpSpPr/>
          <p:nvPr/>
        </p:nvGrpSpPr>
        <p:grpSpPr>
          <a:xfrm>
            <a:off x="367431" y="1288350"/>
            <a:ext cx="11436262" cy="5081453"/>
            <a:chOff x="367431" y="1288350"/>
            <a:chExt cx="11436262" cy="50814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EEEB40-D5AF-4A8D-A605-F1D500D25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431" y="1288350"/>
              <a:ext cx="11436262" cy="5081453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BCEE201-341B-49F5-989C-26F32423CC02}"/>
                </a:ext>
              </a:extLst>
            </p:cNvPr>
            <p:cNvSpPr/>
            <p:nvPr/>
          </p:nvSpPr>
          <p:spPr>
            <a:xfrm>
              <a:off x="388306" y="1909095"/>
              <a:ext cx="2137918" cy="2693902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B6C0FCA-C95F-4D7F-808A-32587F151F93}"/>
                </a:ext>
              </a:extLst>
            </p:cNvPr>
            <p:cNvSpPr/>
            <p:nvPr/>
          </p:nvSpPr>
          <p:spPr>
            <a:xfrm>
              <a:off x="3199596" y="1909095"/>
              <a:ext cx="1496390" cy="3205346"/>
            </a:xfrm>
            <a:prstGeom prst="round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9F7AEF0-658C-4E6D-B604-811060354E1C}"/>
                </a:ext>
              </a:extLst>
            </p:cNvPr>
            <p:cNvSpPr/>
            <p:nvPr/>
          </p:nvSpPr>
          <p:spPr>
            <a:xfrm>
              <a:off x="8120079" y="2667589"/>
              <a:ext cx="1752341" cy="2043896"/>
            </a:xfrm>
            <a:prstGeom prst="roundRect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2F0BE95-3DA1-4528-BC92-FB81F9E7AE1E}"/>
                </a:ext>
              </a:extLst>
            </p:cNvPr>
            <p:cNvSpPr/>
            <p:nvPr/>
          </p:nvSpPr>
          <p:spPr>
            <a:xfrm>
              <a:off x="10321872" y="2246257"/>
              <a:ext cx="1338513" cy="23567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996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95790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Change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C2A185-3B60-4D6F-9D30-ED8A9FDEE468}"/>
              </a:ext>
            </a:extLst>
          </p:cNvPr>
          <p:cNvGrpSpPr/>
          <p:nvPr/>
        </p:nvGrpSpPr>
        <p:grpSpPr>
          <a:xfrm>
            <a:off x="8321470" y="395058"/>
            <a:ext cx="3343275" cy="828675"/>
            <a:chOff x="8321470" y="395058"/>
            <a:chExt cx="3343275" cy="8286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1BB3F3-FA05-4BD0-88FB-18F827FD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1470" y="395058"/>
              <a:ext cx="3343275" cy="828675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8E38877-ACDD-4A17-BC92-D398EB401C84}"/>
                </a:ext>
              </a:extLst>
            </p:cNvPr>
            <p:cNvSpPr/>
            <p:nvPr/>
          </p:nvSpPr>
          <p:spPr>
            <a:xfrm>
              <a:off x="11191380" y="468053"/>
              <a:ext cx="446801" cy="68268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6F1E96-76C6-4876-A896-A6AD5AEE9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47" y="2029882"/>
            <a:ext cx="4160694" cy="37556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CE8A360-7783-4CCD-82FD-F1DE51AA0E9F}"/>
              </a:ext>
            </a:extLst>
          </p:cNvPr>
          <p:cNvSpPr/>
          <p:nvPr/>
        </p:nvSpPr>
        <p:spPr>
          <a:xfrm>
            <a:off x="612785" y="1429718"/>
            <a:ext cx="54046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Bagaimana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perubahan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terjadi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?</a:t>
            </a:r>
          </a:p>
          <a:p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r>
              <a:rPr lang="en-US" sz="2200" dirty="0" err="1">
                <a:latin typeface="Comic Sans MS" panose="030F0702030302020204" pitchFamily="66" charset="0"/>
              </a:rPr>
              <a:t>Tidak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harus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dalam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urutan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seperti</a:t>
            </a:r>
            <a:r>
              <a:rPr lang="en-US" sz="2200" dirty="0">
                <a:latin typeface="Comic Sans MS" panose="030F0702030302020204" pitchFamily="66" charset="0"/>
              </a:rPr>
              <a:t> model </a:t>
            </a:r>
            <a:r>
              <a:rPr lang="en-US" sz="2200" dirty="0" err="1">
                <a:latin typeface="Comic Sans MS" panose="030F0702030302020204" pitchFamily="66" charset="0"/>
              </a:rPr>
              <a:t>tsb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diatas</a:t>
            </a:r>
            <a:r>
              <a:rPr lang="en-US" sz="2200" dirty="0">
                <a:latin typeface="Comic Sans MS" panose="030F0702030302020204" pitchFamily="66" charset="0"/>
              </a:rPr>
              <a:t>. </a:t>
            </a:r>
            <a:r>
              <a:rPr lang="en-US" sz="2200" dirty="0" err="1">
                <a:latin typeface="Comic Sans MS" panose="030F0702030302020204" pitchFamily="66" charset="0"/>
              </a:rPr>
              <a:t>Perilaku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dapat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membentuk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sikap</a:t>
            </a:r>
            <a:r>
              <a:rPr lang="en-US" sz="2200" dirty="0">
                <a:latin typeface="Comic Sans MS" panose="030F0702030302020204" pitchFamily="66" charset="0"/>
              </a:rPr>
              <a:t> dan </a:t>
            </a:r>
            <a:r>
              <a:rPr lang="en-US" sz="2200" dirty="0" err="1">
                <a:latin typeface="Comic Sans MS" panose="030F0702030302020204" pitchFamily="66" charset="0"/>
              </a:rPr>
              <a:t>sikap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dapat</a:t>
            </a:r>
            <a:r>
              <a:rPr lang="en-US" sz="2200" dirty="0">
                <a:latin typeface="Comic Sans MS" panose="030F0702030302020204" pitchFamily="66" charset="0"/>
              </a:rPr>
              <a:t> pula </a:t>
            </a:r>
            <a:r>
              <a:rPr lang="en-US" sz="2200" dirty="0" err="1">
                <a:latin typeface="Comic Sans MS" panose="030F0702030302020204" pitchFamily="66" charset="0"/>
              </a:rPr>
              <a:t>membentuk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kepercayaan</a:t>
            </a:r>
            <a:endParaRPr lang="en-US" sz="22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266CFE-ACE2-487E-8EBF-9738ECB57074}"/>
              </a:ext>
            </a:extLst>
          </p:cNvPr>
          <p:cNvSpPr/>
          <p:nvPr/>
        </p:nvSpPr>
        <p:spPr>
          <a:xfrm>
            <a:off x="6106437" y="1429718"/>
            <a:ext cx="6096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Perubahan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dapat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berupa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:</a:t>
            </a:r>
          </a:p>
          <a:p>
            <a:endParaRPr lang="en-US" sz="22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omic Sans MS" panose="030F0702030302020204" pitchFamily="66" charset="0"/>
              </a:rPr>
              <a:t>Menyetujui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sesuatu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atau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mengatakan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ya</a:t>
            </a:r>
            <a:endParaRPr lang="en-US" sz="2200" dirty="0">
              <a:latin typeface="Comic Sans MS" panose="030F0702030302020204" pitchFamily="66" charset="0"/>
            </a:endParaRPr>
          </a:p>
          <a:p>
            <a:endParaRPr lang="en-US" sz="22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omic Sans MS" panose="030F0702030302020204" pitchFamily="66" charset="0"/>
              </a:rPr>
              <a:t>Meningkatkan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dukungan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untuk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tujuan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sosial</a:t>
            </a:r>
            <a:endParaRPr lang="en-US" sz="22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omic Sans MS" panose="030F0702030302020204" pitchFamily="66" charset="0"/>
              </a:rPr>
              <a:t>Kehilangan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kepercayaan</a:t>
            </a:r>
            <a:r>
              <a:rPr lang="en-US" sz="2200" dirty="0">
                <a:latin typeface="Comic Sans MS" panose="030F0702030302020204" pitchFamily="66" charset="0"/>
              </a:rPr>
              <a:t> pada </a:t>
            </a:r>
            <a:r>
              <a:rPr lang="en-US" sz="2200" dirty="0" err="1">
                <a:latin typeface="Comic Sans MS" panose="030F0702030302020204" pitchFamily="66" charset="0"/>
              </a:rPr>
              <a:t>politisi</a:t>
            </a:r>
            <a:endParaRPr lang="en-US" sz="22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omic Sans MS" panose="030F0702030302020204" pitchFamily="66" charset="0"/>
              </a:rPr>
              <a:t>Memutuskan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berhenti</a:t>
            </a:r>
            <a:r>
              <a:rPr lang="en-US" sz="2200" dirty="0">
                <a:latin typeface="Comic Sans MS" panose="030F0702030302020204" pitchFamily="66" charset="0"/>
              </a:rPr>
              <a:t>  </a:t>
            </a:r>
            <a:r>
              <a:rPr lang="en-US" sz="2200" dirty="0" err="1">
                <a:latin typeface="Comic Sans MS" panose="030F0702030302020204" pitchFamily="66" charset="0"/>
              </a:rPr>
              <a:t>merokok</a:t>
            </a:r>
            <a:endParaRPr lang="en-US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4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95790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Motivation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CE7A83-1B22-4E6A-9FA5-6A6AF5B9B0D7}"/>
              </a:ext>
            </a:extLst>
          </p:cNvPr>
          <p:cNvGrpSpPr/>
          <p:nvPr/>
        </p:nvGrpSpPr>
        <p:grpSpPr>
          <a:xfrm>
            <a:off x="8418688" y="376937"/>
            <a:ext cx="3295650" cy="900112"/>
            <a:chOff x="483556" y="4783646"/>
            <a:chExt cx="3295650" cy="9001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865FF0-027D-474B-9D0B-F4CCE3D5B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556" y="4783646"/>
              <a:ext cx="3295650" cy="900112"/>
            </a:xfrm>
            <a:prstGeom prst="rect">
              <a:avLst/>
            </a:prstGeom>
            <a:solidFill>
              <a:srgbClr val="FFC000"/>
            </a:solidFill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8D88001-5D0D-44E4-9172-CAAC69FAB679}"/>
                </a:ext>
              </a:extLst>
            </p:cNvPr>
            <p:cNvSpPr/>
            <p:nvPr/>
          </p:nvSpPr>
          <p:spPr>
            <a:xfrm>
              <a:off x="651185" y="4876800"/>
              <a:ext cx="555823" cy="658368"/>
            </a:xfrm>
            <a:prstGeom prst="roundRect">
              <a:avLst/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4106093-4EA3-469C-8422-7879A7936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1" y="1288349"/>
            <a:ext cx="11457138" cy="51927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9F1327-6006-49B7-893B-0220A99DBA38}"/>
              </a:ext>
            </a:extLst>
          </p:cNvPr>
          <p:cNvSpPr txBox="1"/>
          <p:nvPr/>
        </p:nvSpPr>
        <p:spPr>
          <a:xfrm>
            <a:off x="2591041" y="5526135"/>
            <a:ext cx="7257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Comic Sans MS" panose="030F0702030302020204" pitchFamily="66" charset="0"/>
              </a:rPr>
              <a:t>Perilaku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akan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terjadi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ketika</a:t>
            </a:r>
            <a:r>
              <a:rPr lang="en-US" sz="2500" dirty="0">
                <a:latin typeface="Comic Sans MS" panose="030F0702030302020204" pitchFamily="66" charset="0"/>
              </a:rPr>
              <a:t> motivator </a:t>
            </a:r>
            <a:r>
              <a:rPr lang="en-US" sz="25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lebih</a:t>
            </a:r>
            <a:r>
              <a:rPr lang="en-US" sz="25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banyak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dibandingkan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dengan</a:t>
            </a:r>
            <a:r>
              <a:rPr lang="en-US" sz="2500" dirty="0">
                <a:latin typeface="Comic Sans MS" panose="030F0702030302020204" pitchFamily="66" charset="0"/>
              </a:rPr>
              <a:t> demotivator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1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95790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Ability &amp; Self Efficacy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12B6BF-1F4B-4DF5-97DC-F80963C1E43F}"/>
              </a:ext>
            </a:extLst>
          </p:cNvPr>
          <p:cNvGrpSpPr/>
          <p:nvPr/>
        </p:nvGrpSpPr>
        <p:grpSpPr>
          <a:xfrm>
            <a:off x="8324395" y="385533"/>
            <a:ext cx="3276600" cy="847725"/>
            <a:chOff x="2714009" y="2300860"/>
            <a:chExt cx="3276600" cy="8477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A2E05D-23A3-4B51-A0B8-1F548CD7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4009" y="2300860"/>
              <a:ext cx="3276600" cy="847725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A53A446-07B0-4425-BBC5-D9427031B284}"/>
                </a:ext>
              </a:extLst>
            </p:cNvPr>
            <p:cNvSpPr/>
            <p:nvPr/>
          </p:nvSpPr>
          <p:spPr>
            <a:xfrm>
              <a:off x="3475984" y="2300860"/>
              <a:ext cx="445087" cy="773116"/>
            </a:xfrm>
            <a:prstGeom prst="round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9183B89-18BF-4C75-854A-4C7A2189F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490" y="3429000"/>
            <a:ext cx="5039210" cy="15351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97A487-E822-4639-B383-CEB04405FBA3}"/>
              </a:ext>
            </a:extLst>
          </p:cNvPr>
          <p:cNvSpPr txBox="1"/>
          <p:nvPr/>
        </p:nvSpPr>
        <p:spPr>
          <a:xfrm>
            <a:off x="2278251" y="1898234"/>
            <a:ext cx="7423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Comic Sans MS" panose="030F0702030302020204" pitchFamily="66" charset="0"/>
              </a:rPr>
              <a:t>Kemampuan</a:t>
            </a:r>
            <a:r>
              <a:rPr lang="en-US" sz="2500" dirty="0">
                <a:latin typeface="Comic Sans MS" panose="030F0702030302020204" pitchFamily="66" charset="0"/>
              </a:rPr>
              <a:t> dan </a:t>
            </a:r>
            <a:r>
              <a:rPr lang="en-US" sz="2500" dirty="0" err="1">
                <a:latin typeface="Comic Sans MS" panose="030F0702030302020204" pitchFamily="66" charset="0"/>
              </a:rPr>
              <a:t>efikasi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diri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menentukan</a:t>
            </a:r>
            <a:r>
              <a:rPr lang="en-US" sz="25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500" dirty="0" err="1">
                <a:latin typeface="Comic Sans MS" panose="030F0702030302020204" pitchFamily="66" charset="0"/>
              </a:rPr>
              <a:t>apa</a:t>
            </a:r>
            <a:r>
              <a:rPr lang="en-US" sz="2500" dirty="0">
                <a:latin typeface="Comic Sans MS" panose="030F0702030302020204" pitchFamily="66" charset="0"/>
              </a:rPr>
              <a:t> yang Anda </a:t>
            </a:r>
            <a:r>
              <a:rPr lang="en-US" sz="2500" dirty="0" err="1">
                <a:latin typeface="Comic Sans MS" panose="030F0702030302020204" pitchFamily="66" charset="0"/>
              </a:rPr>
              <a:t>ingin</a:t>
            </a:r>
            <a:r>
              <a:rPr lang="en-US" sz="2500" dirty="0">
                <a:latin typeface="Comic Sans MS" panose="030F0702030302020204" pitchFamily="66" charset="0"/>
              </a:rPr>
              <a:t> dan </a:t>
            </a:r>
            <a:r>
              <a:rPr lang="en-US" sz="2500" dirty="0" err="1">
                <a:latin typeface="Comic Sans MS" panose="030F0702030302020204" pitchFamily="66" charset="0"/>
              </a:rPr>
              <a:t>tidak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akan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lakukan</a:t>
            </a:r>
            <a:endParaRPr lang="en-U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6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95790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Trigger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328CB4-30C5-4A0F-90DE-DAAC25128A0A}"/>
              </a:ext>
            </a:extLst>
          </p:cNvPr>
          <p:cNvGrpSpPr/>
          <p:nvPr/>
        </p:nvGrpSpPr>
        <p:grpSpPr>
          <a:xfrm>
            <a:off x="8446052" y="449451"/>
            <a:ext cx="3295650" cy="681925"/>
            <a:chOff x="6764971" y="4721733"/>
            <a:chExt cx="3295650" cy="9620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753517-8650-414F-BEC9-C9C0B97CF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4971" y="4721733"/>
              <a:ext cx="3295650" cy="962025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B500B3E-EA35-4531-85CC-3DE8689CEFA6}"/>
                </a:ext>
              </a:extLst>
            </p:cNvPr>
            <p:cNvSpPr/>
            <p:nvPr/>
          </p:nvSpPr>
          <p:spPr>
            <a:xfrm>
              <a:off x="8814418" y="4891753"/>
              <a:ext cx="593053" cy="643415"/>
            </a:xfrm>
            <a:prstGeom prst="roundRect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F63A346-BB28-4403-A4D6-AFA1DC2BD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06" y="1288350"/>
            <a:ext cx="11436262" cy="52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5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7D8928-F01B-47E8-8B23-4C8C984E01E8}"/>
              </a:ext>
            </a:extLst>
          </p:cNvPr>
          <p:cNvSpPr/>
          <p:nvPr/>
        </p:nvSpPr>
        <p:spPr>
          <a:xfrm>
            <a:off x="388306" y="330443"/>
            <a:ext cx="11436263" cy="95790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</a:rPr>
              <a:t>Persuasive Communication Model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5C6BE-D33F-41D1-9254-84EA867D9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246" y="402526"/>
            <a:ext cx="3295650" cy="775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69251E-62D5-40F0-B949-D7668E0FF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1" y="1288350"/>
            <a:ext cx="7766919" cy="52392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0C1A3B-5B98-4394-8671-631269AC3C85}"/>
              </a:ext>
            </a:extLst>
          </p:cNvPr>
          <p:cNvSpPr txBox="1"/>
          <p:nvPr/>
        </p:nvSpPr>
        <p:spPr>
          <a:xfrm>
            <a:off x="8294023" y="2166345"/>
            <a:ext cx="35305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Source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Message encoding &amp; decoding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Media channel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Audience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Feedback encoding &amp; decoding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Feedback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Intervention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mic Sans MS" panose="030F0702030302020204" pitchFamily="66" charset="0"/>
              </a:rPr>
              <a:t>Social Context</a:t>
            </a:r>
          </a:p>
        </p:txBody>
      </p:sp>
    </p:spTree>
    <p:extLst>
      <p:ext uri="{BB962C8B-B14F-4D97-AF65-F5344CB8AC3E}">
        <p14:creationId xmlns:p14="http://schemas.microsoft.com/office/powerpoint/2010/main" val="2422203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{DBD8A124-2779-4789-B4BB-BB766A897FEF}tf56410444</Template>
  <TotalTime>0</TotalTime>
  <Words>729</Words>
  <Application>Microsoft Office PowerPoint</Application>
  <PresentationFormat>Widescreen</PresentationFormat>
  <Paragraphs>171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Avenir Next LT Pro</vt:lpstr>
      <vt:lpstr>Avenir Next LT Pro Light</vt:lpstr>
      <vt:lpstr>Comic Sans MS</vt:lpstr>
      <vt:lpstr>Garamond</vt:lpstr>
      <vt:lpstr>Wingdings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2020-01-28T01:37:04Z</dcterms:created>
  <dcterms:modified xsi:type="dcterms:W3CDTF">2020-04-17T02:09:58Z</dcterms:modified>
</cp:coreProperties>
</file>