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32"/>
  </p:notesMasterIdLst>
  <p:handoutMasterIdLst>
    <p:handoutMasterId r:id="rId33"/>
  </p:handoutMasterIdLst>
  <p:sldIdLst>
    <p:sldId id="256" r:id="rId4"/>
    <p:sldId id="301" r:id="rId5"/>
    <p:sldId id="261" r:id="rId6"/>
    <p:sldId id="302" r:id="rId7"/>
    <p:sldId id="305" r:id="rId8"/>
    <p:sldId id="304" r:id="rId9"/>
    <p:sldId id="264" r:id="rId10"/>
    <p:sldId id="306" r:id="rId11"/>
    <p:sldId id="307" r:id="rId12"/>
    <p:sldId id="308" r:id="rId13"/>
    <p:sldId id="309" r:id="rId14"/>
    <p:sldId id="310" r:id="rId15"/>
    <p:sldId id="311" r:id="rId16"/>
    <p:sldId id="315" r:id="rId17"/>
    <p:sldId id="316" r:id="rId18"/>
    <p:sldId id="317" r:id="rId19"/>
    <p:sldId id="319" r:id="rId20"/>
    <p:sldId id="312" r:id="rId21"/>
    <p:sldId id="320" r:id="rId22"/>
    <p:sldId id="321" r:id="rId23"/>
    <p:sldId id="322" r:id="rId24"/>
    <p:sldId id="313" r:id="rId25"/>
    <p:sldId id="323" r:id="rId26"/>
    <p:sldId id="324" r:id="rId27"/>
    <p:sldId id="314" r:id="rId28"/>
    <p:sldId id="325" r:id="rId29"/>
    <p:sldId id="326" r:id="rId30"/>
    <p:sldId id="270" r:id="rId3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FBB"/>
    <a:srgbClr val="9AD3E9"/>
    <a:srgbClr val="F8B2A3"/>
    <a:srgbClr val="A4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-72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45BEA-54BE-45D6-B14F-E673EE99000D}" type="datetimeFigureOut">
              <a:rPr lang="en-US" smtClean="0"/>
              <a:t>01-Oct-18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EE36E-3EC6-4BD6-B0E2-DA38AB904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8560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t>2018-10-01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4411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05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47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25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=""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3997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374406"/>
            <a:ext cx="2700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374406"/>
            <a:ext cx="2736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1920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336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2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59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7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7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3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5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7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4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377122"/>
            <a:ext cx="3456384" cy="346524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382979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620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40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=""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=""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49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931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52" r:id="rId4"/>
    <p:sldLayoutId id="2147483661" r:id="rId5"/>
    <p:sldLayoutId id="2147483656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1" r:id="rId13"/>
  </p:sldLayoutIdLst>
  <p:hf sldNum="0"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sldNum="0"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dirty="0" err="1" smtClean="0">
                <a:ea typeface="맑은 고딕" pitchFamily="50" charset="-127"/>
              </a:rPr>
              <a:t>Identitas</a:t>
            </a:r>
            <a:r>
              <a:rPr lang="en-US" altLang="ko-KR" dirty="0" smtClean="0">
                <a:ea typeface="맑은 고딕" pitchFamily="50" charset="-127"/>
              </a:rPr>
              <a:t> </a:t>
            </a:r>
            <a:r>
              <a:rPr lang="en-US" altLang="ko-KR" dirty="0" err="1" smtClean="0">
                <a:ea typeface="맑은 고딕" pitchFamily="50" charset="-127"/>
              </a:rPr>
              <a:t>Budaya</a:t>
            </a:r>
            <a:endParaRPr lang="en-US" altLang="ko-KR" dirty="0" smtClean="0">
              <a:ea typeface="맑은 고딕" pitchFamily="50" charset="-127"/>
            </a:endParaRPr>
          </a:p>
          <a:p>
            <a:pPr lvl="0"/>
            <a:r>
              <a:rPr lang="en-US" altLang="ko-KR" i="1" dirty="0" smtClean="0">
                <a:ea typeface="맑은 고딕" pitchFamily="50" charset="-127"/>
              </a:rPr>
              <a:t>Cultural Identity</a:t>
            </a:r>
            <a:endParaRPr lang="en-US" altLang="ko-KR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err="1" smtClean="0"/>
              <a:t>Komunikasi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Antar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Budaya</a:t>
            </a:r>
            <a:endParaRPr lang="en-US" altLang="ko-KR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err="1" smtClean="0"/>
              <a:t>Pertemuan</a:t>
            </a:r>
            <a:r>
              <a:rPr lang="en-US" altLang="ko-KR" b="1" dirty="0" smtClean="0"/>
              <a:t> </a:t>
            </a:r>
            <a:r>
              <a:rPr lang="en-US" altLang="ko-KR" b="1" dirty="0" smtClean="0"/>
              <a:t>4-5</a:t>
            </a:r>
            <a:endParaRPr lang="en-US" altLang="ko-K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144964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Ilmu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Komunikasi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50519" y="2738626"/>
            <a:ext cx="129393" cy="1440160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Establishing and Enacting Cultural Identity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4803998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Samovar et all. 2010. Communication Between </a:t>
            </a:r>
            <a:r>
              <a:rPr lang="en-US" sz="1000" dirty="0" smtClean="0"/>
              <a:t>Cultures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1275606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communication employed to create and enact identity can take a variety of forms,       including conversation, commemorations of  history, music, dance, ritual, ceremonial, and social drama of all sorts.</a:t>
            </a:r>
          </a:p>
          <a:p>
            <a:endParaRPr lang="en-US" sz="1400" dirty="0"/>
          </a:p>
          <a:p>
            <a:r>
              <a:rPr lang="en-US" sz="1400" dirty="0" smtClean="0"/>
              <a:t>Identity can be displayed in cultural rites of   passage.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91072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4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Identity in Intercultural Interactions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99992" y="4803998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Samovar et all. 2010. Communication Between </a:t>
            </a:r>
            <a:r>
              <a:rPr lang="en-US" sz="1000" dirty="0" smtClean="0"/>
              <a:t>Cultures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1203598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Your culture has shaped your understanding and expectations as to what are the correct communication practices for various social setting.</a:t>
            </a:r>
          </a:p>
          <a:p>
            <a:endParaRPr lang="en-US" sz="1050" dirty="0"/>
          </a:p>
          <a:p>
            <a:r>
              <a:rPr lang="en-US" sz="1050" dirty="0" smtClean="0"/>
              <a:t>However, this understanding are cultural bound, and what is appropriate in one culture may be inappropriate in          another.</a:t>
            </a:r>
          </a:p>
          <a:p>
            <a:endParaRPr lang="en-US" sz="1050" dirty="0"/>
          </a:p>
          <a:p>
            <a:r>
              <a:rPr lang="en-US" sz="1050" dirty="0" smtClean="0"/>
              <a:t>In order to communicate effectively in an intercultural situation, an individual’s avowed cultural identity and </a:t>
            </a:r>
          </a:p>
          <a:p>
            <a:r>
              <a:rPr lang="en-US" sz="1050" dirty="0" smtClean="0"/>
              <a:t>communication style should match the identity and style ascribed to him or her by the other party.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908" y="2799849"/>
            <a:ext cx="6444208" cy="20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Identity in Multicultural Society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491630"/>
            <a:ext cx="3454835" cy="3147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1408003"/>
            <a:ext cx="38884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latinLnBrk="0" hangingPunct="0"/>
            <a:r>
              <a:rPr lang="en-US" sz="1400" dirty="0" smtClean="0"/>
              <a:t>“Cultural Identity becomes blurry in the midst of cultural integration, bicultural interactions,   interracial marriages, and the mutual adaptation processes.” – Chuang. </a:t>
            </a:r>
          </a:p>
          <a:p>
            <a:pPr algn="just" eaLnBrk="0" latinLnBrk="0" hangingPunct="0"/>
            <a:endParaRPr lang="en-US" sz="1400" dirty="0"/>
          </a:p>
          <a:p>
            <a:pPr algn="just" eaLnBrk="0" latinLnBrk="0" hangingPunct="0"/>
            <a:r>
              <a:rPr lang="en-US" sz="1400" dirty="0" smtClean="0"/>
              <a:t>Intercultural transients (</a:t>
            </a:r>
            <a:r>
              <a:rPr lang="en-US" sz="1400" dirty="0" err="1" smtClean="0"/>
              <a:t>Omwumechilli</a:t>
            </a:r>
            <a:r>
              <a:rPr lang="en-US" sz="1400" dirty="0" smtClean="0"/>
              <a:t> et al):</a:t>
            </a:r>
          </a:p>
          <a:p>
            <a:pPr algn="just" eaLnBrk="0" latinLnBrk="0" hangingPunct="0"/>
            <a:r>
              <a:rPr lang="en-US" sz="1400" dirty="0" smtClean="0"/>
              <a:t>Travelers who regularly alternate residence between their homeland and a host foreign country and must manage frequent cultural changes and identity negotiations.</a:t>
            </a:r>
          </a:p>
          <a:p>
            <a:pPr algn="just" eaLnBrk="0" latinLnBrk="0" hangingPunct="0"/>
            <a:endParaRPr lang="en-US" sz="1400" dirty="0"/>
          </a:p>
          <a:p>
            <a:pPr algn="just" eaLnBrk="0" latinLnBrk="0" hangingPunct="0"/>
            <a:r>
              <a:rPr lang="en-US" sz="1400" dirty="0" smtClean="0"/>
              <a:t>Issues of identity can be expected to remain complex – and perhaps become more so – as multiculturalism increasingly characterizes contemporary society.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4803998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Samovar et all. 2010. Communication Between </a:t>
            </a:r>
            <a:r>
              <a:rPr lang="en-US" sz="1000" dirty="0" smtClean="0"/>
              <a:t>Cultures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699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Dark Side of Identity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Stereotyping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131590"/>
            <a:ext cx="4032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latinLnBrk="0"/>
            <a:r>
              <a:rPr lang="en-US" sz="1200" dirty="0"/>
              <a:t>Stereotyping is a complex form of </a:t>
            </a:r>
            <a:r>
              <a:rPr lang="en-US" sz="1200" dirty="0" smtClean="0"/>
              <a:t>categorization </a:t>
            </a:r>
            <a:r>
              <a:rPr lang="en-US" sz="1200" dirty="0"/>
              <a:t>that mentally organizes your </a:t>
            </a:r>
            <a:r>
              <a:rPr lang="en-US" sz="1200" dirty="0" smtClean="0"/>
              <a:t>experiences with</a:t>
            </a:r>
            <a:r>
              <a:rPr lang="en-US" sz="1200" dirty="0"/>
              <a:t>, and guides your behavior toward, a particular group of people. It </a:t>
            </a:r>
            <a:r>
              <a:rPr lang="en-US" sz="1200" dirty="0" smtClean="0"/>
              <a:t>becomes a </a:t>
            </a:r>
            <a:r>
              <a:rPr lang="en-US" sz="1200" dirty="0"/>
              <a:t>means of organizing your perceptions into simplified categories that can be used </a:t>
            </a:r>
            <a:r>
              <a:rPr lang="en-US" sz="1200" dirty="0" smtClean="0"/>
              <a:t>to represent </a:t>
            </a:r>
            <a:r>
              <a:rPr lang="en-US" sz="1200" dirty="0"/>
              <a:t>an entire collection of things or people</a:t>
            </a:r>
            <a:r>
              <a:rPr lang="en-US" sz="1200" dirty="0" smtClean="0"/>
              <a:t>.</a:t>
            </a:r>
          </a:p>
          <a:p>
            <a:pPr algn="just" eaLnBrk="0" latinLnBrk="0"/>
            <a:endParaRPr lang="en-US" sz="1200" dirty="0"/>
          </a:p>
          <a:p>
            <a:pPr algn="just" latinLnBrk="0"/>
            <a:r>
              <a:rPr lang="en-US" sz="1200" dirty="0"/>
              <a:t>The reason for the pervasive nature of stereotypes is that human </a:t>
            </a:r>
            <a:r>
              <a:rPr lang="en-US" sz="1200" dirty="0" smtClean="0"/>
              <a:t>beings have </a:t>
            </a:r>
            <a:r>
              <a:rPr lang="en-US" sz="1200" dirty="0"/>
              <a:t>a psychological need to categorize and classify. The world is too big, too </a:t>
            </a:r>
            <a:r>
              <a:rPr lang="en-US" sz="1200" dirty="0" smtClean="0"/>
              <a:t>complex, and </a:t>
            </a:r>
            <a:r>
              <a:rPr lang="en-US" sz="1200" dirty="0"/>
              <a:t>too dynamic to comprehend in all its detail. Hence, you tend to classify </a:t>
            </a:r>
            <a:r>
              <a:rPr lang="en-US" sz="1200" dirty="0" smtClean="0"/>
              <a:t>and pigeonhole.</a:t>
            </a:r>
          </a:p>
          <a:p>
            <a:pPr algn="just" latinLnBrk="0"/>
            <a:endParaRPr lang="en-US" sz="1200" dirty="0" smtClean="0"/>
          </a:p>
          <a:p>
            <a:pPr algn="just" latinLnBrk="0"/>
            <a:r>
              <a:rPr lang="en-US" sz="1200" dirty="0"/>
              <a:t>Stereotypes can be positive or negative. Those that refer to a large group of people </a:t>
            </a:r>
            <a:r>
              <a:rPr lang="en-US" sz="1200" dirty="0" smtClean="0"/>
              <a:t>as lazy</a:t>
            </a:r>
            <a:r>
              <a:rPr lang="en-US" sz="1200" dirty="0"/>
              <a:t>, coarse, vicious, or moronic are obviously negative. There are, of course, </a:t>
            </a:r>
            <a:r>
              <a:rPr lang="en-US" sz="1200" dirty="0" smtClean="0"/>
              <a:t>positive stereotypes</a:t>
            </a:r>
            <a:r>
              <a:rPr lang="en-US" sz="1200" dirty="0"/>
              <a:t>, such as the assumption that all Asian students are hardworking, well </a:t>
            </a:r>
            <a:r>
              <a:rPr lang="en-US" sz="1200" dirty="0" smtClean="0"/>
              <a:t>mannered, and </a:t>
            </a:r>
            <a:r>
              <a:rPr lang="en-US" sz="1200" dirty="0"/>
              <a:t>intelligent.</a:t>
            </a:r>
          </a:p>
          <a:p>
            <a:pPr algn="just" latinLnBrk="0"/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4803998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Samovar et all. 2010. Communication Between </a:t>
            </a:r>
            <a:r>
              <a:rPr lang="en-US" sz="1000" dirty="0" smtClean="0"/>
              <a:t>Cultures</a:t>
            </a:r>
            <a:endParaRPr lang="en-US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9662"/>
            <a:ext cx="3793142" cy="238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1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8625"/>
            <a:ext cx="7266384" cy="408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LEARNING STEREOTYPES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When do we learn stereotypes?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131590"/>
            <a:ext cx="4032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1200" dirty="0"/>
              <a:t>Remember, you are not born with stereotypes; they are learned, and </a:t>
            </a:r>
            <a:r>
              <a:rPr lang="en-US" sz="1200" dirty="0" smtClean="0"/>
              <a:t>like culture</a:t>
            </a:r>
            <a:r>
              <a:rPr lang="en-US" sz="1200" dirty="0"/>
              <a:t>, they are learned in a variety of ways. </a:t>
            </a:r>
            <a:endParaRPr lang="en-US" sz="1200" dirty="0" smtClean="0"/>
          </a:p>
          <a:p>
            <a:pPr algn="just" latinLnBrk="0"/>
            <a:endParaRPr lang="en-US" sz="1200" dirty="0"/>
          </a:p>
          <a:p>
            <a:pPr algn="just" latinLnBrk="0"/>
            <a:r>
              <a:rPr lang="en-US" sz="1200" dirty="0" smtClean="0"/>
              <a:t>The </a:t>
            </a:r>
            <a:r>
              <a:rPr lang="en-US" sz="1200" dirty="0"/>
              <a:t>most obvious, and perhaps </a:t>
            </a:r>
            <a:r>
              <a:rPr lang="en-US" sz="1200" dirty="0" smtClean="0"/>
              <a:t>most important</a:t>
            </a:r>
            <a:r>
              <a:rPr lang="en-US" sz="1200" dirty="0"/>
              <a:t>, agent of stereotypes is the socialization process, which begins with </a:t>
            </a:r>
            <a:r>
              <a:rPr lang="en-US" sz="1200" dirty="0" smtClean="0"/>
              <a:t>our parents</a:t>
            </a:r>
            <a:r>
              <a:rPr lang="en-US" sz="1200" dirty="0"/>
              <a:t>. While many parents try to avoid teaching their children to think in </a:t>
            </a:r>
            <a:r>
              <a:rPr lang="en-US" sz="1200" dirty="0" smtClean="0"/>
              <a:t>stereotypes, we </a:t>
            </a:r>
            <a:r>
              <a:rPr lang="en-US" sz="1200" dirty="0"/>
              <a:t>tend to agree with Schneider when he notes that often parents directly </a:t>
            </a:r>
            <a:r>
              <a:rPr lang="en-US" sz="1200" dirty="0" smtClean="0"/>
              <a:t>or indirectly </a:t>
            </a:r>
            <a:r>
              <a:rPr lang="en-US" sz="1200" dirty="0"/>
              <a:t>actually promote </a:t>
            </a:r>
            <a:r>
              <a:rPr lang="en-US" sz="1200" dirty="0" smtClean="0"/>
              <a:t>them.</a:t>
            </a:r>
          </a:p>
          <a:p>
            <a:pPr algn="just" latinLnBrk="0"/>
            <a:endParaRPr lang="en-US" sz="1200" dirty="0"/>
          </a:p>
          <a:p>
            <a:pPr algn="just" latinLnBrk="0"/>
            <a:r>
              <a:rPr lang="en-US" sz="1200" dirty="0"/>
              <a:t>Many stereotypes are generated by the mass media and widely disseminated </a:t>
            </a:r>
            <a:r>
              <a:rPr lang="en-US" sz="1200" dirty="0" smtClean="0"/>
              <a:t>through a </a:t>
            </a:r>
            <a:r>
              <a:rPr lang="en-US" sz="1200" dirty="0"/>
              <a:t>variety of formats such as advertisements, movies, and TV sitcoms, soap operas, </a:t>
            </a:r>
            <a:r>
              <a:rPr lang="en-US" sz="1200" dirty="0" smtClean="0"/>
              <a:t>and reality </a:t>
            </a:r>
            <a:r>
              <a:rPr lang="en-US" sz="1200" dirty="0"/>
              <a:t>shows. </a:t>
            </a:r>
            <a:endParaRPr lang="en-US" sz="1200" dirty="0" smtClean="0"/>
          </a:p>
          <a:p>
            <a:pPr algn="just" latinLnBrk="0"/>
            <a:endParaRPr lang="en-US" sz="1200" dirty="0"/>
          </a:p>
          <a:p>
            <a:pPr algn="just" latinLnBrk="0"/>
            <a:r>
              <a:rPr lang="en-US" sz="1200" dirty="0" smtClean="0"/>
              <a:t>Television </a:t>
            </a:r>
            <a:r>
              <a:rPr lang="en-US" sz="1200" dirty="0"/>
              <a:t>has been guilty of providing distorted images of many </a:t>
            </a:r>
            <a:r>
              <a:rPr lang="en-US" sz="1200" dirty="0" smtClean="0"/>
              <a:t>ethnic groups</a:t>
            </a:r>
            <a:r>
              <a:rPr lang="en-US" sz="1200" dirty="0"/>
              <a:t>, the elderly, and gay people. Media has also played a role in perpetuating </a:t>
            </a:r>
            <a:r>
              <a:rPr lang="en-US" sz="1200" dirty="0" smtClean="0"/>
              <a:t>certain stereotyped </a:t>
            </a:r>
            <a:r>
              <a:rPr lang="en-US" sz="1200" dirty="0"/>
              <a:t>perceptions of women and men.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84252"/>
            <a:ext cx="2736304" cy="3680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4803998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Samovar et all. 2010. Communication Between </a:t>
            </a:r>
            <a:r>
              <a:rPr lang="en-US" sz="1000" dirty="0" smtClean="0"/>
              <a:t>Cultures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6700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why stereotypes hamper intercultural </a:t>
            </a:r>
            <a:r>
              <a:rPr lang="en-US" sz="2400" dirty="0" smtClean="0"/>
              <a:t>communication?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5576" y="1324962"/>
            <a:ext cx="7344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1200" i="1" dirty="0"/>
              <a:t>First</a:t>
            </a:r>
            <a:r>
              <a:rPr lang="en-US" sz="1200" dirty="0"/>
              <a:t>, stereotypes are a kind of filter; they only allow in information </a:t>
            </a:r>
            <a:r>
              <a:rPr lang="en-US" sz="1200" dirty="0" smtClean="0"/>
              <a:t>that is </a:t>
            </a:r>
            <a:r>
              <a:rPr lang="en-US" sz="1200" dirty="0"/>
              <a:t>consistent with information already held by the individual. In this way, what </a:t>
            </a:r>
            <a:r>
              <a:rPr lang="en-US" sz="1200" dirty="0" smtClean="0"/>
              <a:t>might be </a:t>
            </a:r>
            <a:r>
              <a:rPr lang="en-US" sz="1200" dirty="0"/>
              <a:t>the truth can be filtered out. For example, women were stereotyped for many </a:t>
            </a:r>
            <a:r>
              <a:rPr lang="en-US" sz="1200" dirty="0" smtClean="0"/>
              <a:t>years as </a:t>
            </a:r>
            <a:r>
              <a:rPr lang="en-US" sz="1200" dirty="0"/>
              <a:t>a rather one-dimensional group confined to the role of homemaker. That </a:t>
            </a:r>
            <a:r>
              <a:rPr lang="en-US" sz="1200" dirty="0" smtClean="0"/>
              <a:t>stereotype often </a:t>
            </a:r>
            <a:r>
              <a:rPr lang="en-US" sz="1200" dirty="0"/>
              <a:t>kept women from advancing in the workplace. </a:t>
            </a:r>
            <a:endParaRPr lang="en-US" sz="1200" dirty="0" smtClean="0"/>
          </a:p>
          <a:p>
            <a:pPr algn="just" latinLnBrk="0"/>
            <a:endParaRPr lang="en-US" sz="1200" i="1" dirty="0"/>
          </a:p>
          <a:p>
            <a:pPr algn="just" latinLnBrk="0"/>
            <a:r>
              <a:rPr lang="en-US" sz="1200" i="1" dirty="0" smtClean="0"/>
              <a:t>Second</a:t>
            </a:r>
            <a:r>
              <a:rPr lang="en-US" sz="1200" dirty="0"/>
              <a:t>, it is not the act </a:t>
            </a:r>
            <a:r>
              <a:rPr lang="en-US" sz="1200" dirty="0" smtClean="0"/>
              <a:t>of classifying </a:t>
            </a:r>
            <a:r>
              <a:rPr lang="en-US" sz="1200" dirty="0"/>
              <a:t>that creates intercultural problems. Rather, it is the assumption </a:t>
            </a:r>
            <a:r>
              <a:rPr lang="en-US" sz="1200" dirty="0" smtClean="0"/>
              <a:t>that culture-specific </a:t>
            </a:r>
            <a:r>
              <a:rPr lang="en-US" sz="1200" dirty="0"/>
              <a:t>information applies to every member of a particular cultural </a:t>
            </a:r>
            <a:r>
              <a:rPr lang="en-US" sz="1200" dirty="0" smtClean="0"/>
              <a:t>group. Stereotypes </a:t>
            </a:r>
            <a:r>
              <a:rPr lang="en-US" sz="1200" dirty="0"/>
              <a:t>conjecture that all members of a group have exactly the same traits. </a:t>
            </a:r>
            <a:endParaRPr lang="en-US" sz="1200" dirty="0" smtClean="0"/>
          </a:p>
          <a:p>
            <a:pPr algn="just" latinLnBrk="0"/>
            <a:endParaRPr lang="en-US" sz="1200" i="1" dirty="0"/>
          </a:p>
          <a:p>
            <a:pPr algn="just" latinLnBrk="0"/>
            <a:r>
              <a:rPr lang="en-US" sz="1200" i="1" dirty="0" smtClean="0"/>
              <a:t>Third</a:t>
            </a:r>
            <a:r>
              <a:rPr lang="en-US" sz="1200" dirty="0" smtClean="0"/>
              <a:t>, stereotypes </a:t>
            </a:r>
            <a:r>
              <a:rPr lang="en-US" sz="1200" dirty="0"/>
              <a:t>also keep you from being a successful communicator because they </a:t>
            </a:r>
            <a:r>
              <a:rPr lang="en-US" sz="1200" dirty="0" smtClean="0"/>
              <a:t>are oversimplified</a:t>
            </a:r>
            <a:r>
              <a:rPr lang="en-US" sz="1200" dirty="0"/>
              <a:t>, exaggerated, and overgeneralized. Stereotypes distort because they </a:t>
            </a:r>
            <a:r>
              <a:rPr lang="en-US" sz="1200" dirty="0" smtClean="0"/>
              <a:t>are based </a:t>
            </a:r>
            <a:r>
              <a:rPr lang="en-US" sz="1200" dirty="0"/>
              <a:t>on half-truths and often-untrue premises and assumptions. </a:t>
            </a:r>
            <a:r>
              <a:rPr lang="en-US" sz="1200" dirty="0" err="1"/>
              <a:t>Guirdham</a:t>
            </a:r>
            <a:r>
              <a:rPr lang="en-US" sz="1200" dirty="0"/>
              <a:t> </a:t>
            </a:r>
            <a:r>
              <a:rPr lang="en-US" sz="1200" dirty="0" smtClean="0"/>
              <a:t>reaffirms this </a:t>
            </a:r>
            <a:r>
              <a:rPr lang="en-US" sz="1200" dirty="0"/>
              <a:t>important point when he notes that stereotypes alter intergroup </a:t>
            </a:r>
            <a:r>
              <a:rPr lang="en-US" sz="1200" dirty="0" smtClean="0"/>
              <a:t>communication because </a:t>
            </a:r>
            <a:r>
              <a:rPr lang="en-US" sz="1200" dirty="0"/>
              <a:t>they lead people to base their preparation, transmission, and reception </a:t>
            </a:r>
            <a:r>
              <a:rPr lang="en-US" sz="1200" dirty="0" smtClean="0"/>
              <a:t>of messages </a:t>
            </a:r>
            <a:r>
              <a:rPr lang="en-US" sz="1200" dirty="0"/>
              <a:t>on false </a:t>
            </a:r>
            <a:r>
              <a:rPr lang="en-US" sz="1200" dirty="0" smtClean="0"/>
              <a:t>assumptions.</a:t>
            </a:r>
          </a:p>
          <a:p>
            <a:pPr algn="just" latinLnBrk="0"/>
            <a:endParaRPr lang="en-US" sz="1200" i="1" dirty="0"/>
          </a:p>
          <a:p>
            <a:pPr algn="just" latinLnBrk="0"/>
            <a:r>
              <a:rPr lang="en-US" sz="1200" i="1" dirty="0" smtClean="0"/>
              <a:t>Fourth</a:t>
            </a:r>
            <a:r>
              <a:rPr lang="en-US" sz="1200" dirty="0"/>
              <a:t>, stereotypes are resistant to change.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992" y="4803998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Samovar et all. 2010. Communication Between </a:t>
            </a:r>
            <a:r>
              <a:rPr lang="en-US" sz="1000" dirty="0" smtClean="0"/>
              <a:t>Cultures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8484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2800" dirty="0" smtClean="0"/>
              <a:t>How to avoid stereotypes?</a:t>
            </a:r>
            <a:endParaRPr lang="ko-KR" alt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Let’s discuss it!</a:t>
            </a:r>
            <a:endParaRPr lang="en-US" altLang="ko-KR" dirty="0"/>
          </a:p>
        </p:txBody>
      </p:sp>
      <p:sp>
        <p:nvSpPr>
          <p:cNvPr id="4" name="Freeform 3"/>
          <p:cNvSpPr/>
          <p:nvPr/>
        </p:nvSpPr>
        <p:spPr>
          <a:xfrm>
            <a:off x="2082864" y="2298958"/>
            <a:ext cx="624548" cy="50405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11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Dark Side of Identity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Prejudice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131590"/>
            <a:ext cx="34563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1200" dirty="0" smtClean="0"/>
              <a:t>Prejudice occurs when a person holds a generalization about a group of people or things, often based on little or no factual experience. Prejudice can be positive (liking a certain group or thing) or negative (disliking a certain group or thing).</a:t>
            </a:r>
          </a:p>
          <a:p>
            <a:pPr algn="just" latinLnBrk="0"/>
            <a:endParaRPr lang="en-US" sz="1200" dirty="0" smtClean="0"/>
          </a:p>
          <a:p>
            <a:pPr algn="just" latinLnBrk="0"/>
            <a:r>
              <a:rPr lang="en-US" sz="1200" dirty="0" smtClean="0"/>
              <a:t>In a communication setting, according to </a:t>
            </a:r>
            <a:r>
              <a:rPr lang="en-US" sz="1200" dirty="0" err="1" smtClean="0"/>
              <a:t>Ruscher</a:t>
            </a:r>
            <a:r>
              <a:rPr lang="en-US" sz="1200" dirty="0" smtClean="0"/>
              <a:t>, the negative feelings and attitudes held by those who hold a prejudicial perspective are often exhibited through the use of group labels, hostile humor, or speech that alleges the superiority of one group over another.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139398"/>
            <a:ext cx="4032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1200" b="1" dirty="0" smtClean="0"/>
              <a:t>The Functions of Prejudice</a:t>
            </a:r>
          </a:p>
          <a:p>
            <a:pPr marL="228600" indent="-228600" algn="just" latinLnBrk="0">
              <a:buAutoNum type="arabicParenBoth"/>
            </a:pPr>
            <a:endParaRPr lang="en-US" sz="1200" dirty="0"/>
          </a:p>
          <a:p>
            <a:pPr marL="228600" indent="-228600" algn="just" latinLnBrk="0">
              <a:buAutoNum type="arabicParenBoth"/>
            </a:pPr>
            <a:r>
              <a:rPr lang="en-US" sz="1200" dirty="0" smtClean="0"/>
              <a:t>The </a:t>
            </a:r>
            <a:r>
              <a:rPr lang="en-US" sz="1200" i="1" dirty="0"/>
              <a:t>ego-defensive function </a:t>
            </a:r>
            <a:r>
              <a:rPr lang="en-US" sz="1200" dirty="0"/>
              <a:t>allows individuals to hold a prejudice while denying </a:t>
            </a:r>
            <a:r>
              <a:rPr lang="en-US" sz="1200" dirty="0" smtClean="0"/>
              <a:t>to themselves </a:t>
            </a:r>
            <a:r>
              <a:rPr lang="en-US" sz="1200" dirty="0"/>
              <a:t>that they possess negative beliefs about a </a:t>
            </a:r>
            <a:r>
              <a:rPr lang="en-US" sz="1200" dirty="0" smtClean="0"/>
              <a:t>group.</a:t>
            </a:r>
          </a:p>
          <a:p>
            <a:pPr marL="228600" indent="-228600" algn="just" latinLnBrk="0">
              <a:buAutoNum type="arabicParenBoth"/>
            </a:pPr>
            <a:endParaRPr lang="en-US" sz="1200" dirty="0"/>
          </a:p>
          <a:p>
            <a:pPr marL="228600" indent="-228600" algn="just" latinLnBrk="0">
              <a:buAutoNum type="arabicParenBoth"/>
            </a:pPr>
            <a:r>
              <a:rPr lang="en-US" sz="1200" dirty="0" smtClean="0"/>
              <a:t>The </a:t>
            </a:r>
            <a:r>
              <a:rPr lang="en-US" sz="1200" i="1" dirty="0"/>
              <a:t>utilitarian function </a:t>
            </a:r>
            <a:r>
              <a:rPr lang="en-US" sz="1200" dirty="0"/>
              <a:t>permits people to believe that their prejudicial beliefs </a:t>
            </a:r>
            <a:r>
              <a:rPr lang="en-US" sz="1200" dirty="0" smtClean="0"/>
              <a:t>produce a </a:t>
            </a:r>
            <a:r>
              <a:rPr lang="en-US" sz="1200" dirty="0"/>
              <a:t>positive outcome. This is often found in situations where economic gain </a:t>
            </a:r>
            <a:r>
              <a:rPr lang="en-US" sz="1200" dirty="0" smtClean="0"/>
              <a:t>is involved.</a:t>
            </a:r>
          </a:p>
          <a:p>
            <a:pPr marL="228600" indent="-228600" algn="just" latinLnBrk="0">
              <a:buAutoNum type="arabicParenBoth"/>
            </a:pPr>
            <a:endParaRPr lang="en-US" sz="1200" dirty="0"/>
          </a:p>
          <a:p>
            <a:pPr marL="228600" indent="-228600" algn="just" latinLnBrk="0">
              <a:buAutoNum type="arabicParenBoth"/>
            </a:pPr>
            <a:r>
              <a:rPr lang="en-US" sz="1200" dirty="0" smtClean="0"/>
              <a:t>The </a:t>
            </a:r>
            <a:r>
              <a:rPr lang="en-US" sz="1200" i="1" dirty="0"/>
              <a:t>value-expressive function </a:t>
            </a:r>
            <a:r>
              <a:rPr lang="en-US" sz="1200" dirty="0"/>
              <a:t>occurs when people maintain their prejudice in </a:t>
            </a:r>
            <a:r>
              <a:rPr lang="en-US" sz="1200" dirty="0" smtClean="0"/>
              <a:t>the belief </a:t>
            </a:r>
            <a:r>
              <a:rPr lang="en-US" sz="1200" dirty="0"/>
              <a:t>that their attitudes represent the highest and most moral values of the </a:t>
            </a:r>
            <a:r>
              <a:rPr lang="en-US" sz="1200" dirty="0" smtClean="0"/>
              <a:t>culture.</a:t>
            </a:r>
          </a:p>
          <a:p>
            <a:pPr marL="228600" indent="-228600" algn="just" latinLnBrk="0">
              <a:buAutoNum type="arabicParenBoth"/>
            </a:pPr>
            <a:endParaRPr lang="en-US" sz="1200" dirty="0"/>
          </a:p>
          <a:p>
            <a:pPr marL="228600" indent="-228600" algn="just" latinLnBrk="0">
              <a:buAutoNum type="arabicParenBoth"/>
            </a:pPr>
            <a:r>
              <a:rPr lang="en-US" sz="1200" dirty="0" smtClean="0"/>
              <a:t>The </a:t>
            </a:r>
            <a:r>
              <a:rPr lang="en-US" sz="1200" i="1" dirty="0"/>
              <a:t>knowledge function </a:t>
            </a:r>
            <a:r>
              <a:rPr lang="en-US" sz="1200" dirty="0"/>
              <a:t>enables people to categorize, organize, and construct </a:t>
            </a:r>
            <a:r>
              <a:rPr lang="en-US" sz="1200" dirty="0" smtClean="0"/>
              <a:t>their perceptions </a:t>
            </a:r>
            <a:r>
              <a:rPr lang="en-US" sz="1200" dirty="0"/>
              <a:t>of other people in a manner they see as rational—even if that </a:t>
            </a:r>
            <a:r>
              <a:rPr lang="en-US" sz="1200" dirty="0" smtClean="0"/>
              <a:t>perception is </a:t>
            </a:r>
            <a:r>
              <a:rPr lang="en-US" sz="1200" dirty="0"/>
              <a:t>woefully inaccurate.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992" y="4803998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Samovar et all. 2010. Communication Between </a:t>
            </a:r>
            <a:r>
              <a:rPr lang="en-US" sz="1000" dirty="0" smtClean="0"/>
              <a:t>Cultures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0692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EXPRESSIONS </a:t>
            </a:r>
            <a:r>
              <a:rPr lang="en-US" b="1" dirty="0"/>
              <a:t>OF PREJUDICE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5576" y="1131590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1200" dirty="0"/>
              <a:t>First, prejudice can be expressed through what </a:t>
            </a:r>
            <a:r>
              <a:rPr lang="en-US" sz="1200" dirty="0" err="1"/>
              <a:t>Allport</a:t>
            </a:r>
            <a:r>
              <a:rPr lang="en-US" sz="1200" dirty="0"/>
              <a:t> refers to as </a:t>
            </a:r>
            <a:r>
              <a:rPr lang="en-US" sz="1200" i="1" dirty="0" err="1" smtClean="0"/>
              <a:t>antilocution</a:t>
            </a:r>
            <a:r>
              <a:rPr lang="en-US" sz="1200" dirty="0" smtClean="0"/>
              <a:t>, which </a:t>
            </a:r>
            <a:r>
              <a:rPr lang="en-US" sz="1200" dirty="0"/>
              <a:t>involves talking about a member of the target group in negative and </a:t>
            </a:r>
            <a:r>
              <a:rPr lang="en-US" sz="1200" dirty="0" smtClean="0"/>
              <a:t>stereotypical terms.</a:t>
            </a:r>
          </a:p>
          <a:p>
            <a:pPr algn="just" latinLnBrk="0"/>
            <a:endParaRPr lang="en-US" sz="1200" dirty="0" smtClean="0"/>
          </a:p>
          <a:p>
            <a:pPr algn="just" latinLnBrk="0"/>
            <a:r>
              <a:rPr lang="en-US" sz="1200" dirty="0"/>
              <a:t>Second, people act out prejudice through </a:t>
            </a:r>
            <a:r>
              <a:rPr lang="en-US" sz="1200" i="1" dirty="0"/>
              <a:t>avoidance</a:t>
            </a:r>
            <a:r>
              <a:rPr lang="en-US" sz="1200" dirty="0"/>
              <a:t>. This occurs when </a:t>
            </a:r>
            <a:r>
              <a:rPr lang="en-US" sz="1200" dirty="0" smtClean="0"/>
              <a:t>people avoid </a:t>
            </a:r>
            <a:r>
              <a:rPr lang="en-US" sz="1200" dirty="0"/>
              <a:t>and/or withdraw from contact with the disliked group</a:t>
            </a:r>
            <a:r>
              <a:rPr lang="en-US" sz="1200" dirty="0" smtClean="0"/>
              <a:t>.</a:t>
            </a:r>
          </a:p>
          <a:p>
            <a:pPr algn="just" latinLnBrk="0"/>
            <a:endParaRPr lang="en-US" sz="1200" dirty="0"/>
          </a:p>
          <a:p>
            <a:pPr algn="just" latinLnBrk="0"/>
            <a:r>
              <a:rPr lang="en-US" sz="1200" dirty="0"/>
              <a:t>Third, when </a:t>
            </a:r>
            <a:r>
              <a:rPr lang="en-US" sz="1200" i="1" dirty="0"/>
              <a:t>discrimination </a:t>
            </a:r>
            <a:r>
              <a:rPr lang="en-US" sz="1200" dirty="0"/>
              <a:t>is the expression of prejudice, the prejudiced person </a:t>
            </a:r>
            <a:r>
              <a:rPr lang="en-US" sz="1200" dirty="0" smtClean="0"/>
              <a:t>will attempt </a:t>
            </a:r>
            <a:r>
              <a:rPr lang="en-US" sz="1200" dirty="0"/>
              <a:t>to exclude all members of the group in question from access to certain </a:t>
            </a:r>
            <a:r>
              <a:rPr lang="en-US" sz="1200" dirty="0" smtClean="0"/>
              <a:t>types of </a:t>
            </a:r>
            <a:r>
              <a:rPr lang="en-US" sz="1200" dirty="0"/>
              <a:t>employment, residential housing, political rights, educational and </a:t>
            </a:r>
            <a:r>
              <a:rPr lang="en-US" sz="1200" dirty="0" smtClean="0"/>
              <a:t>recreational opportunities</a:t>
            </a:r>
            <a:r>
              <a:rPr lang="en-US" sz="1200" dirty="0"/>
              <a:t>, churches, hospitals, or other social institutions</a:t>
            </a:r>
            <a:r>
              <a:rPr lang="en-US" sz="1200" dirty="0" smtClean="0"/>
              <a:t>.</a:t>
            </a:r>
          </a:p>
          <a:p>
            <a:pPr algn="just" latinLnBrk="0"/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1131590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1200" dirty="0" smtClean="0"/>
              <a:t>The </a:t>
            </a:r>
            <a:r>
              <a:rPr lang="en-US" sz="1200" dirty="0"/>
              <a:t>fourth level of prejudice involves </a:t>
            </a:r>
            <a:r>
              <a:rPr lang="en-US" sz="1200" i="1" dirty="0"/>
              <a:t>physical attacks</a:t>
            </a:r>
            <a:r>
              <a:rPr lang="en-US" sz="1200" dirty="0"/>
              <a:t>, which often escalate in hostility and intensity if left unchecked.</a:t>
            </a:r>
          </a:p>
          <a:p>
            <a:pPr algn="just" latinLnBrk="0"/>
            <a:endParaRPr lang="en-US" sz="1200" dirty="0" smtClean="0"/>
          </a:p>
          <a:p>
            <a:pPr algn="just" latinLnBrk="0"/>
            <a:r>
              <a:rPr lang="en-US" sz="1200" dirty="0" smtClean="0"/>
              <a:t>The </a:t>
            </a:r>
            <a:r>
              <a:rPr lang="en-US" sz="1200" dirty="0"/>
              <a:t>fifth, and most alarming, form of prejudice is </a:t>
            </a:r>
            <a:r>
              <a:rPr lang="en-US" sz="1200" i="1" dirty="0"/>
              <a:t>extermination</a:t>
            </a:r>
            <a:r>
              <a:rPr lang="en-US" sz="1200" dirty="0"/>
              <a:t>. This expression </a:t>
            </a:r>
            <a:r>
              <a:rPr lang="en-US" sz="1200" dirty="0" smtClean="0"/>
              <a:t>of prejudice </a:t>
            </a:r>
            <a:r>
              <a:rPr lang="en-US" sz="1200" dirty="0"/>
              <a:t>leads to acts of physical violence with the objective of removing or </a:t>
            </a:r>
            <a:r>
              <a:rPr lang="en-US" sz="1200" dirty="0" smtClean="0"/>
              <a:t>eliminating all </a:t>
            </a:r>
            <a:r>
              <a:rPr lang="en-US" sz="1200" dirty="0"/>
              <a:t>or major segments of the target group community.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992" y="4803998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Samovar et all. 2010. Communication Between </a:t>
            </a:r>
            <a:r>
              <a:rPr lang="en-US" sz="1000" dirty="0" smtClean="0"/>
              <a:t>Cultures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538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Who are you?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Write down ten words that you think </a:t>
            </a:r>
          </a:p>
          <a:p>
            <a:r>
              <a:rPr lang="en-US" dirty="0" smtClean="0"/>
              <a:t>describe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8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CAUSES OF PREJUDICE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9662"/>
            <a:ext cx="3494162" cy="2096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1203598"/>
            <a:ext cx="34563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1100" dirty="0"/>
              <a:t>(1) </a:t>
            </a:r>
            <a:r>
              <a:rPr lang="en-US" sz="1100" i="1" dirty="0"/>
              <a:t>Societal sources</a:t>
            </a:r>
            <a:r>
              <a:rPr lang="en-US" sz="1100" dirty="0"/>
              <a:t>: A great deal of prejudice is built into the major organizations </a:t>
            </a:r>
            <a:r>
              <a:rPr lang="en-US" sz="1100" dirty="0" smtClean="0"/>
              <a:t>and institutions </a:t>
            </a:r>
            <a:r>
              <a:rPr lang="en-US" sz="1100" dirty="0"/>
              <a:t>of a society. According to </a:t>
            </a:r>
            <a:r>
              <a:rPr lang="en-US" sz="1100" dirty="0" err="1"/>
              <a:t>Oskamp</a:t>
            </a:r>
            <a:r>
              <a:rPr lang="en-US" sz="1100" dirty="0"/>
              <a:t>, these organizations </a:t>
            </a:r>
            <a:r>
              <a:rPr lang="en-US" sz="1100" dirty="0" smtClean="0"/>
              <a:t>produce norms</a:t>
            </a:r>
            <a:r>
              <a:rPr lang="en-US" sz="1100" dirty="0"/>
              <a:t>, rules, regulations, and laws that give rise to societal prejudice and </a:t>
            </a:r>
            <a:r>
              <a:rPr lang="en-US" sz="1100" dirty="0" smtClean="0"/>
              <a:t>help “maintain </a:t>
            </a:r>
            <a:r>
              <a:rPr lang="en-US" sz="1100" dirty="0"/>
              <a:t>the power of the dominant groups over subordinate ones</a:t>
            </a:r>
            <a:r>
              <a:rPr lang="en-US" sz="1100" dirty="0" smtClean="0"/>
              <a:t>.”</a:t>
            </a:r>
          </a:p>
          <a:p>
            <a:pPr algn="just" latinLnBrk="0"/>
            <a:endParaRPr lang="en-US" sz="1100" dirty="0" smtClean="0"/>
          </a:p>
          <a:p>
            <a:pPr algn="just" latinLnBrk="0"/>
            <a:r>
              <a:rPr lang="en-US" sz="1100" dirty="0" smtClean="0"/>
              <a:t>(</a:t>
            </a:r>
            <a:r>
              <a:rPr lang="en-US" sz="1100" dirty="0"/>
              <a:t>2) </a:t>
            </a:r>
            <a:r>
              <a:rPr lang="en-US" sz="1100" i="1" dirty="0"/>
              <a:t>Maintaining social identity</a:t>
            </a:r>
            <a:r>
              <a:rPr lang="en-US" sz="1100" dirty="0"/>
              <a:t>: At the beginning of this chapter we pointed out </a:t>
            </a:r>
            <a:r>
              <a:rPr lang="en-US" sz="1100" dirty="0" smtClean="0"/>
              <a:t>the important </a:t>
            </a:r>
            <a:r>
              <a:rPr lang="en-US" sz="1100" dirty="0"/>
              <a:t>role that identity plays in connecting people to their culture. </a:t>
            </a:r>
            <a:r>
              <a:rPr lang="en-US" sz="1100" dirty="0" smtClean="0"/>
              <a:t>This link </a:t>
            </a:r>
            <a:r>
              <a:rPr lang="en-US" sz="1100" dirty="0"/>
              <a:t>is very personal and emotional because it creates the bond that binds </a:t>
            </a:r>
            <a:r>
              <a:rPr lang="en-US" sz="1100" dirty="0" smtClean="0"/>
              <a:t>people and </a:t>
            </a:r>
            <a:r>
              <a:rPr lang="en-US" sz="1100" dirty="0"/>
              <a:t>culture together. </a:t>
            </a:r>
            <a:endParaRPr lang="en-US" sz="1100" dirty="0" smtClean="0"/>
          </a:p>
          <a:p>
            <a:pPr algn="just" latinLnBrk="0"/>
            <a:endParaRPr lang="en-US" sz="1100" dirty="0"/>
          </a:p>
          <a:p>
            <a:pPr algn="just" latinLnBrk="0"/>
            <a:r>
              <a:rPr lang="en-US" sz="1100" dirty="0" smtClean="0"/>
              <a:t>(</a:t>
            </a:r>
            <a:r>
              <a:rPr lang="en-US" sz="1100" dirty="0"/>
              <a:t>3) </a:t>
            </a:r>
            <a:r>
              <a:rPr lang="en-US" sz="1100" i="1" dirty="0"/>
              <a:t>Scapegoating</a:t>
            </a:r>
            <a:r>
              <a:rPr lang="en-US" sz="1100" dirty="0"/>
              <a:t>: Scapegoating occurs when a particular group of people, usually a </a:t>
            </a:r>
            <a:r>
              <a:rPr lang="en-US" sz="1100" dirty="0" smtClean="0"/>
              <a:t>minority, is </a:t>
            </a:r>
            <a:r>
              <a:rPr lang="en-US" sz="1100" dirty="0"/>
              <a:t>singled out to bear the blame for certain events or circumstances, such as </a:t>
            </a:r>
            <a:r>
              <a:rPr lang="en-US" sz="1100" dirty="0" smtClean="0"/>
              <a:t>economic or </a:t>
            </a:r>
            <a:r>
              <a:rPr lang="en-US" sz="1100" dirty="0"/>
              <a:t>social hardships, that adversely affect the dominant group.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9992" y="4803998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Samovar et all. 2010. Communication Between </a:t>
            </a:r>
            <a:r>
              <a:rPr lang="en-US" sz="1000" dirty="0" smtClean="0"/>
              <a:t>Cultures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9782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2800" dirty="0" smtClean="0"/>
              <a:t>How to avoid prejudice?</a:t>
            </a:r>
            <a:endParaRPr lang="ko-KR" alt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Let’s discuss it!</a:t>
            </a:r>
            <a:endParaRPr lang="en-US" altLang="ko-KR" dirty="0"/>
          </a:p>
        </p:txBody>
      </p:sp>
      <p:sp>
        <p:nvSpPr>
          <p:cNvPr id="4" name="Freeform 3"/>
          <p:cNvSpPr/>
          <p:nvPr/>
        </p:nvSpPr>
        <p:spPr>
          <a:xfrm>
            <a:off x="2082864" y="2298958"/>
            <a:ext cx="624548" cy="50405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352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Dark Side of Identity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Racism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1275606"/>
            <a:ext cx="33123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1200" dirty="0"/>
              <a:t>Racism is the belief in the inherent superiority of a particular race. It denies the </a:t>
            </a:r>
            <a:r>
              <a:rPr lang="en-US" sz="1200" dirty="0" smtClean="0"/>
              <a:t>basic equality </a:t>
            </a:r>
            <a:r>
              <a:rPr lang="en-US" sz="1200" dirty="0"/>
              <a:t>of humankind and correlates ability with physical composition. Thus, it </a:t>
            </a:r>
            <a:r>
              <a:rPr lang="en-US" sz="1200" dirty="0" smtClean="0"/>
              <a:t>assumes that </a:t>
            </a:r>
            <a:r>
              <a:rPr lang="en-US" sz="1200" dirty="0"/>
              <a:t>success or failure in any societal endeavor will depend upon genetic endowment </a:t>
            </a:r>
            <a:r>
              <a:rPr lang="en-US" sz="1200" dirty="0" smtClean="0"/>
              <a:t>rather than </a:t>
            </a:r>
            <a:r>
              <a:rPr lang="en-US" sz="1200" dirty="0"/>
              <a:t>environment and access to opportunity</a:t>
            </a:r>
            <a:r>
              <a:rPr lang="en-US" sz="1200" dirty="0" smtClean="0"/>
              <a:t>. ~ Leone</a:t>
            </a:r>
          </a:p>
          <a:p>
            <a:pPr algn="just" latinLnBrk="0"/>
            <a:endParaRPr lang="en-US" sz="1200" dirty="0"/>
          </a:p>
          <a:p>
            <a:pPr algn="just" latinLnBrk="0"/>
            <a:r>
              <a:rPr lang="en-US" sz="1200" dirty="0" smtClean="0"/>
              <a:t>The idea </a:t>
            </a:r>
            <a:r>
              <a:rPr lang="en-US" sz="1200" dirty="0"/>
              <a:t>of superiority allows one group of people to mistreat another group on </a:t>
            </a:r>
            <a:r>
              <a:rPr lang="en-US" sz="1200" dirty="0" smtClean="0"/>
              <a:t>the basis </a:t>
            </a:r>
            <a:r>
              <a:rPr lang="en-US" sz="1200" dirty="0"/>
              <a:t>of race, color, national origin, ancestry, religion, or sexual preference.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05679"/>
            <a:ext cx="3707757" cy="2592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9992" y="4803998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Samovar et all. 2010. Communication Between </a:t>
            </a:r>
            <a:r>
              <a:rPr lang="en-US" sz="1000" dirty="0" smtClean="0"/>
              <a:t>Cultures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3554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EXPRESSIONS OF RACISM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3194" y="127560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1200" dirty="0"/>
              <a:t>“Personal racism consists of racist </a:t>
            </a:r>
            <a:r>
              <a:rPr lang="en-US" sz="1200" dirty="0" smtClean="0"/>
              <a:t>acts, beliefs</a:t>
            </a:r>
            <a:r>
              <a:rPr lang="en-US" sz="1200" dirty="0"/>
              <a:t>, attitudes, and behaviors on the part of the individual persons</a:t>
            </a:r>
            <a:r>
              <a:rPr lang="en-US" sz="1200" dirty="0" smtClean="0"/>
              <a:t>.”</a:t>
            </a:r>
            <a:endParaRPr lang="en-US" sz="1200" dirty="0"/>
          </a:p>
          <a:p>
            <a:pPr algn="just" latinLnBrk="0"/>
            <a:endParaRPr lang="en-US" sz="1200" dirty="0" smtClean="0"/>
          </a:p>
          <a:p>
            <a:pPr algn="just" latinLnBrk="0"/>
            <a:r>
              <a:rPr lang="en-US" sz="1200" dirty="0" smtClean="0"/>
              <a:t>Referring to institutional </a:t>
            </a:r>
            <a:r>
              <a:rPr lang="en-US" sz="1200" dirty="0"/>
              <a:t>racism, Bloom is very specific when he writes, “Institutional racism </a:t>
            </a:r>
            <a:r>
              <a:rPr lang="en-US" sz="1200" dirty="0" smtClean="0"/>
              <a:t>refers to </a:t>
            </a:r>
            <a:r>
              <a:rPr lang="en-US" sz="1200" dirty="0"/>
              <a:t>racial </a:t>
            </a:r>
            <a:r>
              <a:rPr lang="en-US" sz="1200" dirty="0" err="1"/>
              <a:t>inferiorizing</a:t>
            </a:r>
            <a:r>
              <a:rPr lang="en-US" sz="1200" dirty="0"/>
              <a:t> or antipathy perpetrated by specific social institutions such </a:t>
            </a:r>
            <a:r>
              <a:rPr lang="en-US" sz="1200" dirty="0" smtClean="0"/>
              <a:t>as schools</a:t>
            </a:r>
            <a:r>
              <a:rPr lang="en-US" sz="1200" dirty="0"/>
              <a:t>, corporations, hospitals, or the criminal justice system as a totality.”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4" y="2591673"/>
            <a:ext cx="4608164" cy="23711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9992" y="4803998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Samovar et all. 2010. Communication Between </a:t>
            </a:r>
            <a:r>
              <a:rPr lang="en-US" sz="1000" dirty="0" smtClean="0"/>
              <a:t>Cultures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1827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AVOIDING RACISM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9592" y="1419622"/>
            <a:ext cx="3384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0"/>
            <a:r>
              <a:rPr lang="en-US" sz="1200" dirty="0"/>
              <a:t>First, </a:t>
            </a:r>
            <a:r>
              <a:rPr lang="en-US" sz="1200" i="1" dirty="0"/>
              <a:t>try to be honest </a:t>
            </a:r>
            <a:r>
              <a:rPr lang="en-US" sz="1200" dirty="0"/>
              <a:t>with yourself when deciding if </a:t>
            </a:r>
            <a:r>
              <a:rPr lang="en-US" sz="1200" dirty="0" smtClean="0"/>
              <a:t>you hold </a:t>
            </a:r>
            <a:r>
              <a:rPr lang="en-US" sz="1200" dirty="0"/>
              <a:t>any racist views. It is a simple point to state, but a difficult one to </a:t>
            </a:r>
            <a:r>
              <a:rPr lang="en-US" sz="1200" dirty="0" smtClean="0"/>
              <a:t>accomplish. Yet</a:t>
            </a:r>
            <a:r>
              <a:rPr lang="en-US" sz="1200" dirty="0"/>
              <a:t>, confronting personal racist views is an important first step. </a:t>
            </a:r>
            <a:endParaRPr lang="en-US" sz="1200" dirty="0" smtClean="0"/>
          </a:p>
          <a:p>
            <a:pPr algn="just" latinLnBrk="0"/>
            <a:endParaRPr lang="en-US" sz="1200" dirty="0"/>
          </a:p>
          <a:p>
            <a:pPr algn="just" latinLnBrk="0"/>
            <a:r>
              <a:rPr lang="en-US" sz="1200" dirty="0" smtClean="0"/>
              <a:t>Second</a:t>
            </a:r>
            <a:r>
              <a:rPr lang="en-US" sz="1200" dirty="0"/>
              <a:t>, </a:t>
            </a:r>
            <a:r>
              <a:rPr lang="en-US" sz="1200" i="1" dirty="0"/>
              <a:t>object to </a:t>
            </a:r>
            <a:r>
              <a:rPr lang="en-US" sz="1200" i="1" dirty="0" smtClean="0"/>
              <a:t>racist jokes </a:t>
            </a:r>
            <a:r>
              <a:rPr lang="en-US" sz="1200" i="1" dirty="0"/>
              <a:t>and insults </a:t>
            </a:r>
            <a:r>
              <a:rPr lang="en-US" sz="1200" dirty="0"/>
              <a:t>whenever you hear them. This daring and sometimes courageous </a:t>
            </a:r>
            <a:r>
              <a:rPr lang="en-US" sz="1200" dirty="0" smtClean="0"/>
              <a:t>act will </a:t>
            </a:r>
            <a:r>
              <a:rPr lang="en-US" sz="1200" dirty="0"/>
              <a:t>send a message to other people that you denounce racism in whatever form </a:t>
            </a:r>
            <a:r>
              <a:rPr lang="en-US" sz="1200" dirty="0" smtClean="0"/>
              <a:t>it may </a:t>
            </a:r>
            <a:r>
              <a:rPr lang="en-US" sz="1200" dirty="0"/>
              <a:t>take. </a:t>
            </a:r>
            <a:endParaRPr lang="en-US" sz="1200" dirty="0" smtClean="0"/>
          </a:p>
          <a:p>
            <a:pPr algn="just" latinLnBrk="0"/>
            <a:endParaRPr lang="en-US" sz="1200" dirty="0"/>
          </a:p>
          <a:p>
            <a:pPr algn="just" latinLnBrk="0"/>
            <a:r>
              <a:rPr lang="en-US" sz="1200" dirty="0" smtClean="0"/>
              <a:t>Third</a:t>
            </a:r>
            <a:r>
              <a:rPr lang="en-US" sz="1200" dirty="0"/>
              <a:t>, as straightforward as it sounds, </a:t>
            </a:r>
            <a:r>
              <a:rPr lang="en-US" sz="1200" i="1" dirty="0"/>
              <a:t>respect freedom</a:t>
            </a:r>
            <a:r>
              <a:rPr lang="en-US" sz="1200" dirty="0"/>
              <a:t>. </a:t>
            </a:r>
            <a:endParaRPr lang="en-US" sz="1200" dirty="0" smtClean="0"/>
          </a:p>
          <a:p>
            <a:pPr algn="just" latinLnBrk="0"/>
            <a:endParaRPr lang="en-US" sz="1200" dirty="0"/>
          </a:p>
          <a:p>
            <a:pPr algn="just" latinLnBrk="0"/>
            <a:r>
              <a:rPr lang="en-US" sz="1200" dirty="0" smtClean="0"/>
              <a:t>Fourth</a:t>
            </a:r>
            <a:r>
              <a:rPr lang="en-US" sz="1200" dirty="0"/>
              <a:t>, examine the </a:t>
            </a:r>
            <a:r>
              <a:rPr lang="en-US" sz="1200" i="1" dirty="0"/>
              <a:t>historical roots of racism</a:t>
            </a:r>
            <a:r>
              <a:rPr lang="en-US" sz="1200" dirty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62" y="1923678"/>
            <a:ext cx="4131060" cy="23257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4803998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Samovar et all. 2010. Communication Between </a:t>
            </a:r>
            <a:r>
              <a:rPr lang="en-US" sz="1000" dirty="0" smtClean="0"/>
              <a:t>Cultures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3427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Dark Side of Identity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Ethnocentrism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347614"/>
            <a:ext cx="30243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1200" dirty="0"/>
              <a:t>Ethnocentrism is the notion that one’s own culture is superior to any other. It is the </a:t>
            </a:r>
            <a:r>
              <a:rPr lang="en-US" sz="1200" dirty="0" smtClean="0"/>
              <a:t>idea that </a:t>
            </a:r>
            <a:r>
              <a:rPr lang="en-US" sz="1200" dirty="0"/>
              <a:t>other cultures should be measured by the degree to which they live up to our </a:t>
            </a:r>
            <a:r>
              <a:rPr lang="en-US" sz="1200" dirty="0" smtClean="0"/>
              <a:t>cultural standards</a:t>
            </a:r>
            <a:r>
              <a:rPr lang="en-US" sz="1200" dirty="0"/>
              <a:t>. We are ethnocentric when we view other cultures through the narrow lens of </a:t>
            </a:r>
            <a:r>
              <a:rPr lang="en-US" sz="1200" dirty="0" smtClean="0"/>
              <a:t>our own </a:t>
            </a:r>
            <a:r>
              <a:rPr lang="en-US" sz="1200" dirty="0"/>
              <a:t>culture or social position</a:t>
            </a:r>
            <a:r>
              <a:rPr lang="en-US" sz="1200" dirty="0" smtClean="0"/>
              <a:t>. ~ Nanda and Warms.</a:t>
            </a:r>
          </a:p>
          <a:p>
            <a:pPr algn="just" latinLnBrk="0"/>
            <a:endParaRPr lang="en-US" sz="1200" dirty="0"/>
          </a:p>
          <a:p>
            <a:pPr algn="just" latinLnBrk="0"/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4803998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Samovar et all. 2010. Communication Between </a:t>
            </a:r>
            <a:r>
              <a:rPr lang="en-US" sz="1000" dirty="0" smtClean="0"/>
              <a:t>Cultures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44" y="1192011"/>
            <a:ext cx="3486939" cy="363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4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b="1" dirty="0"/>
              <a:t>CHARACTERISTICS OF ETHNOCENTRISM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59632" y="1491630"/>
            <a:ext cx="3024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1400" b="1" dirty="0"/>
              <a:t>Levels of </a:t>
            </a:r>
            <a:r>
              <a:rPr lang="en-US" sz="1400" b="1" dirty="0" smtClean="0"/>
              <a:t>Ethnocentrism</a:t>
            </a:r>
          </a:p>
          <a:p>
            <a:pPr algn="just" latinLnBrk="0"/>
            <a:r>
              <a:rPr lang="en-US" sz="1400" dirty="0"/>
              <a:t>positive, negative, and </a:t>
            </a:r>
            <a:r>
              <a:rPr lang="en-US" sz="1400" dirty="0" smtClean="0"/>
              <a:t>extremely negative.</a:t>
            </a:r>
          </a:p>
          <a:p>
            <a:pPr algn="just" latinLnBrk="0"/>
            <a:endParaRPr lang="en-US" sz="1400" b="1" dirty="0"/>
          </a:p>
          <a:p>
            <a:pPr algn="just" latinLnBrk="0"/>
            <a:r>
              <a:rPr lang="en-US" sz="1400" b="1" dirty="0"/>
              <a:t>Ethnocentrism Is </a:t>
            </a:r>
            <a:r>
              <a:rPr lang="en-US" sz="1400" b="1" dirty="0" smtClean="0"/>
              <a:t>Universal</a:t>
            </a:r>
          </a:p>
          <a:p>
            <a:pPr algn="just" latinLnBrk="0"/>
            <a:r>
              <a:rPr lang="en-US" sz="1400" dirty="0"/>
              <a:t>Most people are ethnocentric, and a </a:t>
            </a:r>
            <a:r>
              <a:rPr lang="en-US" sz="1400" dirty="0" smtClean="0"/>
              <a:t>certain degree </a:t>
            </a:r>
            <a:r>
              <a:rPr lang="en-US" sz="1400" dirty="0"/>
              <a:t>of ethnocentrism probably is essential if people are to be content with </a:t>
            </a:r>
            <a:r>
              <a:rPr lang="en-US" sz="1400" dirty="0" smtClean="0"/>
              <a:t>their lives </a:t>
            </a:r>
            <a:r>
              <a:rPr lang="en-US" sz="1400" dirty="0"/>
              <a:t>and if their culture is to persist.</a:t>
            </a:r>
            <a:endParaRPr lang="en-US" sz="1400" b="1" dirty="0"/>
          </a:p>
          <a:p>
            <a:pPr algn="just" latinLnBrk="0"/>
            <a:endParaRPr lang="en-US" sz="1400" b="1" dirty="0"/>
          </a:p>
          <a:p>
            <a:pPr algn="just" latinLnBrk="0"/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701420" y="1478270"/>
            <a:ext cx="35429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1400" b="1" dirty="0"/>
              <a:t>Ethnocentrism Contributes to Cultural </a:t>
            </a:r>
            <a:r>
              <a:rPr lang="en-US" sz="1400" b="1" dirty="0" smtClean="0"/>
              <a:t>Identity</a:t>
            </a:r>
          </a:p>
          <a:p>
            <a:pPr algn="just" latinLnBrk="0"/>
            <a:r>
              <a:rPr lang="en-US" sz="1400" dirty="0"/>
              <a:t>Another reason ethnocentrism is so pervasive is that it provides members of a </a:t>
            </a:r>
            <a:r>
              <a:rPr lang="en-US" sz="1400" dirty="0" smtClean="0"/>
              <a:t>culture with </a:t>
            </a:r>
            <a:r>
              <a:rPr lang="en-US" sz="1400" dirty="0"/>
              <a:t>feelings of identity and belonging</a:t>
            </a:r>
            <a:r>
              <a:rPr lang="en-US" sz="1400" dirty="0" smtClean="0"/>
              <a:t>.</a:t>
            </a:r>
          </a:p>
          <a:p>
            <a:pPr algn="just" latinLnBrk="0"/>
            <a:endParaRPr lang="en-US" sz="1400" b="1" dirty="0"/>
          </a:p>
          <a:p>
            <a:pPr algn="just" latinLnBrk="0"/>
            <a:r>
              <a:rPr lang="en-US" sz="1400" dirty="0"/>
              <a:t>Ethnocentrism is strongest in moral and religious contexts, where </a:t>
            </a:r>
            <a:r>
              <a:rPr lang="en-US" sz="1400" dirty="0" smtClean="0"/>
              <a:t>emotionalism may </a:t>
            </a:r>
            <a:r>
              <a:rPr lang="en-US" sz="1400" dirty="0"/>
              <a:t>overshadow rationality and cause the type of </a:t>
            </a:r>
            <a:r>
              <a:rPr lang="en-US" sz="1400" dirty="0" smtClean="0"/>
              <a:t>hostility.</a:t>
            </a:r>
            <a:endParaRPr lang="en-US" sz="1400" b="1" dirty="0"/>
          </a:p>
          <a:p>
            <a:pPr algn="just" latinLnBrk="0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2182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AVOIDING ETHNOCENTRISM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71800" y="1491629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1400" i="1" dirty="0"/>
              <a:t>First</a:t>
            </a:r>
            <a:r>
              <a:rPr lang="en-US" sz="1400" dirty="0"/>
              <a:t>, try to avoid dogmatism</a:t>
            </a:r>
            <a:r>
              <a:rPr lang="en-US" sz="1400" dirty="0" smtClean="0"/>
              <a:t>.</a:t>
            </a:r>
          </a:p>
          <a:p>
            <a:pPr algn="just" latinLnBrk="0"/>
            <a:endParaRPr lang="en-US" sz="1400" dirty="0"/>
          </a:p>
          <a:p>
            <a:pPr algn="just" latinLnBrk="0"/>
            <a:r>
              <a:rPr lang="en-US" sz="1400" i="1" dirty="0"/>
              <a:t>Second</a:t>
            </a:r>
            <a:r>
              <a:rPr lang="en-US" sz="1400" dirty="0"/>
              <a:t>, learn to be open to new </a:t>
            </a:r>
            <a:r>
              <a:rPr lang="en-US" sz="1400" dirty="0" smtClean="0"/>
              <a:t>views.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312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Any questions?</a:t>
            </a:r>
            <a:endParaRPr lang="ko-KR" alt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Thank you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100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 Importance of Identity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67744" y="1059582"/>
            <a:ext cx="6552728" cy="914400"/>
            <a:chOff x="1151472" y="3187501"/>
            <a:chExt cx="6552728" cy="914400"/>
          </a:xfrm>
        </p:grpSpPr>
        <p:sp>
          <p:nvSpPr>
            <p:cNvPr id="5" name="Pentagon 4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10"/>
          <p:cNvSpPr txBox="1"/>
          <p:nvPr/>
        </p:nvSpPr>
        <p:spPr bwMode="auto">
          <a:xfrm>
            <a:off x="3382961" y="1239623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Identity development plays a critical role in the individual’s psychological well-being.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64738" y="1982609"/>
            <a:ext cx="6552728" cy="914400"/>
            <a:chOff x="1151472" y="3187501"/>
            <a:chExt cx="6552728" cy="914400"/>
          </a:xfrm>
        </p:grpSpPr>
        <p:sp>
          <p:nvSpPr>
            <p:cNvPr id="13" name="Pentagon 12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Pentagon 13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61732" y="2905636"/>
            <a:ext cx="6552728" cy="914400"/>
            <a:chOff x="1151472" y="3187501"/>
            <a:chExt cx="6552728" cy="914400"/>
          </a:xfrm>
        </p:grpSpPr>
        <p:sp>
          <p:nvSpPr>
            <p:cNvPr id="17" name="Pentagon 16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58726" y="3828663"/>
            <a:ext cx="6552728" cy="914400"/>
            <a:chOff x="1151472" y="3187501"/>
            <a:chExt cx="6552728" cy="914400"/>
          </a:xfrm>
        </p:grpSpPr>
        <p:sp>
          <p:nvSpPr>
            <p:cNvPr id="21" name="Pentagon 20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Diamond 22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6" name="TextBox 10"/>
          <p:cNvSpPr txBox="1"/>
          <p:nvPr/>
        </p:nvSpPr>
        <p:spPr bwMode="auto">
          <a:xfrm>
            <a:off x="3382961" y="2164145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 understanding of identity is also an essential aspect of the study of intercultural communication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TextBox 10"/>
          <p:cNvSpPr txBox="1"/>
          <p:nvPr/>
        </p:nvSpPr>
        <p:spPr bwMode="auto">
          <a:xfrm>
            <a:off x="3382961" y="3088667"/>
            <a:ext cx="4752528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 unsettled world that we all live in is in part influenced by adherence to varying perceptions of identity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TextBox 10"/>
          <p:cNvSpPr txBox="1"/>
          <p:nvPr/>
        </p:nvSpPr>
        <p:spPr bwMode="auto">
          <a:xfrm>
            <a:off x="3382961" y="4013189"/>
            <a:ext cx="4752528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Identity influences and guides expectations about your own and others’ social roles, and provides guidelines for your communication interaction with others.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9992" y="4803998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Samovar et all. 2010. Communication Between </a:t>
            </a:r>
            <a:r>
              <a:rPr lang="en-US" sz="1000" dirty="0" smtClean="0"/>
              <a:t>Cultures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4" grpId="0"/>
      <p:bldP spid="26" grpId="0"/>
      <p:bldP spid="28" grpId="0"/>
      <p:bldP spid="30" grpId="0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Explaining Identity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abstract, complex, and dynamic concept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4803998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Samovar et all. 2010. Communication Between </a:t>
            </a:r>
            <a:r>
              <a:rPr lang="en-US" sz="1000" dirty="0" smtClean="0"/>
              <a:t>Cultures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1275606"/>
            <a:ext cx="58326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“A person’s self-definition as a separate and distinct individual, including behaviors, beliefs, and attitudes” – Gardiner and </a:t>
            </a:r>
            <a:r>
              <a:rPr lang="en-US" sz="1400" dirty="0" err="1" smtClean="0"/>
              <a:t>Kosmitzki</a:t>
            </a:r>
            <a:r>
              <a:rPr lang="en-US" sz="1400" dirty="0" smtClean="0"/>
              <a:t>.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dirty="0" smtClean="0"/>
              <a:t>“Reflective self-conception or self-image that we each derive from our    family, gender, cultural, ethnic, and individual socialization process.        Identity basically refers to our reflective views of ourselves and other    perceptions of our self-images.” – Ting-Toomey. 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dirty="0" smtClean="0"/>
              <a:t>Cultural identity (Fong):</a:t>
            </a:r>
          </a:p>
          <a:p>
            <a:pPr algn="just"/>
            <a:r>
              <a:rPr lang="en-US" sz="1400" dirty="0" smtClean="0"/>
              <a:t>The identification of communications of shared system of symbolic        verbal and nonverbal behavior that are meaningful to group members  who have a sense of belonging and who share traditions, heritage,         language, and similar norms of appropriate behavior. Cultural identity is a social construction.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19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Selected Social Identities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Remember! We have more than one identity.</a:t>
            </a:r>
            <a:endParaRPr lang="en-US" altLang="ko-KR" dirty="0"/>
          </a:p>
        </p:txBody>
      </p:sp>
      <p:grpSp>
        <p:nvGrpSpPr>
          <p:cNvPr id="6" name="Group 5"/>
          <p:cNvGrpSpPr/>
          <p:nvPr/>
        </p:nvGrpSpPr>
        <p:grpSpPr>
          <a:xfrm>
            <a:off x="899592" y="1521505"/>
            <a:ext cx="864096" cy="1188088"/>
            <a:chOff x="2391994" y="1635646"/>
            <a:chExt cx="805454" cy="1584088"/>
          </a:xfrm>
        </p:grpSpPr>
        <p:sp>
          <p:nvSpPr>
            <p:cNvPr id="4" name="Rectangle 3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35696" y="1572510"/>
            <a:ext cx="2664296" cy="1270744"/>
            <a:chOff x="496119" y="2469560"/>
            <a:chExt cx="1752190" cy="1270744"/>
          </a:xfrm>
          <a:noFill/>
        </p:grpSpPr>
        <p:sp>
          <p:nvSpPr>
            <p:cNvPr id="9" name="TextBox 8"/>
            <p:cNvSpPr txBox="1"/>
            <p:nvPr/>
          </p:nvSpPr>
          <p:spPr>
            <a:xfrm>
              <a:off x="496119" y="2724641"/>
              <a:ext cx="1752190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Mongoloid</a:t>
              </a:r>
            </a:p>
            <a:p>
              <a:pPr marL="171450" indent="-171450">
                <a:buFontTx/>
                <a:buChar char="-"/>
              </a:pP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Caucasoid</a:t>
              </a:r>
            </a:p>
            <a:p>
              <a:pPr marL="171450" indent="-171450">
                <a:buFontTx/>
                <a:buChar char="-"/>
              </a:pP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Negroid</a:t>
              </a:r>
            </a:p>
            <a:p>
              <a:pPr marL="171450" indent="-171450">
                <a:buFontTx/>
                <a:buChar char="-"/>
              </a:pP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Capoid</a:t>
              </a:r>
              <a:endPara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Australoid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6119" y="2469560"/>
              <a:ext cx="1752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accent2"/>
                  </a:solidFill>
                  <a:cs typeface="Arial" pitchFamily="34" charset="0"/>
                </a:rPr>
                <a:t>Racial Identity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77080" y="1564253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68951" y="1521472"/>
            <a:ext cx="864096" cy="1188088"/>
            <a:chOff x="2391994" y="1635646"/>
            <a:chExt cx="805454" cy="1584088"/>
          </a:xfrm>
          <a:solidFill>
            <a:srgbClr val="98DFBB"/>
          </a:solidFill>
        </p:grpSpPr>
        <p:sp>
          <p:nvSpPr>
            <p:cNvPr id="13" name="Rectangle 12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05055" y="1572477"/>
            <a:ext cx="2664296" cy="1086078"/>
            <a:chOff x="496119" y="2469560"/>
            <a:chExt cx="1752190" cy="1086078"/>
          </a:xfrm>
          <a:noFill/>
        </p:grpSpPr>
        <p:sp>
          <p:nvSpPr>
            <p:cNvPr id="16" name="TextBox 15"/>
            <p:cNvSpPr txBox="1"/>
            <p:nvPr/>
          </p:nvSpPr>
          <p:spPr>
            <a:xfrm>
              <a:off x="496119" y="2724641"/>
              <a:ext cx="1752190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Derived from a sense of shared heritage, history, traditions, values, similar behaviors, area of origin, and in some instances, language.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6119" y="2469560"/>
              <a:ext cx="1752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accent3"/>
                  </a:solidFill>
                  <a:cs typeface="Arial" pitchFamily="34" charset="0"/>
                </a:rPr>
                <a:t>Ethnic Identity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946439" y="1564220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99592" y="3213682"/>
            <a:ext cx="864096" cy="1188088"/>
            <a:chOff x="2391994" y="1635646"/>
            <a:chExt cx="805454" cy="1584088"/>
          </a:xfrm>
          <a:solidFill>
            <a:srgbClr val="F8B2A3"/>
          </a:solidFill>
        </p:grpSpPr>
        <p:sp>
          <p:nvSpPr>
            <p:cNvPr id="20" name="Rectangle 19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Isosceles Triangle 20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35696" y="3264687"/>
            <a:ext cx="2664296" cy="1270744"/>
            <a:chOff x="496119" y="2469560"/>
            <a:chExt cx="1752190" cy="1270744"/>
          </a:xfrm>
          <a:noFill/>
        </p:grpSpPr>
        <p:sp>
          <p:nvSpPr>
            <p:cNvPr id="23" name="TextBox 22"/>
            <p:cNvSpPr txBox="1"/>
            <p:nvPr/>
          </p:nvSpPr>
          <p:spPr>
            <a:xfrm>
              <a:off x="496119" y="2724641"/>
              <a:ext cx="1752190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The meanings and interpretations we hold concerning our self-images and expected other-images of ‘femaleness’ and ‘maleness’. (Ting-Toomey)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6119" y="2469560"/>
              <a:ext cx="1752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accent1"/>
                  </a:solidFill>
                  <a:cs typeface="Arial" pitchFamily="34" charset="0"/>
                </a:rPr>
                <a:t>Gender Identity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77080" y="3256430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68951" y="3213649"/>
            <a:ext cx="864096" cy="1188088"/>
            <a:chOff x="2391994" y="1635646"/>
            <a:chExt cx="805454" cy="1584088"/>
          </a:xfrm>
          <a:solidFill>
            <a:srgbClr val="A4B4EA"/>
          </a:solidFill>
        </p:grpSpPr>
        <p:sp>
          <p:nvSpPr>
            <p:cNvPr id="27" name="Rectangle 26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Isosceles Triangle 27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05055" y="3264654"/>
            <a:ext cx="2664296" cy="532080"/>
            <a:chOff x="496119" y="2469560"/>
            <a:chExt cx="1752190" cy="532080"/>
          </a:xfrm>
          <a:noFill/>
        </p:grpSpPr>
        <p:sp>
          <p:nvSpPr>
            <p:cNvPr id="30" name="TextBox 29"/>
            <p:cNvSpPr txBox="1"/>
            <p:nvPr/>
          </p:nvSpPr>
          <p:spPr>
            <a:xfrm>
              <a:off x="496119" y="2724641"/>
              <a:ext cx="175219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Refers to your nationality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6119" y="2469560"/>
              <a:ext cx="1752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accent4"/>
                  </a:solidFill>
                  <a:cs typeface="Arial" pitchFamily="34" charset="0"/>
                </a:rPr>
                <a:t>National Identity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946439" y="3256397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9992" y="4803998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Samovar et all. 2010. Communication Between </a:t>
            </a:r>
            <a:r>
              <a:rPr lang="en-US" sz="1000" dirty="0" smtClean="0"/>
              <a:t>Cultures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2185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5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Selected Social Identities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Remember! We have more than one identity.</a:t>
            </a:r>
            <a:endParaRPr lang="en-US" altLang="ko-KR" dirty="0"/>
          </a:p>
        </p:txBody>
      </p:sp>
      <p:grpSp>
        <p:nvGrpSpPr>
          <p:cNvPr id="6" name="Group 5"/>
          <p:cNvGrpSpPr/>
          <p:nvPr/>
        </p:nvGrpSpPr>
        <p:grpSpPr>
          <a:xfrm>
            <a:off x="899592" y="1521505"/>
            <a:ext cx="864096" cy="1188088"/>
            <a:chOff x="2391994" y="1635646"/>
            <a:chExt cx="805454" cy="1584088"/>
          </a:xfrm>
        </p:grpSpPr>
        <p:sp>
          <p:nvSpPr>
            <p:cNvPr id="4" name="Rectangle 3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35696" y="1572510"/>
            <a:ext cx="2664296" cy="1086078"/>
            <a:chOff x="496119" y="2469560"/>
            <a:chExt cx="1752190" cy="1086078"/>
          </a:xfrm>
          <a:noFill/>
        </p:grpSpPr>
        <p:sp>
          <p:nvSpPr>
            <p:cNvPr id="9" name="TextBox 8"/>
            <p:cNvSpPr txBox="1"/>
            <p:nvPr/>
          </p:nvSpPr>
          <p:spPr>
            <a:xfrm>
              <a:off x="496119" y="2724641"/>
              <a:ext cx="1752190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Every country can be divided into a number of different geographical regions, and often these regions reflect varying cultural traits.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6119" y="2469560"/>
              <a:ext cx="1752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accent2"/>
                  </a:solidFill>
                  <a:cs typeface="Arial" pitchFamily="34" charset="0"/>
                </a:rPr>
                <a:t>Regional Identity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77080" y="1564253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68951" y="1521472"/>
            <a:ext cx="864096" cy="1188088"/>
            <a:chOff x="2391994" y="1635646"/>
            <a:chExt cx="805454" cy="1584088"/>
          </a:xfrm>
          <a:solidFill>
            <a:srgbClr val="98DFBB"/>
          </a:solidFill>
        </p:grpSpPr>
        <p:sp>
          <p:nvSpPr>
            <p:cNvPr id="13" name="Rectangle 12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05055" y="1572477"/>
            <a:ext cx="2664296" cy="901412"/>
            <a:chOff x="496119" y="2469560"/>
            <a:chExt cx="1752190" cy="901412"/>
          </a:xfrm>
          <a:noFill/>
        </p:grpSpPr>
        <p:sp>
          <p:nvSpPr>
            <p:cNvPr id="16" name="TextBox 15"/>
            <p:cNvSpPr txBox="1"/>
            <p:nvPr/>
          </p:nvSpPr>
          <p:spPr>
            <a:xfrm>
              <a:off x="496119" y="2724641"/>
              <a:ext cx="175219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 some cultures, a person’s organizational affiliation can be an important source of identity.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6119" y="2469560"/>
              <a:ext cx="1752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accent3"/>
                  </a:solidFill>
                  <a:cs typeface="Arial" pitchFamily="34" charset="0"/>
                </a:rPr>
                <a:t>Organizational Identity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946439" y="1564220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99592" y="3213682"/>
            <a:ext cx="864096" cy="1188088"/>
            <a:chOff x="2391994" y="1635646"/>
            <a:chExt cx="805454" cy="1584088"/>
          </a:xfrm>
          <a:solidFill>
            <a:srgbClr val="F8B2A3"/>
          </a:solidFill>
        </p:grpSpPr>
        <p:sp>
          <p:nvSpPr>
            <p:cNvPr id="20" name="Rectangle 19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Isosceles Triangle 20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35696" y="3264687"/>
            <a:ext cx="2664296" cy="1270744"/>
            <a:chOff x="496119" y="2469560"/>
            <a:chExt cx="1752190" cy="1270744"/>
          </a:xfrm>
          <a:noFill/>
        </p:grpSpPr>
        <p:sp>
          <p:nvSpPr>
            <p:cNvPr id="23" name="TextBox 22"/>
            <p:cNvSpPr txBox="1"/>
            <p:nvPr/>
          </p:nvSpPr>
          <p:spPr>
            <a:xfrm>
              <a:off x="496119" y="2724641"/>
              <a:ext cx="1752190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Consist of those characteristics that set one apart from others in his or her in-group, those things that make one unique, and how one sees oneself.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6119" y="2469560"/>
              <a:ext cx="1752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accent1"/>
                  </a:solidFill>
                  <a:cs typeface="Arial" pitchFamily="34" charset="0"/>
                </a:rPr>
                <a:t>Personal Identity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77080" y="3256430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cs typeface="Arial" pitchFamily="34" charset="0"/>
              </a:rPr>
              <a:t>07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68951" y="3213649"/>
            <a:ext cx="864096" cy="1188088"/>
            <a:chOff x="2391994" y="1635646"/>
            <a:chExt cx="805454" cy="1584088"/>
          </a:xfrm>
          <a:solidFill>
            <a:srgbClr val="A4B4EA"/>
          </a:solidFill>
        </p:grpSpPr>
        <p:sp>
          <p:nvSpPr>
            <p:cNvPr id="27" name="Rectangle 26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Isosceles Triangle 27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05055" y="3264654"/>
            <a:ext cx="2664296" cy="901412"/>
            <a:chOff x="496119" y="2469560"/>
            <a:chExt cx="1752190" cy="901412"/>
          </a:xfrm>
          <a:noFill/>
        </p:grpSpPr>
        <p:sp>
          <p:nvSpPr>
            <p:cNvPr id="30" name="TextBox 29"/>
            <p:cNvSpPr txBox="1"/>
            <p:nvPr/>
          </p:nvSpPr>
          <p:spPr>
            <a:xfrm>
              <a:off x="496119" y="2724641"/>
              <a:ext cx="175219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The internet provides an opportunity to escape the constraints of everyday identities. (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Suler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6119" y="2469560"/>
              <a:ext cx="1752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accent4"/>
                  </a:solidFill>
                  <a:cs typeface="Arial" pitchFamily="34" charset="0"/>
                </a:rPr>
                <a:t>Cyber and Fantasy Identity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946439" y="3256397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cs typeface="Arial" pitchFamily="34" charset="0"/>
              </a:rPr>
              <a:t>08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9992" y="4803998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Samovar et all. 2010. Communication Between </a:t>
            </a:r>
            <a:r>
              <a:rPr lang="en-US" sz="1000" dirty="0" smtClean="0"/>
              <a:t>Cultures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1911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5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Any questions?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endParaRPr lang="en-US" altLang="ko-KR" dirty="0"/>
          </a:p>
        </p:txBody>
      </p:sp>
      <p:sp>
        <p:nvSpPr>
          <p:cNvPr id="4" name="Freeform 3"/>
          <p:cNvSpPr/>
          <p:nvPr/>
        </p:nvSpPr>
        <p:spPr>
          <a:xfrm>
            <a:off x="2082864" y="2298958"/>
            <a:ext cx="624548" cy="50405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564" y="123478"/>
            <a:ext cx="9144000" cy="576064"/>
          </a:xfrm>
        </p:spPr>
        <p:txBody>
          <a:bodyPr/>
          <a:lstStyle/>
          <a:p>
            <a:r>
              <a:rPr lang="en-US" altLang="ko-KR" dirty="0" smtClean="0"/>
              <a:t>Acquiring and Developing Identities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b="1" dirty="0" smtClean="0">
                <a:solidFill>
                  <a:srgbClr val="C00000"/>
                </a:solidFill>
              </a:rPr>
              <a:t>Three-stage Model from </a:t>
            </a:r>
            <a:r>
              <a:rPr lang="en-US" altLang="ko-KR" b="1" dirty="0" err="1" smtClean="0">
                <a:solidFill>
                  <a:srgbClr val="C00000"/>
                </a:solidFill>
              </a:rPr>
              <a:t>Phinney</a:t>
            </a:r>
            <a:endParaRPr lang="en-US" altLang="ko-KR" b="1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72201" y="1336377"/>
            <a:ext cx="6199598" cy="3004771"/>
            <a:chOff x="1170431" y="741341"/>
            <a:chExt cx="6588643" cy="3193330"/>
          </a:xfrm>
        </p:grpSpPr>
        <p:sp>
          <p:nvSpPr>
            <p:cNvPr id="5" name="L-Shape 4"/>
            <p:cNvSpPr/>
            <p:nvPr/>
          </p:nvSpPr>
          <p:spPr>
            <a:xfrm rot="5400000">
              <a:off x="1564790" y="1851583"/>
              <a:ext cx="1310355" cy="2099073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1714544" y="2434166"/>
              <a:ext cx="1711813" cy="1500505"/>
            </a:xfrm>
            <a:custGeom>
              <a:avLst/>
              <a:gdLst>
                <a:gd name="connsiteX0" fmla="*/ 0 w 1711813"/>
                <a:gd name="connsiteY0" fmla="*/ 0 h 1500505"/>
                <a:gd name="connsiteX1" fmla="*/ 1711813 w 1711813"/>
                <a:gd name="connsiteY1" fmla="*/ 0 h 1500505"/>
                <a:gd name="connsiteX2" fmla="*/ 1711813 w 1711813"/>
                <a:gd name="connsiteY2" fmla="*/ 1500505 h 1500505"/>
                <a:gd name="connsiteX3" fmla="*/ 0 w 1711813"/>
                <a:gd name="connsiteY3" fmla="*/ 1500505 h 1500505"/>
                <a:gd name="connsiteX4" fmla="*/ 0 w 1711813"/>
                <a:gd name="connsiteY4" fmla="*/ 0 h 150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813" h="1500505">
                  <a:moveTo>
                    <a:pt x="0" y="0"/>
                  </a:moveTo>
                  <a:lnTo>
                    <a:pt x="1711813" y="0"/>
                  </a:lnTo>
                  <a:lnTo>
                    <a:pt x="1711813" y="1500505"/>
                  </a:lnTo>
                  <a:lnTo>
                    <a:pt x="0" y="15005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0" tIns="190500" rIns="190500" bIns="190500" numCol="1" spcCol="1270" anchor="t" anchorCtr="0">
              <a:noAutofit/>
            </a:bodyPr>
            <a:lstStyle/>
            <a:p>
              <a:pPr lvl="0" algn="l" defTabSz="2222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5000" kern="1200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2946521" y="1728046"/>
              <a:ext cx="322983" cy="322983"/>
            </a:xfrm>
            <a:prstGeom prst="triangle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L-Shape 7"/>
            <p:cNvSpPr/>
            <p:nvPr/>
          </p:nvSpPr>
          <p:spPr>
            <a:xfrm rot="5400000">
              <a:off x="3809576" y="1349828"/>
              <a:ext cx="1310353" cy="2099073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3810138" y="1915610"/>
              <a:ext cx="1711813" cy="1500505"/>
            </a:xfrm>
            <a:custGeom>
              <a:avLst/>
              <a:gdLst>
                <a:gd name="connsiteX0" fmla="*/ 0 w 1711813"/>
                <a:gd name="connsiteY0" fmla="*/ 0 h 1500505"/>
                <a:gd name="connsiteX1" fmla="*/ 1711813 w 1711813"/>
                <a:gd name="connsiteY1" fmla="*/ 0 h 1500505"/>
                <a:gd name="connsiteX2" fmla="*/ 1711813 w 1711813"/>
                <a:gd name="connsiteY2" fmla="*/ 1500505 h 1500505"/>
                <a:gd name="connsiteX3" fmla="*/ 0 w 1711813"/>
                <a:gd name="connsiteY3" fmla="*/ 1500505 h 1500505"/>
                <a:gd name="connsiteX4" fmla="*/ 0 w 1711813"/>
                <a:gd name="connsiteY4" fmla="*/ 0 h 150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813" h="1500505">
                  <a:moveTo>
                    <a:pt x="0" y="0"/>
                  </a:moveTo>
                  <a:lnTo>
                    <a:pt x="1711813" y="0"/>
                  </a:lnTo>
                  <a:lnTo>
                    <a:pt x="1711813" y="1500505"/>
                  </a:lnTo>
                  <a:lnTo>
                    <a:pt x="0" y="15005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0" tIns="190500" rIns="190500" bIns="190500" numCol="1" spcCol="1270" anchor="t" anchorCtr="0">
              <a:noAutofit/>
            </a:bodyPr>
            <a:lstStyle/>
            <a:p>
              <a:pPr lvl="0" algn="l" defTabSz="2222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5000" kern="1200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5191306" y="1209490"/>
              <a:ext cx="322983" cy="322983"/>
            </a:xfrm>
            <a:prstGeom prst="triangle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L-Shape 10"/>
            <p:cNvSpPr/>
            <p:nvPr/>
          </p:nvSpPr>
          <p:spPr>
            <a:xfrm rot="5400000">
              <a:off x="6054360" y="848073"/>
              <a:ext cx="1310355" cy="2099073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5905732" y="1397053"/>
              <a:ext cx="1711813" cy="1500505"/>
            </a:xfrm>
            <a:custGeom>
              <a:avLst/>
              <a:gdLst>
                <a:gd name="connsiteX0" fmla="*/ 0 w 1711813"/>
                <a:gd name="connsiteY0" fmla="*/ 0 h 1500505"/>
                <a:gd name="connsiteX1" fmla="*/ 1711813 w 1711813"/>
                <a:gd name="connsiteY1" fmla="*/ 0 h 1500505"/>
                <a:gd name="connsiteX2" fmla="*/ 1711813 w 1711813"/>
                <a:gd name="connsiteY2" fmla="*/ 1500505 h 1500505"/>
                <a:gd name="connsiteX3" fmla="*/ 0 w 1711813"/>
                <a:gd name="connsiteY3" fmla="*/ 1500505 h 1500505"/>
                <a:gd name="connsiteX4" fmla="*/ 0 w 1711813"/>
                <a:gd name="connsiteY4" fmla="*/ 0 h 150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813" h="1500505">
                  <a:moveTo>
                    <a:pt x="0" y="0"/>
                  </a:moveTo>
                  <a:lnTo>
                    <a:pt x="1711813" y="0"/>
                  </a:lnTo>
                  <a:lnTo>
                    <a:pt x="1711813" y="1500505"/>
                  </a:lnTo>
                  <a:lnTo>
                    <a:pt x="0" y="15005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0" tIns="190500" rIns="190500" bIns="190500" numCol="1" spcCol="1270" anchor="t" anchorCtr="0">
              <a:noAutofit/>
            </a:bodyPr>
            <a:lstStyle/>
            <a:p>
              <a:pPr lvl="0" algn="l" defTabSz="2222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5000" kern="1200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7436091" y="741341"/>
              <a:ext cx="322983" cy="322983"/>
            </a:xfrm>
            <a:prstGeom prst="triangle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9" name="TextBox 18"/>
          <p:cNvSpPr txBox="1"/>
          <p:nvPr/>
        </p:nvSpPr>
        <p:spPr>
          <a:xfrm>
            <a:off x="1743651" y="3058939"/>
            <a:ext cx="1460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Unexamined ethnic identity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2201" y="2427734"/>
            <a:ext cx="1460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First stage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1920" y="2591155"/>
            <a:ext cx="1737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Ethnic identity search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0152" y="2123372"/>
            <a:ext cx="1742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Ethnic Achievement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06541" y="1455766"/>
            <a:ext cx="1460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Final stage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73469" y="1935819"/>
            <a:ext cx="1460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Second stage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99992" y="4803998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Samovar et all. 2010. Communication Between </a:t>
            </a:r>
            <a:r>
              <a:rPr lang="en-US" sz="1000" dirty="0" smtClean="0"/>
              <a:t>Cultures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839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564" y="123478"/>
            <a:ext cx="9144000" cy="576064"/>
          </a:xfrm>
        </p:spPr>
        <p:txBody>
          <a:bodyPr/>
          <a:lstStyle/>
          <a:p>
            <a:r>
              <a:rPr lang="en-US" altLang="ko-KR" dirty="0"/>
              <a:t>Acquiring and Developing Identities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Four-stage 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Model from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Martin and Nakayama</a:t>
            </a:r>
            <a:endParaRPr lang="en-US" altLang="ko-K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5536" y="1635645"/>
            <a:ext cx="8311830" cy="3005396"/>
            <a:chOff x="1170431" y="740677"/>
            <a:chExt cx="8833425" cy="3193994"/>
          </a:xfrm>
        </p:grpSpPr>
        <p:sp>
          <p:nvSpPr>
            <p:cNvPr id="5" name="L-Shape 4"/>
            <p:cNvSpPr/>
            <p:nvPr/>
          </p:nvSpPr>
          <p:spPr>
            <a:xfrm rot="5400000">
              <a:off x="1564790" y="1851583"/>
              <a:ext cx="1310355" cy="2099073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1714544" y="2434166"/>
              <a:ext cx="1711813" cy="1500505"/>
            </a:xfrm>
            <a:custGeom>
              <a:avLst/>
              <a:gdLst>
                <a:gd name="connsiteX0" fmla="*/ 0 w 1711813"/>
                <a:gd name="connsiteY0" fmla="*/ 0 h 1500505"/>
                <a:gd name="connsiteX1" fmla="*/ 1711813 w 1711813"/>
                <a:gd name="connsiteY1" fmla="*/ 0 h 1500505"/>
                <a:gd name="connsiteX2" fmla="*/ 1711813 w 1711813"/>
                <a:gd name="connsiteY2" fmla="*/ 1500505 h 1500505"/>
                <a:gd name="connsiteX3" fmla="*/ 0 w 1711813"/>
                <a:gd name="connsiteY3" fmla="*/ 1500505 h 1500505"/>
                <a:gd name="connsiteX4" fmla="*/ 0 w 1711813"/>
                <a:gd name="connsiteY4" fmla="*/ 0 h 150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813" h="1500505">
                  <a:moveTo>
                    <a:pt x="0" y="0"/>
                  </a:moveTo>
                  <a:lnTo>
                    <a:pt x="1711813" y="0"/>
                  </a:lnTo>
                  <a:lnTo>
                    <a:pt x="1711813" y="1500505"/>
                  </a:lnTo>
                  <a:lnTo>
                    <a:pt x="0" y="15005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0" tIns="190500" rIns="190500" bIns="190500" numCol="1" spcCol="1270" anchor="t" anchorCtr="0">
              <a:noAutofit/>
            </a:bodyPr>
            <a:lstStyle/>
            <a:p>
              <a:pPr lvl="0" algn="l" defTabSz="2222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5000" kern="1200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2946521" y="1728046"/>
              <a:ext cx="322983" cy="322983"/>
            </a:xfrm>
            <a:prstGeom prst="triangle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L-Shape 7"/>
            <p:cNvSpPr/>
            <p:nvPr/>
          </p:nvSpPr>
          <p:spPr>
            <a:xfrm rot="5400000">
              <a:off x="3809576" y="1349828"/>
              <a:ext cx="1310353" cy="2099073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3810138" y="1915610"/>
              <a:ext cx="1711813" cy="1500505"/>
            </a:xfrm>
            <a:custGeom>
              <a:avLst/>
              <a:gdLst>
                <a:gd name="connsiteX0" fmla="*/ 0 w 1711813"/>
                <a:gd name="connsiteY0" fmla="*/ 0 h 1500505"/>
                <a:gd name="connsiteX1" fmla="*/ 1711813 w 1711813"/>
                <a:gd name="connsiteY1" fmla="*/ 0 h 1500505"/>
                <a:gd name="connsiteX2" fmla="*/ 1711813 w 1711813"/>
                <a:gd name="connsiteY2" fmla="*/ 1500505 h 1500505"/>
                <a:gd name="connsiteX3" fmla="*/ 0 w 1711813"/>
                <a:gd name="connsiteY3" fmla="*/ 1500505 h 1500505"/>
                <a:gd name="connsiteX4" fmla="*/ 0 w 1711813"/>
                <a:gd name="connsiteY4" fmla="*/ 0 h 150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813" h="1500505">
                  <a:moveTo>
                    <a:pt x="0" y="0"/>
                  </a:moveTo>
                  <a:lnTo>
                    <a:pt x="1711813" y="0"/>
                  </a:lnTo>
                  <a:lnTo>
                    <a:pt x="1711813" y="1500505"/>
                  </a:lnTo>
                  <a:lnTo>
                    <a:pt x="0" y="15005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0" tIns="190500" rIns="190500" bIns="190500" numCol="1" spcCol="1270" anchor="t" anchorCtr="0">
              <a:noAutofit/>
            </a:bodyPr>
            <a:lstStyle/>
            <a:p>
              <a:pPr lvl="0" algn="l" defTabSz="2222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5000" kern="1200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5191306" y="1209490"/>
              <a:ext cx="322983" cy="322983"/>
            </a:xfrm>
            <a:prstGeom prst="triangle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L-Shape 10"/>
            <p:cNvSpPr/>
            <p:nvPr/>
          </p:nvSpPr>
          <p:spPr>
            <a:xfrm rot="5400000">
              <a:off x="6054360" y="848073"/>
              <a:ext cx="1310355" cy="2099073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5905732" y="1397053"/>
              <a:ext cx="1711813" cy="1500505"/>
            </a:xfrm>
            <a:custGeom>
              <a:avLst/>
              <a:gdLst>
                <a:gd name="connsiteX0" fmla="*/ 0 w 1711813"/>
                <a:gd name="connsiteY0" fmla="*/ 0 h 1500505"/>
                <a:gd name="connsiteX1" fmla="*/ 1711813 w 1711813"/>
                <a:gd name="connsiteY1" fmla="*/ 0 h 1500505"/>
                <a:gd name="connsiteX2" fmla="*/ 1711813 w 1711813"/>
                <a:gd name="connsiteY2" fmla="*/ 1500505 h 1500505"/>
                <a:gd name="connsiteX3" fmla="*/ 0 w 1711813"/>
                <a:gd name="connsiteY3" fmla="*/ 1500505 h 1500505"/>
                <a:gd name="connsiteX4" fmla="*/ 0 w 1711813"/>
                <a:gd name="connsiteY4" fmla="*/ 0 h 150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813" h="1500505">
                  <a:moveTo>
                    <a:pt x="0" y="0"/>
                  </a:moveTo>
                  <a:lnTo>
                    <a:pt x="1711813" y="0"/>
                  </a:lnTo>
                  <a:lnTo>
                    <a:pt x="1711813" y="1500505"/>
                  </a:lnTo>
                  <a:lnTo>
                    <a:pt x="0" y="15005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0" tIns="190500" rIns="190500" bIns="190500" numCol="1" spcCol="1270" anchor="t" anchorCtr="0">
              <a:noAutofit/>
            </a:bodyPr>
            <a:lstStyle/>
            <a:p>
              <a:pPr lvl="0" algn="l" defTabSz="2222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ko-KR" altLang="en-US" sz="5000" kern="1200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7436091" y="741341"/>
              <a:ext cx="322983" cy="322983"/>
            </a:xfrm>
            <a:prstGeom prst="triangle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L-Shape 13"/>
            <p:cNvSpPr/>
            <p:nvPr/>
          </p:nvSpPr>
          <p:spPr>
            <a:xfrm rot="5400000">
              <a:off x="8299143" y="346317"/>
              <a:ext cx="1310354" cy="2099073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9" name="TextBox 18"/>
          <p:cNvSpPr txBox="1"/>
          <p:nvPr/>
        </p:nvSpPr>
        <p:spPr>
          <a:xfrm>
            <a:off x="673028" y="3358832"/>
            <a:ext cx="1460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Unexamined identity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732" y="2715766"/>
            <a:ext cx="1460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First stage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06100" y="2891048"/>
            <a:ext cx="1460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Conformity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39172" y="2423265"/>
            <a:ext cx="1460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Resistance and separatism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29876" y="1755659"/>
            <a:ext cx="1460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Third stage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72243" y="1955482"/>
            <a:ext cx="1460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Integration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62947" y="1275606"/>
            <a:ext cx="1460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Final stage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96804" y="2235712"/>
            <a:ext cx="1460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Second stage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99992" y="4803998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Samovar et all. 2010. Communication Between </a:t>
            </a:r>
            <a:r>
              <a:rPr lang="en-US" sz="1000" dirty="0" smtClean="0"/>
              <a:t>Cultures</a:t>
            </a:r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5148064" y="3853212"/>
            <a:ext cx="3559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cs typeface="Arial" pitchFamily="34" charset="0"/>
              </a:rPr>
              <a:t>Based on how they were achieved, your identities can also be classified as ascribed or avowed. This refers to whether your identities were obtained involuntarily or voluntarily.</a:t>
            </a:r>
            <a:endParaRPr lang="ko-KR" altLang="en-US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2469</TotalTime>
  <Words>2415</Words>
  <Application>Microsoft Office PowerPoint</Application>
  <PresentationFormat>On-screen Show (16:9)</PresentationFormat>
  <Paragraphs>209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pc</cp:lastModifiedBy>
  <cp:revision>113</cp:revision>
  <dcterms:created xsi:type="dcterms:W3CDTF">2016-12-05T23:26:54Z</dcterms:created>
  <dcterms:modified xsi:type="dcterms:W3CDTF">2018-10-01T01:53:01Z</dcterms:modified>
</cp:coreProperties>
</file>