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5" r:id="rId20"/>
    <p:sldId id="274" r:id="rId21"/>
    <p:sldId id="277" r:id="rId22"/>
    <p:sldId id="273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99FF"/>
    <a:srgbClr val="FFFF66"/>
    <a:srgbClr val="CCFFCC"/>
    <a:srgbClr val="FFCCCC"/>
    <a:srgbClr val="CCFFFF"/>
    <a:srgbClr val="B9CDE5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9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7E65-F597-47A6-A52E-9A105B7F7D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F9CEA-C786-4CD4-B589-46AD796B0E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75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F9CEA-C786-4CD4-B589-46AD796B0E5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751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warming #climatechange #globe #iconeo #design #ecodesign #illustration #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132856"/>
            <a:ext cx="7772400" cy="1470025"/>
          </a:xfrm>
          <a:solidFill>
            <a:srgbClr val="D7E4BD">
              <a:alpha val="60000"/>
            </a:srgb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619" y="3861048"/>
            <a:ext cx="6400800" cy="864096"/>
          </a:xfrm>
          <a:solidFill>
            <a:srgbClr val="B9CDE5">
              <a:alpha val="60000"/>
            </a:srgb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53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3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4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0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60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4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21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87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0194-AD8C-4183-B42D-CED95C606EC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657E-1C72-4EE8-A495-FFD8D8A2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42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Serave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skerville Old Fac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skerville Old Fac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skerville Old Fac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skerville Old Fac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skerville Old Fac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spc="600" dirty="0" smtClean="0"/>
              <a:t>ETIKA KOMUNIKASI LINGKUNGAN</a:t>
            </a:r>
            <a:endParaRPr lang="id-ID" sz="4000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 Suci Marini </a:t>
            </a:r>
            <a:r>
              <a:rPr lang="en-US" dirty="0" err="1" smtClean="0"/>
              <a:t>Novianty</a:t>
            </a:r>
            <a:r>
              <a:rPr lang="en-US" dirty="0" smtClean="0"/>
              <a:t>, S.I.P, </a:t>
            </a:r>
            <a:r>
              <a:rPr lang="en-US" dirty="0" err="1" smtClean="0"/>
              <a:t>M.Si</a:t>
            </a:r>
            <a:endParaRPr lang="en-US" dirty="0" smtClean="0"/>
          </a:p>
          <a:p>
            <a:r>
              <a:rPr lang="en-US" sz="2800" dirty="0" smtClean="0"/>
              <a:t>*</a:t>
            </a:r>
            <a:r>
              <a:rPr lang="en-US" sz="2800" dirty="0" err="1" smtClean="0"/>
              <a:t>disarikan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beragam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106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“The ability of the biosphere to perpetually renew its self, yet still allow humans the ability to derive resources to live prosperously &amp; in harmony w/ the nature indefinitely”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39552" y="37890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dirty="0" smtClean="0">
                <a:latin typeface="Seravek" pitchFamily="34" charset="0"/>
              </a:rPr>
              <a:t>"Kemampuan biosfer untuk terus memperbarui diri, namun masih memungkinkan manusia untuk</a:t>
            </a:r>
            <a:r>
              <a:rPr lang="en-US" i="1" dirty="0" smtClean="0">
                <a:latin typeface="Seravek" pitchFamily="34" charset="0"/>
              </a:rPr>
              <a:t> </a:t>
            </a:r>
            <a:r>
              <a:rPr lang="en-US" i="1" dirty="0" err="1" smtClean="0">
                <a:latin typeface="Seravek" pitchFamily="34" charset="0"/>
              </a:rPr>
              <a:t>mampu</a:t>
            </a:r>
            <a:r>
              <a:rPr lang="id-ID" i="1" dirty="0" smtClean="0">
                <a:latin typeface="Seravek" pitchFamily="34" charset="0"/>
              </a:rPr>
              <a:t> mendapatkan sumber daya </a:t>
            </a:r>
            <a:r>
              <a:rPr lang="en-US" i="1" dirty="0" err="1" smtClean="0">
                <a:latin typeface="Seravek" pitchFamily="34" charset="0"/>
              </a:rPr>
              <a:t>guna</a:t>
            </a:r>
            <a:r>
              <a:rPr lang="id-ID" i="1" dirty="0" smtClean="0">
                <a:latin typeface="Seravek" pitchFamily="34" charset="0"/>
              </a:rPr>
              <a:t> hidup sejahtera &amp; dalam harmoni dengan alam tanpa batas“</a:t>
            </a:r>
            <a:r>
              <a:rPr lang="en-US" i="1" dirty="0" smtClean="0">
                <a:latin typeface="Seravek" pitchFamily="34" charset="0"/>
              </a:rPr>
              <a:t> </a:t>
            </a:r>
            <a:endParaRPr lang="id-ID" i="1" dirty="0">
              <a:latin typeface="Serave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4764722"/>
            <a:ext cx="8229600" cy="536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Jurin</a:t>
            </a:r>
            <a:r>
              <a:rPr lang="en-US" dirty="0" smtClean="0"/>
              <a:t>, et. al, 2010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19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3397" y="304342"/>
            <a:ext cx="2304256" cy="2216872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 smtClean="0">
                <a:solidFill>
                  <a:schemeClr val="tx1"/>
                </a:solidFill>
                <a:latin typeface="Seravek" pitchFamily="34" charset="0"/>
              </a:rPr>
              <a:t>SOCIETY</a:t>
            </a:r>
            <a:endParaRPr lang="id-ID" sz="2400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24744"/>
            <a:ext cx="4415805" cy="4276945"/>
            <a:chOff x="4200301" y="1556792"/>
            <a:chExt cx="4415805" cy="4276945"/>
          </a:xfrm>
        </p:grpSpPr>
        <p:pic>
          <p:nvPicPr>
            <p:cNvPr id="6146" name="Picture 2" descr="Image result for sustainable developm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301" y="1556792"/>
              <a:ext cx="4415805" cy="427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08104" y="3528432"/>
              <a:ext cx="1800200" cy="198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SOLUTIONS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0121" y="4464710"/>
              <a:ext cx="1476165" cy="6000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SOCIETY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2768920"/>
              <a:ext cx="1728192" cy="3000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ECONOMY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73109" y="2708920"/>
              <a:ext cx="1831339" cy="3600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eravek" pitchFamily="34" charset="0"/>
                </a:rPr>
                <a:t>ENVIRONMENT</a:t>
              </a:r>
              <a:endParaRPr lang="id-ID" b="1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3036" y="2517168"/>
            <a:ext cx="2592288" cy="2448273"/>
          </a:xfrm>
          <a:prstGeom prst="ellips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 smtClean="0">
                <a:solidFill>
                  <a:schemeClr val="tx1"/>
                </a:solidFill>
                <a:latin typeface="Seravek" pitchFamily="34" charset="0"/>
              </a:rPr>
              <a:t>ECONOMY</a:t>
            </a:r>
            <a:endParaRPr lang="id-ID" sz="2000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1844" y="4196494"/>
            <a:ext cx="2498148" cy="2400858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 smtClean="0">
                <a:solidFill>
                  <a:schemeClr val="tx1"/>
                </a:solidFill>
                <a:latin typeface="Seravek" pitchFamily="34" charset="0"/>
              </a:rPr>
              <a:t>ENVIRONMENT</a:t>
            </a:r>
            <a:endParaRPr lang="id-ID" sz="1200" b="1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50918" y="2924944"/>
            <a:ext cx="1332741" cy="816360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26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3397" y="304342"/>
            <a:ext cx="2304256" cy="2216872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 smtClean="0">
                <a:solidFill>
                  <a:schemeClr val="tx1"/>
                </a:solidFill>
                <a:latin typeface="Seravek" pitchFamily="34" charset="0"/>
              </a:rPr>
              <a:t>SOCIETY</a:t>
            </a:r>
            <a:endParaRPr lang="id-ID" sz="2400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24744"/>
            <a:ext cx="4415805" cy="4276945"/>
            <a:chOff x="4200301" y="1556792"/>
            <a:chExt cx="4415805" cy="4276945"/>
          </a:xfrm>
        </p:grpSpPr>
        <p:pic>
          <p:nvPicPr>
            <p:cNvPr id="6146" name="Picture 2" descr="Image result for sustainable developm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301" y="1556792"/>
              <a:ext cx="4415805" cy="427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08104" y="3528432"/>
              <a:ext cx="1800200" cy="198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SOLUTIONS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0121" y="4464710"/>
              <a:ext cx="1476165" cy="6000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SOCIETY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2768920"/>
              <a:ext cx="1728192" cy="3000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 smtClean="0">
                  <a:solidFill>
                    <a:schemeClr val="tx1"/>
                  </a:solidFill>
                  <a:latin typeface="Seravek" pitchFamily="34" charset="0"/>
                </a:rPr>
                <a:t>ECONOMY</a:t>
              </a:r>
              <a:endParaRPr lang="id-ID" b="1" spc="300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73109" y="2708920"/>
              <a:ext cx="1831339" cy="3600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eravek" pitchFamily="34" charset="0"/>
                </a:rPr>
                <a:t>ENVIRONMENT</a:t>
              </a:r>
              <a:endParaRPr lang="id-ID" b="1" dirty="0">
                <a:solidFill>
                  <a:schemeClr val="tx1"/>
                </a:solidFill>
                <a:latin typeface="Seravek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3036" y="2517168"/>
            <a:ext cx="2592288" cy="2448273"/>
          </a:xfrm>
          <a:prstGeom prst="ellips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 smtClean="0">
                <a:solidFill>
                  <a:schemeClr val="tx1"/>
                </a:solidFill>
                <a:latin typeface="Seravek" pitchFamily="34" charset="0"/>
              </a:rPr>
              <a:t>ECONOMY</a:t>
            </a:r>
            <a:endParaRPr lang="id-ID" sz="2000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1844" y="4196494"/>
            <a:ext cx="2498148" cy="2400858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 smtClean="0">
                <a:solidFill>
                  <a:schemeClr val="tx1"/>
                </a:solidFill>
                <a:latin typeface="Seravek" pitchFamily="34" charset="0"/>
              </a:rPr>
              <a:t>ENVIRONMENT</a:t>
            </a:r>
            <a:endParaRPr lang="id-ID" sz="1200" b="1" spc="300" dirty="0">
              <a:solidFill>
                <a:schemeClr val="tx1"/>
              </a:solidFill>
              <a:latin typeface="Serave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50918" y="2924944"/>
            <a:ext cx="1332741" cy="816360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359180" y="1700808"/>
            <a:ext cx="6629289" cy="369611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eravek" pitchFamily="34" charset="0"/>
              </a:rPr>
              <a:t>Ethics play its role here.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eravek" pitchFamily="34" charset="0"/>
              </a:rPr>
              <a:t>Where? Decision making process.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Seravek" pitchFamily="34" charset="0"/>
              </a:rPr>
              <a:t>What perspective do they use here? </a:t>
            </a:r>
            <a:r>
              <a:rPr lang="en-US" sz="2800" b="1" dirty="0" smtClean="0">
                <a:solidFill>
                  <a:schemeClr val="tx1"/>
                </a:solidFill>
                <a:latin typeface="Seravek" pitchFamily="34" charset="0"/>
              </a:rPr>
              <a:t>– My question to you</a:t>
            </a:r>
            <a:endParaRPr lang="id-ID" sz="2800" b="1" dirty="0">
              <a:solidFill>
                <a:schemeClr val="tx1"/>
              </a:solidFill>
              <a:latin typeface="Serave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FFFF00"/>
                </a:solidFill>
              </a:rPr>
              <a:t>DILEMA ETIKA DALAM KOMUNIKASI LINGKUNGAN</a:t>
            </a:r>
            <a:endParaRPr lang="id-ID" sz="2800" b="1" i="1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ec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3277"/>
            <a:ext cx="60374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8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FFFF00"/>
                </a:solidFill>
              </a:rPr>
              <a:t>DILEMA ETIKA DALAM KOMUNIKASI LINGKUNGAN</a:t>
            </a:r>
            <a:endParaRPr lang="id-ID" sz="2800" b="1" i="1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ec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3277"/>
            <a:ext cx="60374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375" y="1766708"/>
            <a:ext cx="302433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eravek" pitchFamily="34" charset="0"/>
              </a:rPr>
              <a:t>Apa</a:t>
            </a:r>
            <a:r>
              <a:rPr lang="en-US" sz="2800" b="1" dirty="0" smtClean="0">
                <a:latin typeface="Seravek" pitchFamily="34" charset="0"/>
              </a:rPr>
              <a:t> yang </a:t>
            </a:r>
            <a:r>
              <a:rPr lang="en-US" sz="2800" b="1" dirty="0" err="1" smtClean="0">
                <a:latin typeface="Seravek" pitchFamily="34" charset="0"/>
              </a:rPr>
              <a:t>dijanjikan</a:t>
            </a:r>
            <a:r>
              <a:rPr lang="en-US" sz="2800" b="1" dirty="0" smtClean="0">
                <a:latin typeface="Seravek" pitchFamily="34" charset="0"/>
              </a:rPr>
              <a:t> </a:t>
            </a:r>
            <a:r>
              <a:rPr lang="en-US" sz="2800" b="1" dirty="0" err="1" smtClean="0">
                <a:latin typeface="Seravek" pitchFamily="34" charset="0"/>
              </a:rPr>
              <a:t>oleh</a:t>
            </a:r>
            <a:r>
              <a:rPr lang="en-US" sz="2800" b="1" dirty="0" smtClean="0">
                <a:latin typeface="Seravek" pitchFamily="34" charset="0"/>
              </a:rPr>
              <a:t> </a:t>
            </a:r>
            <a:r>
              <a:rPr lang="en-US" sz="2800" b="1" dirty="0" err="1" smtClean="0">
                <a:latin typeface="Seravek" pitchFamily="34" charset="0"/>
              </a:rPr>
              <a:t>Politisi</a:t>
            </a:r>
            <a:r>
              <a:rPr lang="en-US" sz="2800" b="1" dirty="0" smtClean="0">
                <a:latin typeface="Seravek" pitchFamily="34" charset="0"/>
              </a:rPr>
              <a:t>? </a:t>
            </a:r>
            <a:r>
              <a:rPr lang="en-US" sz="2800" b="1" dirty="0" err="1" smtClean="0">
                <a:latin typeface="Seravek" pitchFamily="34" charset="0"/>
              </a:rPr>
              <a:t>Diusahakan</a:t>
            </a:r>
            <a:r>
              <a:rPr lang="en-US" sz="2800" b="1" dirty="0" smtClean="0">
                <a:latin typeface="Seravek" pitchFamily="34" charset="0"/>
              </a:rPr>
              <a:t> </a:t>
            </a:r>
            <a:r>
              <a:rPr lang="en-US" sz="2800" b="1" dirty="0" err="1" smtClean="0">
                <a:latin typeface="Seravek" pitchFamily="34" charset="0"/>
              </a:rPr>
              <a:t>pemerintah</a:t>
            </a:r>
            <a:r>
              <a:rPr lang="en-US" sz="2800" b="1" dirty="0" smtClean="0">
                <a:latin typeface="Seravek" pitchFamily="34" charset="0"/>
              </a:rPr>
              <a:t>?</a:t>
            </a:r>
            <a:endParaRPr lang="id-ID" sz="2800" b="1" dirty="0">
              <a:latin typeface="Serave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772816"/>
            <a:ext cx="302433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solidFill>
                  <a:srgbClr val="FF0000"/>
                </a:solidFill>
                <a:latin typeface="Seravek" pitchFamily="34" charset="0"/>
              </a:rPr>
              <a:t>Kehidupan</a:t>
            </a:r>
            <a:r>
              <a:rPr lang="en-US" sz="2800" b="1" dirty="0" smtClean="0">
                <a:solidFill>
                  <a:srgbClr val="FF0000"/>
                </a:solidFill>
                <a:latin typeface="Seravek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eravek" pitchFamily="34" charset="0"/>
              </a:rPr>
              <a:t>ekonomi</a:t>
            </a:r>
            <a:r>
              <a:rPr lang="en-US" sz="2800" b="1" dirty="0" smtClean="0">
                <a:solidFill>
                  <a:srgbClr val="FF0000"/>
                </a:solidFill>
                <a:latin typeface="Seravek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eravek" pitchFamily="34" charset="0"/>
              </a:rPr>
              <a:t>lebih</a:t>
            </a:r>
            <a:r>
              <a:rPr lang="en-US" sz="2800" b="1" dirty="0" smtClean="0">
                <a:solidFill>
                  <a:srgbClr val="FF0000"/>
                </a:solidFill>
                <a:latin typeface="Seravek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eravek" pitchFamily="34" charset="0"/>
              </a:rPr>
              <a:t>baik</a:t>
            </a:r>
            <a:endParaRPr lang="id-ID" sz="2800" b="1" dirty="0">
              <a:solidFill>
                <a:srgbClr val="FF0000"/>
              </a:solidFill>
              <a:latin typeface="Serave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1462" r="33235" b="6251"/>
          <a:stretch/>
        </p:blipFill>
        <p:spPr bwMode="auto">
          <a:xfrm>
            <a:off x="1043608" y="692696"/>
            <a:ext cx="7332786" cy="5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14183" r="37561" b="67547"/>
          <a:stretch/>
        </p:blipFill>
        <p:spPr bwMode="auto">
          <a:xfrm>
            <a:off x="1475656" y="369276"/>
            <a:ext cx="6224954" cy="13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31250" r="39729" b="27404"/>
          <a:stretch/>
        </p:blipFill>
        <p:spPr bwMode="auto">
          <a:xfrm>
            <a:off x="1475656" y="2053172"/>
            <a:ext cx="6101862" cy="30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Isu</a:t>
            </a:r>
            <a:r>
              <a:rPr lang="en-US" dirty="0" smtClean="0"/>
              <a:t> lain (Deluca </a:t>
            </a:r>
            <a:r>
              <a:rPr lang="en-US" dirty="0" err="1" smtClean="0"/>
              <a:t>dalam</a:t>
            </a:r>
            <a:r>
              <a:rPr lang="en-US" dirty="0" smtClean="0"/>
              <a:t> Cheney, 2011)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35" y="1556792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Environmental racism </a:t>
            </a:r>
            <a:r>
              <a:rPr lang="en-US" dirty="0" smtClean="0">
                <a:sym typeface="Wingdings" pitchFamily="2" charset="2"/>
              </a:rPr>
              <a:t> Orang 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berwarna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kehidupan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mereka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terpojok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kampanye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peduli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. 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504" y="3789040"/>
            <a:ext cx="822960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Kompensasi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agar </a:t>
            </a:r>
            <a:r>
              <a:rPr lang="en-US" dirty="0" err="1" smtClean="0">
                <a:sym typeface="Wingdings" pitchFamily="2" charset="2"/>
              </a:rPr>
              <a:t>masyarakat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bergantung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saja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Begitu</a:t>
            </a:r>
            <a:r>
              <a:rPr lang="en-US" dirty="0" smtClean="0">
                <a:sym typeface="Wingdings" pitchFamily="2" charset="2"/>
              </a:rPr>
              <a:t> pun </a:t>
            </a:r>
            <a:r>
              <a:rPr lang="en-US" dirty="0" err="1" smtClean="0">
                <a:sym typeface="Wingdings" pitchFamily="2" charset="2"/>
              </a:rPr>
              <a:t>industri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bertanggungjawab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atas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mereka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ambil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0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 Indonesia (</a:t>
            </a:r>
            <a:r>
              <a:rPr lang="en-US" dirty="0" err="1" smtClean="0"/>
              <a:t>Ariestya</a:t>
            </a:r>
            <a:r>
              <a:rPr lang="en-US" dirty="0" smtClean="0"/>
              <a:t>, 2017), </a:t>
            </a:r>
            <a:r>
              <a:rPr lang="en-US" dirty="0" err="1" smtClean="0"/>
              <a:t>masalahnya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NGO</a:t>
            </a:r>
            <a:r>
              <a:rPr lang="id-ID" dirty="0" smtClean="0"/>
              <a:t>, bid lingkungan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 fokus </a:t>
            </a:r>
            <a:r>
              <a:rPr lang="id-ID" dirty="0"/>
              <a:t>pada komunikasi lingkungan sebagai fungsi teknis sehingga peranan komunikasi masih terbatas pada tingkatan penyebaran informasi belum sampai pada fungsi strategis</a:t>
            </a:r>
            <a:r>
              <a:rPr lang="id-ID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id-ID" dirty="0" smtClean="0"/>
              <a:t>urasi </a:t>
            </a:r>
            <a:r>
              <a:rPr lang="id-ID" dirty="0"/>
              <a:t>waktu program yang terbatas (1-5 tahun</a:t>
            </a:r>
            <a:r>
              <a:rPr lang="id-ID" dirty="0" smtClean="0"/>
              <a:t>).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profit yang </a:t>
            </a:r>
            <a:r>
              <a:rPr lang="en-US" dirty="0" err="1" smtClean="0"/>
              <a:t>mengejar</a:t>
            </a:r>
            <a:r>
              <a:rPr lang="en-US" dirty="0" smtClean="0"/>
              <a:t> return of investment</a:t>
            </a:r>
            <a:r>
              <a:rPr lang="id-ID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id-ID" dirty="0" smtClean="0"/>
              <a:t>umber </a:t>
            </a:r>
            <a:r>
              <a:rPr lang="id-ID" dirty="0"/>
              <a:t>daya manusia.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memedai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id-ID" dirty="0" smtClean="0"/>
              <a:t>nggaran </a:t>
            </a:r>
            <a:r>
              <a:rPr lang="id-ID" dirty="0"/>
              <a:t>yang terbatas. </a:t>
            </a:r>
            <a:r>
              <a:rPr lang="en-US" dirty="0" smtClean="0"/>
              <a:t>K</a:t>
            </a:r>
            <a:r>
              <a:rPr lang="id-ID" dirty="0" smtClean="0"/>
              <a:t>etidakleluasaan </a:t>
            </a:r>
            <a:r>
              <a:rPr lang="id-ID" dirty="0"/>
              <a:t>dalam menentukan anggaran dan jumlah anggaran yang terbatas.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62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41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4" descr="Image result for what is it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Image result for what is it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413">
            <a:off x="1728868" y="1690316"/>
            <a:ext cx="6186421" cy="3464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88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(</a:t>
            </a:r>
            <a:r>
              <a:rPr lang="en-US" dirty="0" err="1" smtClean="0"/>
              <a:t>Mufid</a:t>
            </a:r>
            <a:r>
              <a:rPr lang="en-US" dirty="0" smtClean="0"/>
              <a:t>, 2018)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Politik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Dialogis</a:t>
            </a:r>
            <a:endParaRPr lang="en-US" dirty="0" smtClean="0"/>
          </a:p>
          <a:p>
            <a:r>
              <a:rPr lang="en-US" dirty="0" err="1" smtClean="0"/>
              <a:t>Situasional</a:t>
            </a:r>
            <a:endParaRPr lang="en-US" dirty="0" smtClean="0"/>
          </a:p>
          <a:p>
            <a:r>
              <a:rPr lang="en-US" dirty="0" smtClean="0"/>
              <a:t>Utilitarian</a:t>
            </a:r>
          </a:p>
          <a:p>
            <a:r>
              <a:rPr lang="en-US" dirty="0" smtClean="0"/>
              <a:t>Legal</a:t>
            </a:r>
          </a:p>
          <a:p>
            <a:r>
              <a:rPr lang="en-US" dirty="0" err="1" smtClean="0"/>
              <a:t>Religius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8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Watch An Inconvenient Sequel Truth to Power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53136"/>
            <a:ext cx="8435280" cy="748679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https://www.youtube.com/watch?v=tXUY4B0_eRo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8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, </a:t>
            </a:r>
            <a:r>
              <a:rPr lang="en-US" dirty="0" err="1" smtClean="0"/>
              <a:t>analisislah</a:t>
            </a:r>
            <a:r>
              <a:rPr lang="en-US" dirty="0" smtClean="0"/>
              <a:t> film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tonton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? </a:t>
            </a:r>
          </a:p>
          <a:p>
            <a:pPr lvl="1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dilanggar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fil</a:t>
            </a:r>
            <a:r>
              <a:rPr lang="en-US" dirty="0" smtClean="0"/>
              <a:t>m </a:t>
            </a:r>
            <a:r>
              <a:rPr lang="en-US" dirty="0" err="1" smtClean="0"/>
              <a:t>dibuat</a:t>
            </a:r>
            <a:r>
              <a:rPr lang="en-US" dirty="0" smtClean="0"/>
              <a:t>? </a:t>
            </a:r>
            <a:endParaRPr lang="en-US" dirty="0" smtClean="0"/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? </a:t>
            </a:r>
          </a:p>
          <a:p>
            <a:pPr lvl="1"/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i="1" dirty="0" smtClean="0"/>
              <a:t>stakeholder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film?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9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80720" cy="4738538"/>
          </a:xfrm>
        </p:spPr>
        <p:txBody>
          <a:bodyPr>
            <a:normAutofit/>
          </a:bodyPr>
          <a:lstStyle/>
          <a:p>
            <a:r>
              <a:rPr lang="en-US" spc="600" dirty="0" smtClean="0"/>
              <a:t>CREATING UNDERSTANDING ABOUT ENVIRONMENT (CORBETT, 2006)</a:t>
            </a:r>
            <a:endParaRPr lang="id-ID" spc="600" dirty="0"/>
          </a:p>
        </p:txBody>
      </p:sp>
    </p:spTree>
    <p:extLst>
      <p:ext uri="{BB962C8B-B14F-4D97-AF65-F5344CB8AC3E}">
        <p14:creationId xmlns:p14="http://schemas.microsoft.com/office/powerpoint/2010/main" val="1710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480720" cy="2088232"/>
          </a:xfrm>
        </p:spPr>
        <p:txBody>
          <a:bodyPr>
            <a:normAutofit/>
          </a:bodyPr>
          <a:lstStyle/>
          <a:p>
            <a:pPr algn="l"/>
            <a:r>
              <a:rPr lang="en-US" sz="2800" spc="600" dirty="0" smtClean="0"/>
              <a:t>CREATING UNDERSTANDING ABOUT ENVIRONMENT</a:t>
            </a:r>
            <a:endParaRPr lang="id-ID" sz="2800" spc="600" dirty="0"/>
          </a:p>
        </p:txBody>
      </p:sp>
      <p:sp>
        <p:nvSpPr>
          <p:cNvPr id="3" name="Rectangle 2"/>
          <p:cNvSpPr/>
          <p:nvPr/>
        </p:nvSpPr>
        <p:spPr>
          <a:xfrm>
            <a:off x="611560" y="2093391"/>
            <a:ext cx="4464496" cy="4176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Informal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Studi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membahas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berkomunikasi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lingkungan</a:t>
            </a:r>
            <a:endParaRPr lang="en-U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Mempengaruhi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persepsi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lingkungan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diri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sendiri</a:t>
            </a:r>
            <a:endParaRPr lang="en-U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Membentuk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hubungan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lingkungan</a:t>
            </a:r>
            <a:endParaRPr lang="en-U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35789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ravek" pitchFamily="34" charset="0"/>
              </a:rPr>
              <a:t>ALIUDIN, 2018 – PPT KOMUNIKASI LINGKUNGAN</a:t>
            </a:r>
            <a:endParaRPr lang="id-ID" sz="1200" dirty="0">
              <a:latin typeface="Seravek" pitchFamily="34" charset="0"/>
            </a:endParaRPr>
          </a:p>
        </p:txBody>
      </p:sp>
      <p:pic>
        <p:nvPicPr>
          <p:cNvPr id="3074" name="Picture 2" descr="Ð¤Ð¾ÑÐ¾Ð³ÑÐ°Ñ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3391"/>
            <a:ext cx="2952328" cy="41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480720" cy="2088232"/>
          </a:xfrm>
        </p:spPr>
        <p:txBody>
          <a:bodyPr>
            <a:normAutofit/>
          </a:bodyPr>
          <a:lstStyle/>
          <a:p>
            <a:pPr algn="l"/>
            <a:r>
              <a:rPr lang="en-US" sz="2800" spc="600" dirty="0" smtClean="0"/>
              <a:t>CREATING UNDERSTANDING ABOUT ENVIRONMENT</a:t>
            </a:r>
            <a:endParaRPr lang="id-ID" sz="2800" spc="600" dirty="0"/>
          </a:p>
        </p:txBody>
      </p:sp>
      <p:sp>
        <p:nvSpPr>
          <p:cNvPr id="3" name="Rectangle 2"/>
          <p:cNvSpPr/>
          <p:nvPr/>
        </p:nvSpPr>
        <p:spPr>
          <a:xfrm>
            <a:off x="611560" y="2093391"/>
            <a:ext cx="4464496" cy="4176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Formal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” (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alat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praktis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utama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membawa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pemahaman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lingkungan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berhubungan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</a:rPr>
              <a:t>alam</a:t>
            </a:r>
            <a:endParaRPr lang="en-U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35789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ravek" pitchFamily="34" charset="0"/>
              </a:rPr>
              <a:t>ALIUDIN, 2018 – PPT KOMUNIKASI LINGKUNGAN</a:t>
            </a:r>
            <a:endParaRPr lang="id-ID" sz="1200" dirty="0">
              <a:latin typeface="Seravek" pitchFamily="34" charset="0"/>
            </a:endParaRPr>
          </a:p>
        </p:txBody>
      </p:sp>
      <p:pic>
        <p:nvPicPr>
          <p:cNvPr id="4098" name="Picture 2" descr="Isaac Cordal Sculpture  -  Say goodbye to Florida and much of California while they continue to debate the issu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81243"/>
            <a:ext cx="3531364" cy="41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Ariestya</a:t>
            </a:r>
            <a:r>
              <a:rPr lang="en-US" dirty="0" smtClean="0"/>
              <a:t> (2017)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Strategis</a:t>
            </a:r>
            <a:r>
              <a:rPr lang="en-US" dirty="0" smtClean="0"/>
              <a:t> (</a:t>
            </a:r>
            <a:r>
              <a:rPr lang="id-ID" dirty="0" smtClean="0"/>
              <a:t>aktivitas utama dari komunikasi lingkungan adalah kampanye dan peningkatan kesadaran khalayak untuk peduli terhadap lingkungan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mengajarkan, mengajak, dan mendorong pihak-pihak terkait (pemerintah, swasta, dan masyarakat) untuk berperan serta dalam mengatasi permasalahan lingkungan</a:t>
            </a:r>
            <a:endParaRPr lang="en-US" dirty="0" smtClean="0"/>
          </a:p>
          <a:p>
            <a:pPr lvl="1"/>
            <a:r>
              <a:rPr lang="en-US" dirty="0" err="1" smtClean="0"/>
              <a:t>Teknis</a:t>
            </a:r>
            <a:r>
              <a:rPr lang="en-US" dirty="0" smtClean="0"/>
              <a:t> (</a:t>
            </a:r>
            <a:r>
              <a:rPr lang="id-ID" dirty="0" smtClean="0"/>
              <a:t>mengumpulkan, memublikasikan, dan menyebarkan informasi terkait dengan isu-isu lingkungan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memberikan informasi kepada khalayak tentang permasalahan-permasalahan lingkungan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Image result for how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5" descr="Image result for how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7" descr="Image result for how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430286" cy="286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1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AKAR KOMUNIKASI LINGKUNGAN (JURIN, ET. AL, 2010 – Aliudin,2018)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Nature Writing </a:t>
            </a:r>
            <a:r>
              <a:rPr lang="en-US" sz="2300" dirty="0" smtClean="0"/>
              <a:t>(Muir &amp; Thoreau (AS) </a:t>
            </a:r>
            <a:r>
              <a:rPr lang="en-US" sz="2300" dirty="0" err="1" smtClean="0"/>
              <a:t>intensif</a:t>
            </a:r>
            <a:r>
              <a:rPr lang="en-US" sz="2300" dirty="0" smtClean="0"/>
              <a:t> </a:t>
            </a:r>
            <a:r>
              <a:rPr lang="en-US" sz="2300" dirty="0" err="1" smtClean="0"/>
              <a:t>menulis</a:t>
            </a:r>
            <a:r>
              <a:rPr lang="en-US" sz="2300" dirty="0" smtClean="0"/>
              <a:t> </a:t>
            </a:r>
            <a:r>
              <a:rPr lang="en-US" sz="2300" dirty="0" err="1" smtClean="0"/>
              <a:t>tentang</a:t>
            </a:r>
            <a:r>
              <a:rPr lang="en-US" sz="2300" dirty="0" smtClean="0"/>
              <a:t> </a:t>
            </a:r>
            <a:r>
              <a:rPr lang="en-US" sz="2300" dirty="0" err="1" smtClean="0"/>
              <a:t>aktivitas</a:t>
            </a:r>
            <a:r>
              <a:rPr lang="en-US" sz="2300" dirty="0" smtClean="0"/>
              <a:t> </a:t>
            </a:r>
            <a:r>
              <a:rPr lang="en-US" sz="2300" dirty="0" err="1" smtClean="0"/>
              <a:t>alam</a:t>
            </a:r>
            <a:r>
              <a:rPr lang="en-US" sz="2300" dirty="0" smtClean="0"/>
              <a:t>. Ex, </a:t>
            </a:r>
            <a:r>
              <a:rPr lang="en-US" sz="2300" dirty="0" err="1" smtClean="0"/>
              <a:t>penemuan</a:t>
            </a:r>
            <a:r>
              <a:rPr lang="en-US" sz="2300" dirty="0" smtClean="0"/>
              <a:t> </a:t>
            </a:r>
            <a:r>
              <a:rPr lang="en-US" sz="2300" dirty="0" err="1" smtClean="0"/>
              <a:t>pulau</a:t>
            </a:r>
            <a:r>
              <a:rPr lang="en-US" sz="2300" dirty="0" smtClean="0"/>
              <a:t> </a:t>
            </a:r>
            <a:r>
              <a:rPr lang="en-US" sz="2300" dirty="0" err="1" smtClean="0"/>
              <a:t>baru</a:t>
            </a:r>
            <a:r>
              <a:rPr lang="en-US" sz="2300" dirty="0" smtClean="0"/>
              <a:t>, </a:t>
            </a:r>
            <a:r>
              <a:rPr lang="en-US" sz="2300" dirty="0" err="1" smtClean="0"/>
              <a:t>cuaca</a:t>
            </a:r>
            <a:r>
              <a:rPr lang="en-US" sz="2300" dirty="0" smtClean="0"/>
              <a:t> </a:t>
            </a:r>
            <a:r>
              <a:rPr lang="en-US" sz="2300" dirty="0" err="1" smtClean="0"/>
              <a:t>ekstrem</a:t>
            </a:r>
            <a:r>
              <a:rPr lang="en-US" sz="2300" dirty="0" smtClean="0"/>
              <a:t>, </a:t>
            </a:r>
            <a:r>
              <a:rPr lang="en-US" sz="2300" dirty="0" err="1" smtClean="0"/>
              <a:t>fenomena</a:t>
            </a:r>
            <a:r>
              <a:rPr lang="en-US" sz="2300" dirty="0" smtClean="0"/>
              <a:t> </a:t>
            </a:r>
            <a:r>
              <a:rPr lang="en-US" sz="2300" dirty="0" err="1" smtClean="0"/>
              <a:t>alam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err="1" smtClean="0"/>
              <a:t>Sekarang</a:t>
            </a:r>
            <a:r>
              <a:rPr lang="en-US" sz="2300" dirty="0" smtClean="0"/>
              <a:t>, ex: BBC Planet </a:t>
            </a:r>
            <a:r>
              <a:rPr lang="en-US" sz="2300" dirty="0"/>
              <a:t>E</a:t>
            </a:r>
            <a:r>
              <a:rPr lang="en-US" sz="2300" dirty="0" smtClean="0"/>
              <a:t>arth series, </a:t>
            </a:r>
            <a:r>
              <a:rPr lang="en-US" sz="2300" dirty="0" err="1" smtClean="0"/>
              <a:t>majalah</a:t>
            </a:r>
            <a:r>
              <a:rPr lang="en-US" sz="2300" dirty="0" smtClean="0"/>
              <a:t> </a:t>
            </a:r>
            <a:r>
              <a:rPr lang="en-US" sz="2300" dirty="0" err="1" smtClean="0"/>
              <a:t>NatiGeo</a:t>
            </a:r>
            <a:r>
              <a:rPr lang="en-US" sz="2300" dirty="0" smtClean="0"/>
              <a:t>)</a:t>
            </a:r>
          </a:p>
          <a:p>
            <a:r>
              <a:rPr lang="en-US" sz="2300" b="1" dirty="0" smtClean="0"/>
              <a:t>Outdoor Recreation &amp; Travel Writing </a:t>
            </a:r>
            <a:r>
              <a:rPr lang="en-US" sz="2300" dirty="0" smtClean="0"/>
              <a:t>(</a:t>
            </a:r>
            <a:r>
              <a:rPr lang="en-US" sz="2300" dirty="0" err="1" smtClean="0"/>
              <a:t>Tulisan</a:t>
            </a:r>
            <a:r>
              <a:rPr lang="en-US" sz="2300" dirty="0" smtClean="0"/>
              <a:t> </a:t>
            </a:r>
            <a:r>
              <a:rPr lang="en-US" sz="2300" dirty="0" err="1" smtClean="0"/>
              <a:t>tentang</a:t>
            </a:r>
            <a:r>
              <a:rPr lang="en-US" sz="2300" dirty="0" smtClean="0"/>
              <a:t> </a:t>
            </a:r>
            <a:r>
              <a:rPr lang="en-US" sz="2300" dirty="0" err="1" smtClean="0"/>
              <a:t>kisah</a:t>
            </a:r>
            <a:r>
              <a:rPr lang="en-US" sz="2300" dirty="0" smtClean="0"/>
              <a:t> </a:t>
            </a:r>
            <a:r>
              <a:rPr lang="en-US" sz="2300" dirty="0" err="1" smtClean="0"/>
              <a:t>pendakian</a:t>
            </a:r>
            <a:r>
              <a:rPr lang="en-US" sz="2300" dirty="0" smtClean="0"/>
              <a:t> </a:t>
            </a:r>
            <a:r>
              <a:rPr lang="en-US" sz="2300" dirty="0" err="1" smtClean="0"/>
              <a:t>gunung-gunung</a:t>
            </a:r>
            <a:r>
              <a:rPr lang="en-US" sz="2300" dirty="0" smtClean="0"/>
              <a:t> , </a:t>
            </a:r>
            <a:r>
              <a:rPr lang="en-US" sz="2300" dirty="0" err="1" smtClean="0"/>
              <a:t>petualangan</a:t>
            </a:r>
            <a:r>
              <a:rPr lang="en-US" sz="2300" dirty="0" smtClean="0"/>
              <a:t> di </a:t>
            </a:r>
            <a:r>
              <a:rPr lang="en-US" sz="2300" dirty="0" err="1" smtClean="0"/>
              <a:t>alam</a:t>
            </a:r>
            <a:r>
              <a:rPr lang="en-US" sz="2300" dirty="0" smtClean="0"/>
              <a:t> </a:t>
            </a:r>
            <a:r>
              <a:rPr lang="en-US" sz="2300" dirty="0" err="1" smtClean="0"/>
              <a:t>bebas</a:t>
            </a:r>
            <a:r>
              <a:rPr lang="en-US" sz="2300" dirty="0" smtClean="0"/>
              <a:t>, </a:t>
            </a:r>
            <a:r>
              <a:rPr lang="en-US" sz="2300" dirty="0" err="1" smtClean="0"/>
              <a:t>tulisan</a:t>
            </a:r>
            <a:r>
              <a:rPr lang="en-US" sz="2300" dirty="0" smtClean="0"/>
              <a:t> </a:t>
            </a:r>
            <a:r>
              <a:rPr lang="en-US" sz="2300" dirty="0" err="1" smtClean="0"/>
              <a:t>perjalanan</a:t>
            </a:r>
            <a:r>
              <a:rPr lang="en-US" sz="2300" dirty="0" smtClean="0"/>
              <a:t>)</a:t>
            </a:r>
          </a:p>
          <a:p>
            <a:pPr lvl="0"/>
            <a:r>
              <a:rPr lang="en-US" sz="2300" b="1" dirty="0" smtClean="0"/>
              <a:t>Science Writing </a:t>
            </a:r>
            <a:r>
              <a:rPr lang="en-US" sz="2300" dirty="0" smtClean="0"/>
              <a:t>(</a:t>
            </a:r>
            <a:r>
              <a:rPr lang="en-US" sz="2300" dirty="0" err="1" smtClean="0"/>
              <a:t>Jurnal</a:t>
            </a:r>
            <a:r>
              <a:rPr lang="en-US" sz="2300" dirty="0" smtClean="0"/>
              <a:t> – </a:t>
            </a:r>
            <a:r>
              <a:rPr lang="en-US" sz="2300" dirty="0" err="1" smtClean="0"/>
              <a:t>jurnal</a:t>
            </a:r>
            <a:r>
              <a:rPr lang="en-US" sz="2300" dirty="0" smtClean="0"/>
              <a:t> </a:t>
            </a:r>
            <a:r>
              <a:rPr lang="en-US" sz="2300" dirty="0" err="1" smtClean="0"/>
              <a:t>lingkungan</a:t>
            </a:r>
            <a:r>
              <a:rPr lang="en-US" sz="2300" dirty="0" smtClean="0"/>
              <a:t>)</a:t>
            </a:r>
          </a:p>
          <a:p>
            <a:r>
              <a:rPr lang="en-US" sz="2300" b="1" dirty="0" smtClean="0"/>
              <a:t>Public Affairs Reporting </a:t>
            </a:r>
            <a:r>
              <a:rPr lang="en-US" sz="2300" dirty="0" smtClean="0"/>
              <a:t>(</a:t>
            </a:r>
            <a:r>
              <a:rPr lang="en-US" sz="2300" dirty="0" err="1" smtClean="0"/>
              <a:t>Akhir</a:t>
            </a:r>
            <a:r>
              <a:rPr lang="en-US" sz="2300" dirty="0" smtClean="0"/>
              <a:t> 1800/</a:t>
            </a:r>
            <a:r>
              <a:rPr lang="en-US" sz="2300" dirty="0" err="1" smtClean="0"/>
              <a:t>awal</a:t>
            </a:r>
            <a:r>
              <a:rPr lang="en-US" sz="2300" dirty="0" smtClean="0"/>
              <a:t> 1900 </a:t>
            </a:r>
            <a:r>
              <a:rPr lang="en-US" sz="2300" dirty="0" err="1" smtClean="0"/>
              <a:t>mulai</a:t>
            </a:r>
            <a:r>
              <a:rPr lang="en-US" sz="2300" dirty="0" smtClean="0"/>
              <a:t> </a:t>
            </a:r>
            <a:r>
              <a:rPr lang="en-US" sz="2300" dirty="0" err="1" smtClean="0"/>
              <a:t>muncul</a:t>
            </a:r>
            <a:r>
              <a:rPr lang="en-US" sz="2300" dirty="0" smtClean="0"/>
              <a:t> </a:t>
            </a:r>
            <a:r>
              <a:rPr lang="en-US" sz="2300" dirty="0" err="1" smtClean="0"/>
              <a:t>surat</a:t>
            </a:r>
            <a:r>
              <a:rPr lang="en-US" sz="2300" dirty="0" smtClean="0"/>
              <a:t> </a:t>
            </a:r>
            <a:r>
              <a:rPr lang="en-US" sz="2300" dirty="0" err="1" smtClean="0"/>
              <a:t>kabar</a:t>
            </a:r>
            <a:r>
              <a:rPr lang="en-US" sz="2300" dirty="0" smtClean="0"/>
              <a:t> yang </a:t>
            </a:r>
            <a:r>
              <a:rPr lang="en-US" sz="2300" dirty="0" err="1" smtClean="0"/>
              <a:t>memberitakan</a:t>
            </a:r>
            <a:r>
              <a:rPr lang="en-US" sz="2300" dirty="0" smtClean="0"/>
              <a:t> ‘</a:t>
            </a:r>
            <a:r>
              <a:rPr lang="en-US" sz="2300" dirty="0" err="1" smtClean="0"/>
              <a:t>muckracking</a:t>
            </a:r>
            <a:r>
              <a:rPr lang="en-US" sz="2300" dirty="0" smtClean="0"/>
              <a:t>’ (</a:t>
            </a:r>
            <a:r>
              <a:rPr lang="en-US" sz="2300" dirty="0" err="1" smtClean="0"/>
              <a:t>berita</a:t>
            </a:r>
            <a:r>
              <a:rPr lang="en-US" sz="2300" dirty="0" smtClean="0"/>
              <a:t> </a:t>
            </a:r>
            <a:r>
              <a:rPr lang="en-US" sz="2300" dirty="0" err="1" smtClean="0"/>
              <a:t>berbau</a:t>
            </a:r>
            <a:r>
              <a:rPr lang="en-US" sz="2300" dirty="0" smtClean="0"/>
              <a:t> </a:t>
            </a:r>
            <a:r>
              <a:rPr lang="en-US" sz="2300" dirty="0" err="1" smtClean="0"/>
              <a:t>skandal</a:t>
            </a:r>
            <a:r>
              <a:rPr lang="en-US" sz="2300" dirty="0" smtClean="0"/>
              <a:t>)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err="1" smtClean="0">
                <a:sym typeface="Wingdings" pitchFamily="2" charset="2"/>
              </a:rPr>
              <a:t>m</a:t>
            </a:r>
            <a:r>
              <a:rPr lang="en-US" sz="2300" dirty="0" err="1" smtClean="0"/>
              <a:t>uncul</a:t>
            </a:r>
            <a:r>
              <a:rPr lang="en-US" sz="2300" dirty="0" smtClean="0"/>
              <a:t> </a:t>
            </a:r>
            <a:r>
              <a:rPr lang="en-US" sz="2300" dirty="0" err="1" smtClean="0"/>
              <a:t>investigasi</a:t>
            </a:r>
            <a:r>
              <a:rPr lang="en-US" sz="2300" dirty="0" smtClean="0"/>
              <a:t> </a:t>
            </a:r>
            <a:r>
              <a:rPr lang="en-US" sz="2300" dirty="0" err="1" smtClean="0"/>
              <a:t>terkait</a:t>
            </a:r>
            <a:r>
              <a:rPr lang="en-US" sz="2300" dirty="0" smtClean="0"/>
              <a:t> </a:t>
            </a:r>
            <a:r>
              <a:rPr lang="en-US" sz="2300" dirty="0" err="1" smtClean="0"/>
              <a:t>masalah</a:t>
            </a:r>
            <a:r>
              <a:rPr lang="en-US" sz="2300" i="1" dirty="0" smtClean="0"/>
              <a:t> public health, safety</a:t>
            </a:r>
            <a:r>
              <a:rPr lang="en-US" sz="2300" dirty="0" smtClean="0"/>
              <a:t>)</a:t>
            </a:r>
          </a:p>
          <a:p>
            <a:r>
              <a:rPr lang="en-US" sz="2300" b="1" dirty="0" smtClean="0"/>
              <a:t>Persuasion</a:t>
            </a:r>
            <a:r>
              <a:rPr lang="en-US" sz="2300" dirty="0" smtClean="0">
                <a:effectLst/>
              </a:rPr>
              <a:t> (</a:t>
            </a:r>
            <a:r>
              <a:rPr lang="en-US" sz="2300" dirty="0" err="1" smtClean="0">
                <a:effectLst/>
              </a:rPr>
              <a:t>Tujuan</a:t>
            </a:r>
            <a:r>
              <a:rPr lang="en-US" sz="2300" dirty="0" smtClean="0">
                <a:effectLst/>
              </a:rPr>
              <a:t> </a:t>
            </a:r>
            <a:r>
              <a:rPr lang="en-US" sz="2300" dirty="0" err="1" smtClean="0">
                <a:effectLst/>
              </a:rPr>
              <a:t>mempersuasi</a:t>
            </a:r>
            <a:r>
              <a:rPr lang="en-US" sz="2300" dirty="0" smtClean="0">
                <a:effectLst/>
              </a:rPr>
              <a:t> </a:t>
            </a:r>
            <a:r>
              <a:rPr lang="en-US" sz="2300" dirty="0" err="1" smtClean="0">
                <a:effectLst/>
              </a:rPr>
              <a:t>berkaitan</a:t>
            </a:r>
            <a:r>
              <a:rPr lang="en-US" sz="2300" dirty="0" smtClean="0">
                <a:effectLst/>
              </a:rPr>
              <a:t> </a:t>
            </a:r>
            <a:r>
              <a:rPr lang="en-US" sz="2300" dirty="0" err="1" smtClean="0">
                <a:effectLst/>
              </a:rPr>
              <a:t>dengan</a:t>
            </a:r>
            <a:r>
              <a:rPr lang="en-US" sz="2300" dirty="0" smtClean="0">
                <a:effectLst/>
              </a:rPr>
              <a:t> </a:t>
            </a:r>
            <a:r>
              <a:rPr lang="en-US" sz="2300" dirty="0" err="1" smtClean="0">
                <a:effectLst/>
              </a:rPr>
              <a:t>isu</a:t>
            </a:r>
            <a:r>
              <a:rPr lang="en-US" sz="2300" dirty="0" smtClean="0">
                <a:effectLst/>
              </a:rPr>
              <a:t> </a:t>
            </a:r>
            <a:r>
              <a:rPr lang="en-US" sz="2300" dirty="0" err="1" smtClean="0">
                <a:effectLst/>
              </a:rPr>
              <a:t>lingkungan</a:t>
            </a:r>
            <a:r>
              <a:rPr lang="en-US" sz="2300" dirty="0" smtClean="0">
                <a:effectLst/>
              </a:rPr>
              <a:t>)</a:t>
            </a:r>
            <a:endParaRPr lang="en-US" sz="2300" dirty="0" smtClean="0"/>
          </a:p>
          <a:p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2360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/>
              <a:t>DENGAN</a:t>
            </a:r>
            <a:endParaRPr lang="id-ID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err="1" smtClean="0"/>
              <a:t>Menggambarkan</a:t>
            </a:r>
            <a:r>
              <a:rPr lang="en-US" dirty="0" smtClean="0"/>
              <a:t> ‘</a:t>
            </a:r>
            <a:r>
              <a:rPr lang="en-US" dirty="0" err="1" smtClean="0"/>
              <a:t>lingkungan</a:t>
            </a:r>
            <a:r>
              <a:rPr lang="en-US" dirty="0" smtClean="0"/>
              <a:t>’ </a:t>
            </a:r>
            <a:r>
              <a:rPr lang="en-US" dirty="0" err="1" smtClean="0"/>
              <a:t>dimana</a:t>
            </a:r>
            <a:r>
              <a:rPr lang="en-US" dirty="0" smtClean="0"/>
              <a:t> orang </a:t>
            </a:r>
            <a:r>
              <a:rPr lang="en-US" dirty="0" err="1" smtClean="0"/>
              <a:t>tinggal</a:t>
            </a:r>
            <a:r>
              <a:rPr lang="en-US" dirty="0" smtClean="0"/>
              <a:t> &amp;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smtClean="0"/>
              <a:t>Planet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37460"/>
            <a:ext cx="381838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erave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3861048"/>
            <a:ext cx="375476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eravek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spc="300" dirty="0" smtClean="0"/>
              <a:t>SUSTAINABLE DEVELOPMENT</a:t>
            </a:r>
            <a:endParaRPr lang="id-ID" sz="3600" spc="300" dirty="0"/>
          </a:p>
        </p:txBody>
      </p:sp>
    </p:spTree>
    <p:extLst>
      <p:ext uri="{BB962C8B-B14F-4D97-AF65-F5344CB8AC3E}">
        <p14:creationId xmlns:p14="http://schemas.microsoft.com/office/powerpoint/2010/main" val="1552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11061480</TotalTime>
  <Words>649</Words>
  <Application>Microsoft Office PowerPoint</Application>
  <PresentationFormat>On-screen Show (4:3)</PresentationFormat>
  <Paragraphs>82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ETIKA KOMUNIKASI LINGKUNGAN</vt:lpstr>
      <vt:lpstr>PowerPoint Presentation</vt:lpstr>
      <vt:lpstr>CREATING UNDERSTANDING ABOUT ENVIRONMENT (CORBETT, 2006)</vt:lpstr>
      <vt:lpstr>CREATING UNDERSTANDING ABOUT ENVIRONMENT</vt:lpstr>
      <vt:lpstr>CREATING UNDERSTANDING ABOUT ENVIRONMENT</vt:lpstr>
      <vt:lpstr>Ariestya (2017)</vt:lpstr>
      <vt:lpstr>PowerPoint Presentation</vt:lpstr>
      <vt:lpstr>AKAR KOMUNIKASI LINGKUNGAN (JURIN, ET. AL, 2010 – Aliudin,2018)</vt:lpstr>
      <vt:lpstr>DENGAN</vt:lpstr>
      <vt:lpstr>Sustainable Development is</vt:lpstr>
      <vt:lpstr>PowerPoint Presentation</vt:lpstr>
      <vt:lpstr>PowerPoint Presentation</vt:lpstr>
      <vt:lpstr>DILEMA ETIKA DALAM KOMUNIKASI LINGKUNGAN</vt:lpstr>
      <vt:lpstr>DILEMA ETIKA DALAM KOMUNIKASI LINGKUNGAN</vt:lpstr>
      <vt:lpstr>PowerPoint Presentation</vt:lpstr>
      <vt:lpstr>PowerPoint Presentation</vt:lpstr>
      <vt:lpstr>Isu lain (Deluca dalam Cheney, 2011)</vt:lpstr>
      <vt:lpstr>Di Indonesia (Ariestya, 2017), masalahnya</vt:lpstr>
      <vt:lpstr>Bagaimana menilai isu etika komunikasi lingkungan?</vt:lpstr>
      <vt:lpstr>Melalui perspektif etika komunikasi (Mufid, 2018)</vt:lpstr>
      <vt:lpstr>Watch An Inconvenient Sequel Truth to Power 2017</vt:lpstr>
      <vt:lpstr>Tugas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16</cp:revision>
  <dcterms:created xsi:type="dcterms:W3CDTF">2008-12-31T17:02:30Z</dcterms:created>
  <dcterms:modified xsi:type="dcterms:W3CDTF">2019-05-08T05:59:33Z</dcterms:modified>
</cp:coreProperties>
</file>