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64" r:id="rId3"/>
    <p:sldId id="268" r:id="rId4"/>
    <p:sldId id="269" r:id="rId5"/>
    <p:sldId id="270" r:id="rId6"/>
    <p:sldId id="272" r:id="rId7"/>
    <p:sldId id="271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88" r:id="rId24"/>
    <p:sldId id="289" r:id="rId25"/>
    <p:sldId id="290" r:id="rId26"/>
    <p:sldId id="291" r:id="rId27"/>
    <p:sldId id="292" r:id="rId28"/>
    <p:sldId id="293" r:id="rId29"/>
    <p:sldId id="298" r:id="rId30"/>
    <p:sldId id="297" r:id="rId31"/>
    <p:sldId id="296" r:id="rId32"/>
    <p:sldId id="299" r:id="rId33"/>
    <p:sldId id="300" r:id="rId34"/>
    <p:sldId id="301" r:id="rId35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56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300" autoAdjust="0"/>
    <p:restoredTop sz="94660"/>
  </p:normalViewPr>
  <p:slideViewPr>
    <p:cSldViewPr snapToGrid="0" showGuides="1">
      <p:cViewPr>
        <p:scale>
          <a:sx n="51" d="100"/>
          <a:sy n="51" d="100"/>
        </p:scale>
        <p:origin x="-90" y="-318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395142-2D41-46BF-8C2A-8CD5D9B0BA9B}" type="datetimeFigureOut">
              <a:rPr lang="id-ID" smtClean="0"/>
              <a:t>01/01/2009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8E9CCC-8B68-40B0-83EB-C91FA7CDE6C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19700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906E5BD-9BA6-458F-8409-410E75EEB8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1258" y="1122363"/>
            <a:ext cx="5355772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6876CED-D493-4A67-844F-347D639A8D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6375" y="3620699"/>
            <a:ext cx="5436637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BEC3361-66AA-4E04-90A6-0504DE76D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CA330-518E-4F39-8F35-D2FD755E3595}" type="datetimeFigureOut">
              <a:rPr lang="id-ID" smtClean="0"/>
              <a:t>01/01/2009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F5D9EDA-7627-4845-A56E-D9DA61158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71DC8E8-6991-401E-8AB0-3E2D0511D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C4568-FE73-4AB1-A66E-0CD03EA0AA91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95492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822EF78-4213-4B57-A6BE-E3F256F6E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5A34877-EF01-4FE9-8456-BB95A4F2E3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EA8147E-271C-480C-B149-BAE5D97AE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CA330-518E-4F39-8F35-D2FD755E3595}" type="datetimeFigureOut">
              <a:rPr lang="id-ID" smtClean="0"/>
              <a:t>01/01/2009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8307B82-A374-4577-BFED-F4B8A7753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8241C07-2074-4438-B720-B9F0A2599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C4568-FE73-4AB1-A66E-0CD03EA0AA91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51104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41634C2B-4FB6-4FC9-9718-C52794D692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8DEACED-5575-44A5-A8A8-986B3DBD96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36FC76F-04B9-40B7-A89E-462B05DD18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CA330-518E-4F39-8F35-D2FD755E3595}" type="datetimeFigureOut">
              <a:rPr lang="id-ID" smtClean="0"/>
              <a:t>01/01/2009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09193AB-C721-4A95-85E0-A35B3C609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F4BD1FE-30F5-461C-9437-C1FEE152E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C4568-FE73-4AB1-A66E-0CD03EA0AA91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15676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B36A512-2454-49A2-8898-E0D1FD705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273ED91-3449-4973-935D-0F37692ACB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0261374-F055-4008-A3EA-204009A4A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CA330-518E-4F39-8F35-D2FD755E3595}" type="datetimeFigureOut">
              <a:rPr lang="id-ID" smtClean="0"/>
              <a:t>01/01/2009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353067D-0AE2-41AD-94D6-8D67FF32F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116CFEC-3077-494D-8E0E-CED652FFD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C4568-FE73-4AB1-A66E-0CD03EA0AA91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87426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BAEF0E-E6C3-4E1F-ADED-249E6014A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82A897D-76CE-4F5E-9922-205F84DC3C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ED47D65-F5C5-4017-97B4-09DAB5B1A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CA330-518E-4F39-8F35-D2FD755E3595}" type="datetimeFigureOut">
              <a:rPr lang="id-ID" smtClean="0"/>
              <a:t>01/01/2009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B70CC0D-55C9-4E41-9001-DDB8539B1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F04404E-50B1-4C67-A9F6-C9CEF9294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C4568-FE73-4AB1-A66E-0CD03EA0AA91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99636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3CE5724-5D72-4EC6-AB14-EC3B47D74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948F78B-E97D-464D-8743-C8D4650249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5B0819D-48FD-4EBD-8DFC-B668F70811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176EAD1-54A7-4773-BF78-99997DD28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CA330-518E-4F39-8F35-D2FD755E3595}" type="datetimeFigureOut">
              <a:rPr lang="id-ID" smtClean="0"/>
              <a:t>01/01/2009</a:t>
            </a:fld>
            <a:endParaRPr lang="id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4BF62E5-8C2D-484E-BAF9-9239F23F6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E3A3FA6-8038-47A5-B5CA-5BC39777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C4568-FE73-4AB1-A66E-0CD03EA0AA91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7446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A13F78C-239B-4DD8-8507-26EA1C2CC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B35071D-DA5F-4E6E-B9A5-91C09F49BF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A949A4D-F657-4CF6-BF71-14C2B99B14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338AEA6-825B-477E-BFCC-40A14A13D3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B9D29285-3D73-46A5-B007-816C253F44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A628B01A-B61E-4C95-B6A3-1CB1DB4A1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CA330-518E-4F39-8F35-D2FD755E3595}" type="datetimeFigureOut">
              <a:rPr lang="id-ID" smtClean="0"/>
              <a:t>01/01/2009</a:t>
            </a:fld>
            <a:endParaRPr lang="id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4FDC323-65CC-4714-ADE1-2030FAE4E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D778F8E3-9284-4842-BE1A-3AC186002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C4568-FE73-4AB1-A66E-0CD03EA0AA91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54174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5342C9-D79D-4CA8-AD1E-C730A038F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B3050DD2-75CC-476D-BEAD-CC422515D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CA330-518E-4F39-8F35-D2FD755E3595}" type="datetimeFigureOut">
              <a:rPr lang="id-ID" smtClean="0"/>
              <a:t>01/01/2009</a:t>
            </a:fld>
            <a:endParaRPr lang="id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0E83D11-010A-4F02-A1E7-9EF099869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FB7F512-4E63-4EE7-97E2-8415CF86B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C4568-FE73-4AB1-A66E-0CD03EA0AA91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03596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AFEB2C05-2AE6-487A-BF49-30B2D94B7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CA330-518E-4F39-8F35-D2FD755E3595}" type="datetimeFigureOut">
              <a:rPr lang="id-ID" smtClean="0"/>
              <a:t>01/01/2009</a:t>
            </a:fld>
            <a:endParaRPr lang="id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4476A38-828B-43F3-9C6A-C1D346CC9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1B66D94-C26C-4BF9-87D1-98A8846D7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C4568-FE73-4AB1-A66E-0CD03EA0AA91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09814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0571E0-7BED-4BBE-A0D7-E3DDA9FFB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E5D990A-E331-42D2-B5C1-90BBFF4053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55383C7-7AD4-420A-BC20-D803B3BB98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AB84B36-88F5-49AD-B77C-87AEA1B29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CA330-518E-4F39-8F35-D2FD755E3595}" type="datetimeFigureOut">
              <a:rPr lang="id-ID" smtClean="0"/>
              <a:t>01/01/2009</a:t>
            </a:fld>
            <a:endParaRPr lang="id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2CE5B73-F11B-4D74-9EF6-C0F31B81B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AC7E52D-06E6-49C6-818E-01295CB5B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C4568-FE73-4AB1-A66E-0CD03EA0AA91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21808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1AADA5E-8BCD-418F-ACA3-611F5C0BA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4FB06729-379D-4924-9F13-D5B471923A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A6B9982-F20B-4914-99CC-B292196D88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8C4A658-BA0F-44AA-BCAC-59FA2317F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CA330-518E-4F39-8F35-D2FD755E3595}" type="datetimeFigureOut">
              <a:rPr lang="id-ID" smtClean="0"/>
              <a:t>01/01/2009</a:t>
            </a:fld>
            <a:endParaRPr lang="id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4321EFA-1FF1-4797-AB3B-E235A4963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3025C6F-0105-4AE3-AAE2-C2D7314FC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C4568-FE73-4AB1-A66E-0CD03EA0AA91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58086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5943600" y="1"/>
            <a:ext cx="6248401" cy="6858000"/>
            <a:chOff x="5943600" y="1"/>
            <a:chExt cx="6248401" cy="685800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7E1686BA-5EE2-4FDF-9DE4-42E32486C2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112" t="7375" r="8863" b="10285"/>
            <a:stretch/>
          </p:blipFill>
          <p:spPr>
            <a:xfrm>
              <a:off x="9605964" y="4229100"/>
              <a:ext cx="2586037" cy="2628900"/>
            </a:xfrm>
            <a:custGeom>
              <a:avLst/>
              <a:gdLst>
                <a:gd name="connsiteX0" fmla="*/ 0 w 2586037"/>
                <a:gd name="connsiteY0" fmla="*/ 0 h 2628900"/>
                <a:gd name="connsiteX1" fmla="*/ 2586037 w 2586037"/>
                <a:gd name="connsiteY1" fmla="*/ 0 h 2628900"/>
                <a:gd name="connsiteX2" fmla="*/ 2586037 w 2586037"/>
                <a:gd name="connsiteY2" fmla="*/ 2628900 h 2628900"/>
                <a:gd name="connsiteX3" fmla="*/ 0 w 2586037"/>
                <a:gd name="connsiteY3" fmla="*/ 2628900 h 2628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86037" h="2628900">
                  <a:moveTo>
                    <a:pt x="0" y="0"/>
                  </a:moveTo>
                  <a:lnTo>
                    <a:pt x="2586037" y="0"/>
                  </a:lnTo>
                  <a:lnTo>
                    <a:pt x="2586037" y="2628900"/>
                  </a:lnTo>
                  <a:lnTo>
                    <a:pt x="0" y="2628900"/>
                  </a:lnTo>
                  <a:close/>
                </a:path>
              </a:pathLst>
            </a:cu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052892F4-31C5-4BF9-AF0F-A77D2654600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43" t="509" r="1108" b="58300"/>
            <a:stretch/>
          </p:blipFill>
          <p:spPr>
            <a:xfrm>
              <a:off x="5943601" y="2258591"/>
              <a:ext cx="3571875" cy="2314575"/>
            </a:xfrm>
            <a:custGeom>
              <a:avLst/>
              <a:gdLst>
                <a:gd name="connsiteX0" fmla="*/ 0 w 3571875"/>
                <a:gd name="connsiteY0" fmla="*/ 0 h 2314575"/>
                <a:gd name="connsiteX1" fmla="*/ 3571875 w 3571875"/>
                <a:gd name="connsiteY1" fmla="*/ 0 h 2314575"/>
                <a:gd name="connsiteX2" fmla="*/ 3571875 w 3571875"/>
                <a:gd name="connsiteY2" fmla="*/ 2314575 h 2314575"/>
                <a:gd name="connsiteX3" fmla="*/ 0 w 3571875"/>
                <a:gd name="connsiteY3" fmla="*/ 2314575 h 2314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71875" h="2314575">
                  <a:moveTo>
                    <a:pt x="0" y="0"/>
                  </a:moveTo>
                  <a:lnTo>
                    <a:pt x="3571875" y="0"/>
                  </a:lnTo>
                  <a:lnTo>
                    <a:pt x="3571875" y="2314575"/>
                  </a:lnTo>
                  <a:lnTo>
                    <a:pt x="0" y="2314575"/>
                  </a:lnTo>
                  <a:close/>
                </a:path>
              </a:pathLst>
            </a:custGeom>
          </p:spPr>
        </p:pic>
        <p:pic>
          <p:nvPicPr>
            <p:cNvPr id="10" name="Picture 2" descr="Newspaper Lot"/>
            <p:cNvPicPr>
              <a:picLocks noChangeAspect="1" noChangeArrowheads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592" b="5470"/>
            <a:stretch/>
          </p:blipFill>
          <p:spPr bwMode="auto">
            <a:xfrm>
              <a:off x="5943600" y="1"/>
              <a:ext cx="3571875" cy="21481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4" descr="Person Reading the Daily Fake News Newspaper Sitting on Gray Couch"/>
            <p:cNvPicPr>
              <a:picLocks noChangeAspect="1" noChangeArrowheads="1"/>
            </p:cNvPicPr>
            <p:nvPr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964" t="8088" r="32072" b="20505"/>
            <a:stretch/>
          </p:blipFill>
          <p:spPr bwMode="auto">
            <a:xfrm>
              <a:off x="9605964" y="1"/>
              <a:ext cx="2586037" cy="40900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6" descr="Man Facing Side With Hand Raise on Chest Level"/>
            <p:cNvPicPr>
              <a:picLocks noChangeAspect="1" noChangeArrowheads="1"/>
            </p:cNvPicPr>
            <p:nvPr/>
          </p:nvPicPr>
          <p:blipFill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556" t="18917" b="18456"/>
            <a:stretch/>
          </p:blipFill>
          <p:spPr bwMode="auto">
            <a:xfrm>
              <a:off x="5943600" y="4710521"/>
              <a:ext cx="3571875" cy="21474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C229C8AB-7A49-4CB5-A224-5E44317DD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79749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9702D5C-2672-409B-93E9-976CE18AA1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477882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d-ID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C595432-7C11-4102-86C9-1170F0B54B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BCA330-518E-4F39-8F35-D2FD755E3595}" type="datetimeFigureOut">
              <a:rPr lang="id-ID" smtClean="0"/>
              <a:t>01/01/2009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BE3D196-14FF-4313-BF16-C4793E1399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1B8B6B0-983A-4CC9-A962-4F0A749352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3C4568-FE73-4AB1-A66E-0CD03EA0AA91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94054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995623"/>
          </a:solidFill>
          <a:latin typeface="Adobe Caslon Pro Bold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xmlns="" id="{D0134A63-AE2A-4A3B-A604-764E45E8AD6A}"/>
              </a:ext>
            </a:extLst>
          </p:cNvPr>
          <p:cNvGrpSpPr/>
          <p:nvPr/>
        </p:nvGrpSpPr>
        <p:grpSpPr>
          <a:xfrm>
            <a:off x="696589" y="670832"/>
            <a:ext cx="4372094" cy="4960060"/>
            <a:chOff x="696589" y="670832"/>
            <a:chExt cx="4372094" cy="496006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14CB0AC9-D785-465D-9066-3FE88AB39BEB}"/>
                </a:ext>
              </a:extLst>
            </p:cNvPr>
            <p:cNvSpPr txBox="1"/>
            <p:nvPr/>
          </p:nvSpPr>
          <p:spPr>
            <a:xfrm>
              <a:off x="696589" y="670832"/>
              <a:ext cx="4372094" cy="147732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4800" dirty="0" err="1" smtClean="0">
                  <a:solidFill>
                    <a:srgbClr val="995623"/>
                  </a:solidFill>
                  <a:latin typeface="Adobe Caslon Pro Bold" panose="0205070206050A020403" pitchFamily="18" charset="0"/>
                </a:rPr>
                <a:t>Teori</a:t>
              </a:r>
              <a:r>
                <a:rPr lang="en-US" sz="4800" dirty="0" smtClean="0">
                  <a:solidFill>
                    <a:srgbClr val="995623"/>
                  </a:solidFill>
                  <a:latin typeface="Adobe Caslon Pro Bold" panose="0205070206050A020403" pitchFamily="18" charset="0"/>
                </a:rPr>
                <a:t> &amp; </a:t>
              </a:r>
              <a:r>
                <a:rPr lang="en-US" sz="4800" dirty="0" err="1" smtClean="0">
                  <a:solidFill>
                    <a:srgbClr val="995623"/>
                  </a:solidFill>
                  <a:latin typeface="Adobe Caslon Pro Bold" panose="0205070206050A020403" pitchFamily="18" charset="0"/>
                </a:rPr>
                <a:t>Praktek</a:t>
              </a:r>
              <a:r>
                <a:rPr lang="en-US" sz="4800" dirty="0" smtClean="0">
                  <a:solidFill>
                    <a:srgbClr val="995623"/>
                  </a:solidFill>
                  <a:latin typeface="Adobe Caslon Pro Bold" panose="0205070206050A020403" pitchFamily="18" charset="0"/>
                </a:rPr>
                <a:t> </a:t>
              </a:r>
            </a:p>
            <a:p>
              <a:r>
                <a:rPr lang="en-US" sz="4800" dirty="0" err="1" smtClean="0">
                  <a:solidFill>
                    <a:srgbClr val="995623"/>
                  </a:solidFill>
                  <a:latin typeface="Adobe Caslon Pro Bold" panose="0205070206050A020403" pitchFamily="18" charset="0"/>
                </a:rPr>
                <a:t>Etika</a:t>
              </a:r>
              <a:r>
                <a:rPr lang="en-US" sz="4800" dirty="0" smtClean="0">
                  <a:solidFill>
                    <a:srgbClr val="995623"/>
                  </a:solidFill>
                  <a:latin typeface="Adobe Caslon Pro Bold" panose="0205070206050A020403" pitchFamily="18" charset="0"/>
                </a:rPr>
                <a:t> </a:t>
              </a:r>
              <a:r>
                <a:rPr lang="en-US" sz="4800" dirty="0" err="1" smtClean="0">
                  <a:solidFill>
                    <a:srgbClr val="995623"/>
                  </a:solidFill>
                  <a:latin typeface="Adobe Caslon Pro Bold" panose="0205070206050A020403" pitchFamily="18" charset="0"/>
                </a:rPr>
                <a:t>Jurnalisme</a:t>
              </a:r>
              <a:endParaRPr lang="en-US" sz="4800" dirty="0">
                <a:solidFill>
                  <a:srgbClr val="995623"/>
                </a:solidFill>
                <a:latin typeface="Adobe Caslon Pro Bold" panose="0205070206050A020403" pitchFamily="18" charset="0"/>
              </a:endParaRPr>
            </a:p>
          </p:txBody>
        </p: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xmlns="" id="{FF589802-593E-42F5-B386-9A05CE8EDA6F}"/>
                </a:ext>
              </a:extLst>
            </p:cNvPr>
            <p:cNvGrpSpPr/>
            <p:nvPr/>
          </p:nvGrpSpPr>
          <p:grpSpPr>
            <a:xfrm>
              <a:off x="807976" y="2167695"/>
              <a:ext cx="4030724" cy="738664"/>
              <a:chOff x="807976" y="2167695"/>
              <a:chExt cx="4030724" cy="738664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xmlns="" id="{BBE0DDB5-53D9-437C-90FB-77774E464B1F}"/>
                  </a:ext>
                </a:extLst>
              </p:cNvPr>
              <p:cNvGrpSpPr/>
              <p:nvPr/>
            </p:nvGrpSpPr>
            <p:grpSpPr>
              <a:xfrm>
                <a:off x="807976" y="2360674"/>
                <a:ext cx="541020" cy="541020"/>
                <a:chOff x="880547" y="2360674"/>
                <a:chExt cx="541020" cy="541020"/>
              </a:xfrm>
            </p:grpSpPr>
            <p:sp>
              <p:nvSpPr>
                <p:cNvPr id="3" name="Oval 2">
                  <a:extLst>
                    <a:ext uri="{FF2B5EF4-FFF2-40B4-BE49-F238E27FC236}">
                      <a16:creationId xmlns:a16="http://schemas.microsoft.com/office/drawing/2014/main" xmlns="" id="{4FA50E59-30BE-4720-B51F-D4C1F8CFF126}"/>
                    </a:ext>
                  </a:extLst>
                </p:cNvPr>
                <p:cNvSpPr/>
                <p:nvPr/>
              </p:nvSpPr>
              <p:spPr>
                <a:xfrm>
                  <a:off x="880547" y="2360674"/>
                  <a:ext cx="541020" cy="54102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  <p:grpSp>
              <p:nvGrpSpPr>
                <p:cNvPr id="33" name="Group 32">
                  <a:extLst>
                    <a:ext uri="{FF2B5EF4-FFF2-40B4-BE49-F238E27FC236}">
                      <a16:creationId xmlns:a16="http://schemas.microsoft.com/office/drawing/2014/main" xmlns="" id="{AB02B146-48F1-40DF-A30B-EEAFF685E676}"/>
                    </a:ext>
                  </a:extLst>
                </p:cNvPr>
                <p:cNvGrpSpPr/>
                <p:nvPr/>
              </p:nvGrpSpPr>
              <p:grpSpPr>
                <a:xfrm>
                  <a:off x="1054780" y="2463673"/>
                  <a:ext cx="229001" cy="280817"/>
                  <a:chOff x="5721762" y="1422948"/>
                  <a:chExt cx="304799" cy="373768"/>
                </a:xfrm>
                <a:solidFill>
                  <a:srgbClr val="995623"/>
                </a:solidFill>
                <a:effectLst/>
              </p:grpSpPr>
              <p:sp>
                <p:nvSpPr>
                  <p:cNvPr id="34" name="Freeform 152">
                    <a:extLst>
                      <a:ext uri="{FF2B5EF4-FFF2-40B4-BE49-F238E27FC236}">
                        <a16:creationId xmlns:a16="http://schemas.microsoft.com/office/drawing/2014/main" xmlns="" id="{A6FB44FB-CB36-4948-B861-EB940CE0B48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809479" y="1645903"/>
                    <a:ext cx="130174" cy="150813"/>
                  </a:xfrm>
                  <a:custGeom>
                    <a:avLst/>
                    <a:gdLst>
                      <a:gd name="T0" fmla="*/ 35 w 35"/>
                      <a:gd name="T1" fmla="*/ 37 h 40"/>
                      <a:gd name="T2" fmla="*/ 24 w 35"/>
                      <a:gd name="T3" fmla="*/ 22 h 40"/>
                      <a:gd name="T4" fmla="*/ 29 w 35"/>
                      <a:gd name="T5" fmla="*/ 12 h 40"/>
                      <a:gd name="T6" fmla="*/ 17 w 35"/>
                      <a:gd name="T7" fmla="*/ 0 h 40"/>
                      <a:gd name="T8" fmla="*/ 5 w 35"/>
                      <a:gd name="T9" fmla="*/ 12 h 40"/>
                      <a:gd name="T10" fmla="*/ 10 w 35"/>
                      <a:gd name="T11" fmla="*/ 22 h 40"/>
                      <a:gd name="T12" fmla="*/ 0 w 35"/>
                      <a:gd name="T13" fmla="*/ 32 h 40"/>
                      <a:gd name="T14" fmla="*/ 7 w 35"/>
                      <a:gd name="T15" fmla="*/ 40 h 40"/>
                      <a:gd name="T16" fmla="*/ 33 w 35"/>
                      <a:gd name="T17" fmla="*/ 40 h 40"/>
                      <a:gd name="T18" fmla="*/ 33 w 35"/>
                      <a:gd name="T19" fmla="*/ 40 h 40"/>
                      <a:gd name="T20" fmla="*/ 35 w 35"/>
                      <a:gd name="T21" fmla="*/ 38 h 40"/>
                      <a:gd name="T22" fmla="*/ 35 w 35"/>
                      <a:gd name="T23" fmla="*/ 37 h 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35" h="40">
                        <a:moveTo>
                          <a:pt x="35" y="37"/>
                        </a:moveTo>
                        <a:cubicBezTo>
                          <a:pt x="35" y="30"/>
                          <a:pt x="30" y="24"/>
                          <a:pt x="24" y="22"/>
                        </a:cubicBezTo>
                        <a:cubicBezTo>
                          <a:pt x="27" y="19"/>
                          <a:pt x="29" y="16"/>
                          <a:pt x="29" y="12"/>
                        </a:cubicBezTo>
                        <a:cubicBezTo>
                          <a:pt x="29" y="5"/>
                          <a:pt x="24" y="0"/>
                          <a:pt x="17" y="0"/>
                        </a:cubicBezTo>
                        <a:cubicBezTo>
                          <a:pt x="10" y="0"/>
                          <a:pt x="5" y="5"/>
                          <a:pt x="5" y="12"/>
                        </a:cubicBezTo>
                        <a:cubicBezTo>
                          <a:pt x="5" y="16"/>
                          <a:pt x="7" y="19"/>
                          <a:pt x="10" y="22"/>
                        </a:cubicBezTo>
                        <a:cubicBezTo>
                          <a:pt x="5" y="24"/>
                          <a:pt x="2" y="28"/>
                          <a:pt x="0" y="32"/>
                        </a:cubicBezTo>
                        <a:cubicBezTo>
                          <a:pt x="3" y="34"/>
                          <a:pt x="5" y="37"/>
                          <a:pt x="7" y="40"/>
                        </a:cubicBezTo>
                        <a:cubicBezTo>
                          <a:pt x="33" y="40"/>
                          <a:pt x="33" y="40"/>
                          <a:pt x="33" y="40"/>
                        </a:cubicBezTo>
                        <a:cubicBezTo>
                          <a:pt x="33" y="40"/>
                          <a:pt x="33" y="40"/>
                          <a:pt x="33" y="40"/>
                        </a:cubicBezTo>
                        <a:cubicBezTo>
                          <a:pt x="34" y="40"/>
                          <a:pt x="35" y="39"/>
                          <a:pt x="35" y="38"/>
                        </a:cubicBezTo>
                        <a:cubicBezTo>
                          <a:pt x="35" y="38"/>
                          <a:pt x="35" y="38"/>
                          <a:pt x="35" y="3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/>
                  </a:p>
                </p:txBody>
              </p:sp>
              <p:sp>
                <p:nvSpPr>
                  <p:cNvPr id="35" name="Freeform 153">
                    <a:extLst>
                      <a:ext uri="{FF2B5EF4-FFF2-40B4-BE49-F238E27FC236}">
                        <a16:creationId xmlns:a16="http://schemas.microsoft.com/office/drawing/2014/main" xmlns="" id="{39E370CC-18F1-4053-B2D2-45BA33AAF83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721762" y="1644315"/>
                    <a:ext cx="131762" cy="150813"/>
                  </a:xfrm>
                  <a:custGeom>
                    <a:avLst/>
                    <a:gdLst>
                      <a:gd name="T0" fmla="*/ 35 w 35"/>
                      <a:gd name="T1" fmla="*/ 32 h 40"/>
                      <a:gd name="T2" fmla="*/ 25 w 35"/>
                      <a:gd name="T3" fmla="*/ 22 h 40"/>
                      <a:gd name="T4" fmla="*/ 30 w 35"/>
                      <a:gd name="T5" fmla="*/ 12 h 40"/>
                      <a:gd name="T6" fmla="*/ 18 w 35"/>
                      <a:gd name="T7" fmla="*/ 0 h 40"/>
                      <a:gd name="T8" fmla="*/ 6 w 35"/>
                      <a:gd name="T9" fmla="*/ 12 h 40"/>
                      <a:gd name="T10" fmla="*/ 11 w 35"/>
                      <a:gd name="T11" fmla="*/ 22 h 40"/>
                      <a:gd name="T12" fmla="*/ 0 w 35"/>
                      <a:gd name="T13" fmla="*/ 38 h 40"/>
                      <a:gd name="T14" fmla="*/ 2 w 35"/>
                      <a:gd name="T15" fmla="*/ 40 h 40"/>
                      <a:gd name="T16" fmla="*/ 28 w 35"/>
                      <a:gd name="T17" fmla="*/ 40 h 40"/>
                      <a:gd name="T18" fmla="*/ 35 w 35"/>
                      <a:gd name="T19" fmla="*/ 32 h 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35" h="40">
                        <a:moveTo>
                          <a:pt x="35" y="32"/>
                        </a:moveTo>
                        <a:cubicBezTo>
                          <a:pt x="33" y="27"/>
                          <a:pt x="30" y="24"/>
                          <a:pt x="25" y="22"/>
                        </a:cubicBezTo>
                        <a:cubicBezTo>
                          <a:pt x="28" y="19"/>
                          <a:pt x="30" y="16"/>
                          <a:pt x="30" y="12"/>
                        </a:cubicBezTo>
                        <a:cubicBezTo>
                          <a:pt x="30" y="5"/>
                          <a:pt x="25" y="0"/>
                          <a:pt x="18" y="0"/>
                        </a:cubicBezTo>
                        <a:cubicBezTo>
                          <a:pt x="11" y="0"/>
                          <a:pt x="6" y="5"/>
                          <a:pt x="6" y="12"/>
                        </a:cubicBezTo>
                        <a:cubicBezTo>
                          <a:pt x="6" y="16"/>
                          <a:pt x="8" y="19"/>
                          <a:pt x="11" y="22"/>
                        </a:cubicBezTo>
                        <a:cubicBezTo>
                          <a:pt x="4" y="24"/>
                          <a:pt x="0" y="31"/>
                          <a:pt x="0" y="38"/>
                        </a:cubicBezTo>
                        <a:cubicBezTo>
                          <a:pt x="0" y="39"/>
                          <a:pt x="1" y="40"/>
                          <a:pt x="2" y="40"/>
                        </a:cubicBezTo>
                        <a:cubicBezTo>
                          <a:pt x="28" y="40"/>
                          <a:pt x="28" y="40"/>
                          <a:pt x="28" y="40"/>
                        </a:cubicBezTo>
                        <a:cubicBezTo>
                          <a:pt x="30" y="37"/>
                          <a:pt x="32" y="34"/>
                          <a:pt x="35" y="3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/>
                  </a:p>
                </p:txBody>
              </p:sp>
              <p:sp>
                <p:nvSpPr>
                  <p:cNvPr id="36" name="Freeform 154">
                    <a:extLst>
                      <a:ext uri="{FF2B5EF4-FFF2-40B4-BE49-F238E27FC236}">
                        <a16:creationId xmlns:a16="http://schemas.microsoft.com/office/drawing/2014/main" xmlns="" id="{F709C29E-7E95-48E8-BD94-8CCF3A8C70C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890035" y="1645901"/>
                    <a:ext cx="136526" cy="149225"/>
                  </a:xfrm>
                  <a:custGeom>
                    <a:avLst/>
                    <a:gdLst>
                      <a:gd name="T0" fmla="*/ 36 w 36"/>
                      <a:gd name="T1" fmla="*/ 37 h 40"/>
                      <a:gd name="T2" fmla="*/ 25 w 36"/>
                      <a:gd name="T3" fmla="*/ 22 h 40"/>
                      <a:gd name="T4" fmla="*/ 30 w 36"/>
                      <a:gd name="T5" fmla="*/ 12 h 40"/>
                      <a:gd name="T6" fmla="*/ 18 w 36"/>
                      <a:gd name="T7" fmla="*/ 0 h 40"/>
                      <a:gd name="T8" fmla="*/ 6 w 36"/>
                      <a:gd name="T9" fmla="*/ 12 h 40"/>
                      <a:gd name="T10" fmla="*/ 11 w 36"/>
                      <a:gd name="T11" fmla="*/ 22 h 40"/>
                      <a:gd name="T12" fmla="*/ 0 w 36"/>
                      <a:gd name="T13" fmla="*/ 38 h 40"/>
                      <a:gd name="T14" fmla="*/ 2 w 36"/>
                      <a:gd name="T15" fmla="*/ 40 h 40"/>
                      <a:gd name="T16" fmla="*/ 34 w 36"/>
                      <a:gd name="T17" fmla="*/ 40 h 40"/>
                      <a:gd name="T18" fmla="*/ 34 w 36"/>
                      <a:gd name="T19" fmla="*/ 40 h 40"/>
                      <a:gd name="T20" fmla="*/ 36 w 36"/>
                      <a:gd name="T21" fmla="*/ 38 h 40"/>
                      <a:gd name="T22" fmla="*/ 36 w 36"/>
                      <a:gd name="T23" fmla="*/ 37 h 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36" h="40">
                        <a:moveTo>
                          <a:pt x="36" y="37"/>
                        </a:moveTo>
                        <a:cubicBezTo>
                          <a:pt x="36" y="30"/>
                          <a:pt x="31" y="24"/>
                          <a:pt x="25" y="22"/>
                        </a:cubicBezTo>
                        <a:cubicBezTo>
                          <a:pt x="28" y="19"/>
                          <a:pt x="30" y="16"/>
                          <a:pt x="30" y="12"/>
                        </a:cubicBezTo>
                        <a:cubicBezTo>
                          <a:pt x="30" y="5"/>
                          <a:pt x="25" y="0"/>
                          <a:pt x="18" y="0"/>
                        </a:cubicBezTo>
                        <a:cubicBezTo>
                          <a:pt x="11" y="0"/>
                          <a:pt x="6" y="5"/>
                          <a:pt x="6" y="12"/>
                        </a:cubicBezTo>
                        <a:cubicBezTo>
                          <a:pt x="6" y="16"/>
                          <a:pt x="8" y="19"/>
                          <a:pt x="11" y="22"/>
                        </a:cubicBezTo>
                        <a:cubicBezTo>
                          <a:pt x="4" y="24"/>
                          <a:pt x="0" y="31"/>
                          <a:pt x="0" y="38"/>
                        </a:cubicBezTo>
                        <a:cubicBezTo>
                          <a:pt x="0" y="39"/>
                          <a:pt x="1" y="40"/>
                          <a:pt x="2" y="40"/>
                        </a:cubicBezTo>
                        <a:cubicBezTo>
                          <a:pt x="34" y="40"/>
                          <a:pt x="34" y="40"/>
                          <a:pt x="34" y="40"/>
                        </a:cubicBezTo>
                        <a:cubicBezTo>
                          <a:pt x="34" y="40"/>
                          <a:pt x="34" y="40"/>
                          <a:pt x="34" y="40"/>
                        </a:cubicBezTo>
                        <a:cubicBezTo>
                          <a:pt x="35" y="40"/>
                          <a:pt x="36" y="39"/>
                          <a:pt x="36" y="38"/>
                        </a:cubicBezTo>
                        <a:cubicBezTo>
                          <a:pt x="36" y="38"/>
                          <a:pt x="36" y="38"/>
                          <a:pt x="36" y="3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/>
                  </a:p>
                </p:txBody>
              </p:sp>
              <p:sp>
                <p:nvSpPr>
                  <p:cNvPr id="37" name="Freeform 155">
                    <a:extLst>
                      <a:ext uri="{FF2B5EF4-FFF2-40B4-BE49-F238E27FC236}">
                        <a16:creationId xmlns:a16="http://schemas.microsoft.com/office/drawing/2014/main" xmlns="" id="{1C461B4C-F233-4648-A38A-78B8FF7F5095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5754172" y="1422948"/>
                    <a:ext cx="209550" cy="195263"/>
                  </a:xfrm>
                  <a:custGeom>
                    <a:avLst/>
                    <a:gdLst>
                      <a:gd name="T0" fmla="*/ 50 w 56"/>
                      <a:gd name="T1" fmla="*/ 0 h 52"/>
                      <a:gd name="T2" fmla="*/ 6 w 56"/>
                      <a:gd name="T3" fmla="*/ 0 h 52"/>
                      <a:gd name="T4" fmla="*/ 0 w 56"/>
                      <a:gd name="T5" fmla="*/ 6 h 52"/>
                      <a:gd name="T6" fmla="*/ 0 w 56"/>
                      <a:gd name="T7" fmla="*/ 34 h 52"/>
                      <a:gd name="T8" fmla="*/ 6 w 56"/>
                      <a:gd name="T9" fmla="*/ 40 h 52"/>
                      <a:gd name="T10" fmla="*/ 9 w 56"/>
                      <a:gd name="T11" fmla="*/ 40 h 52"/>
                      <a:gd name="T12" fmla="*/ 21 w 56"/>
                      <a:gd name="T13" fmla="*/ 51 h 52"/>
                      <a:gd name="T14" fmla="*/ 22 w 56"/>
                      <a:gd name="T15" fmla="*/ 52 h 52"/>
                      <a:gd name="T16" fmla="*/ 23 w 56"/>
                      <a:gd name="T17" fmla="*/ 52 h 52"/>
                      <a:gd name="T18" fmla="*/ 24 w 56"/>
                      <a:gd name="T19" fmla="*/ 50 h 52"/>
                      <a:gd name="T20" fmla="*/ 24 w 56"/>
                      <a:gd name="T21" fmla="*/ 40 h 52"/>
                      <a:gd name="T22" fmla="*/ 50 w 56"/>
                      <a:gd name="T23" fmla="*/ 40 h 52"/>
                      <a:gd name="T24" fmla="*/ 56 w 56"/>
                      <a:gd name="T25" fmla="*/ 34 h 52"/>
                      <a:gd name="T26" fmla="*/ 56 w 56"/>
                      <a:gd name="T27" fmla="*/ 6 h 52"/>
                      <a:gd name="T28" fmla="*/ 50 w 56"/>
                      <a:gd name="T29" fmla="*/ 0 h 52"/>
                      <a:gd name="T30" fmla="*/ 42 w 56"/>
                      <a:gd name="T31" fmla="*/ 28 h 52"/>
                      <a:gd name="T32" fmla="*/ 14 w 56"/>
                      <a:gd name="T33" fmla="*/ 28 h 52"/>
                      <a:gd name="T34" fmla="*/ 12 w 56"/>
                      <a:gd name="T35" fmla="*/ 26 h 52"/>
                      <a:gd name="T36" fmla="*/ 14 w 56"/>
                      <a:gd name="T37" fmla="*/ 24 h 52"/>
                      <a:gd name="T38" fmla="*/ 42 w 56"/>
                      <a:gd name="T39" fmla="*/ 24 h 52"/>
                      <a:gd name="T40" fmla="*/ 44 w 56"/>
                      <a:gd name="T41" fmla="*/ 26 h 52"/>
                      <a:gd name="T42" fmla="*/ 42 w 56"/>
                      <a:gd name="T43" fmla="*/ 28 h 52"/>
                      <a:gd name="T44" fmla="*/ 42 w 56"/>
                      <a:gd name="T45" fmla="*/ 20 h 52"/>
                      <a:gd name="T46" fmla="*/ 14 w 56"/>
                      <a:gd name="T47" fmla="*/ 20 h 52"/>
                      <a:gd name="T48" fmla="*/ 12 w 56"/>
                      <a:gd name="T49" fmla="*/ 18 h 52"/>
                      <a:gd name="T50" fmla="*/ 14 w 56"/>
                      <a:gd name="T51" fmla="*/ 16 h 52"/>
                      <a:gd name="T52" fmla="*/ 42 w 56"/>
                      <a:gd name="T53" fmla="*/ 16 h 52"/>
                      <a:gd name="T54" fmla="*/ 44 w 56"/>
                      <a:gd name="T55" fmla="*/ 18 h 52"/>
                      <a:gd name="T56" fmla="*/ 42 w 56"/>
                      <a:gd name="T57" fmla="*/ 20 h 52"/>
                      <a:gd name="T58" fmla="*/ 42 w 56"/>
                      <a:gd name="T59" fmla="*/ 12 h 52"/>
                      <a:gd name="T60" fmla="*/ 14 w 56"/>
                      <a:gd name="T61" fmla="*/ 12 h 52"/>
                      <a:gd name="T62" fmla="*/ 12 w 56"/>
                      <a:gd name="T63" fmla="*/ 10 h 52"/>
                      <a:gd name="T64" fmla="*/ 14 w 56"/>
                      <a:gd name="T65" fmla="*/ 8 h 52"/>
                      <a:gd name="T66" fmla="*/ 42 w 56"/>
                      <a:gd name="T67" fmla="*/ 8 h 52"/>
                      <a:gd name="T68" fmla="*/ 44 w 56"/>
                      <a:gd name="T69" fmla="*/ 10 h 52"/>
                      <a:gd name="T70" fmla="*/ 42 w 56"/>
                      <a:gd name="T71" fmla="*/ 12 h 5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</a:cxnLst>
                    <a:rect l="0" t="0" r="r" b="b"/>
                    <a:pathLst>
                      <a:path w="56" h="52">
                        <a:moveTo>
                          <a:pt x="50" y="0"/>
                        </a:moveTo>
                        <a:cubicBezTo>
                          <a:pt x="6" y="0"/>
                          <a:pt x="6" y="0"/>
                          <a:pt x="6" y="0"/>
                        </a:cubicBezTo>
                        <a:cubicBezTo>
                          <a:pt x="3" y="0"/>
                          <a:pt x="0" y="3"/>
                          <a:pt x="0" y="6"/>
                        </a:cubicBezTo>
                        <a:cubicBezTo>
                          <a:pt x="0" y="34"/>
                          <a:pt x="0" y="34"/>
                          <a:pt x="0" y="34"/>
                        </a:cubicBezTo>
                        <a:cubicBezTo>
                          <a:pt x="0" y="37"/>
                          <a:pt x="3" y="40"/>
                          <a:pt x="6" y="40"/>
                        </a:cubicBezTo>
                        <a:cubicBezTo>
                          <a:pt x="9" y="40"/>
                          <a:pt x="9" y="40"/>
                          <a:pt x="9" y="40"/>
                        </a:cubicBezTo>
                        <a:cubicBezTo>
                          <a:pt x="21" y="51"/>
                          <a:pt x="21" y="51"/>
                          <a:pt x="21" y="51"/>
                        </a:cubicBezTo>
                        <a:cubicBezTo>
                          <a:pt x="21" y="52"/>
                          <a:pt x="21" y="52"/>
                          <a:pt x="22" y="52"/>
                        </a:cubicBezTo>
                        <a:cubicBezTo>
                          <a:pt x="22" y="52"/>
                          <a:pt x="23" y="52"/>
                          <a:pt x="23" y="52"/>
                        </a:cubicBezTo>
                        <a:cubicBezTo>
                          <a:pt x="24" y="52"/>
                          <a:pt x="24" y="51"/>
                          <a:pt x="24" y="50"/>
                        </a:cubicBezTo>
                        <a:cubicBezTo>
                          <a:pt x="24" y="40"/>
                          <a:pt x="24" y="40"/>
                          <a:pt x="24" y="40"/>
                        </a:cubicBezTo>
                        <a:cubicBezTo>
                          <a:pt x="50" y="40"/>
                          <a:pt x="50" y="40"/>
                          <a:pt x="50" y="40"/>
                        </a:cubicBezTo>
                        <a:cubicBezTo>
                          <a:pt x="53" y="40"/>
                          <a:pt x="56" y="37"/>
                          <a:pt x="56" y="34"/>
                        </a:cubicBezTo>
                        <a:cubicBezTo>
                          <a:pt x="56" y="6"/>
                          <a:pt x="56" y="6"/>
                          <a:pt x="56" y="6"/>
                        </a:cubicBezTo>
                        <a:cubicBezTo>
                          <a:pt x="56" y="3"/>
                          <a:pt x="53" y="0"/>
                          <a:pt x="50" y="0"/>
                        </a:cubicBezTo>
                        <a:close/>
                        <a:moveTo>
                          <a:pt x="42" y="28"/>
                        </a:moveTo>
                        <a:cubicBezTo>
                          <a:pt x="14" y="28"/>
                          <a:pt x="14" y="28"/>
                          <a:pt x="14" y="28"/>
                        </a:cubicBezTo>
                        <a:cubicBezTo>
                          <a:pt x="13" y="28"/>
                          <a:pt x="12" y="27"/>
                          <a:pt x="12" y="26"/>
                        </a:cubicBezTo>
                        <a:cubicBezTo>
                          <a:pt x="12" y="25"/>
                          <a:pt x="13" y="24"/>
                          <a:pt x="14" y="24"/>
                        </a:cubicBezTo>
                        <a:cubicBezTo>
                          <a:pt x="42" y="24"/>
                          <a:pt x="42" y="24"/>
                          <a:pt x="42" y="24"/>
                        </a:cubicBezTo>
                        <a:cubicBezTo>
                          <a:pt x="43" y="24"/>
                          <a:pt x="44" y="25"/>
                          <a:pt x="44" y="26"/>
                        </a:cubicBezTo>
                        <a:cubicBezTo>
                          <a:pt x="44" y="27"/>
                          <a:pt x="43" y="28"/>
                          <a:pt x="42" y="28"/>
                        </a:cubicBezTo>
                        <a:close/>
                        <a:moveTo>
                          <a:pt x="42" y="20"/>
                        </a:moveTo>
                        <a:cubicBezTo>
                          <a:pt x="14" y="20"/>
                          <a:pt x="14" y="20"/>
                          <a:pt x="14" y="20"/>
                        </a:cubicBezTo>
                        <a:cubicBezTo>
                          <a:pt x="13" y="20"/>
                          <a:pt x="12" y="19"/>
                          <a:pt x="12" y="18"/>
                        </a:cubicBezTo>
                        <a:cubicBezTo>
                          <a:pt x="12" y="17"/>
                          <a:pt x="13" y="16"/>
                          <a:pt x="14" y="16"/>
                        </a:cubicBezTo>
                        <a:cubicBezTo>
                          <a:pt x="42" y="16"/>
                          <a:pt x="42" y="16"/>
                          <a:pt x="42" y="16"/>
                        </a:cubicBezTo>
                        <a:cubicBezTo>
                          <a:pt x="43" y="16"/>
                          <a:pt x="44" y="17"/>
                          <a:pt x="44" y="18"/>
                        </a:cubicBezTo>
                        <a:cubicBezTo>
                          <a:pt x="44" y="19"/>
                          <a:pt x="43" y="20"/>
                          <a:pt x="42" y="20"/>
                        </a:cubicBezTo>
                        <a:close/>
                        <a:moveTo>
                          <a:pt x="42" y="12"/>
                        </a:moveTo>
                        <a:cubicBezTo>
                          <a:pt x="14" y="12"/>
                          <a:pt x="14" y="12"/>
                          <a:pt x="14" y="12"/>
                        </a:cubicBezTo>
                        <a:cubicBezTo>
                          <a:pt x="13" y="12"/>
                          <a:pt x="12" y="11"/>
                          <a:pt x="12" y="10"/>
                        </a:cubicBezTo>
                        <a:cubicBezTo>
                          <a:pt x="12" y="9"/>
                          <a:pt x="13" y="8"/>
                          <a:pt x="14" y="8"/>
                        </a:cubicBezTo>
                        <a:cubicBezTo>
                          <a:pt x="42" y="8"/>
                          <a:pt x="42" y="8"/>
                          <a:pt x="42" y="8"/>
                        </a:cubicBezTo>
                        <a:cubicBezTo>
                          <a:pt x="43" y="8"/>
                          <a:pt x="44" y="9"/>
                          <a:pt x="44" y="10"/>
                        </a:cubicBezTo>
                        <a:cubicBezTo>
                          <a:pt x="44" y="11"/>
                          <a:pt x="43" y="12"/>
                          <a:pt x="42" y="1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/>
                  </a:p>
                </p:txBody>
              </p:sp>
            </p:grpSp>
          </p:grp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xmlns="" id="{63D4BB49-0E38-424A-9A37-B4AB513E61EE}"/>
                  </a:ext>
                </a:extLst>
              </p:cNvPr>
              <p:cNvSpPr txBox="1"/>
              <p:nvPr/>
            </p:nvSpPr>
            <p:spPr>
              <a:xfrm>
                <a:off x="1558376" y="2167695"/>
                <a:ext cx="3280324" cy="73866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Chapter 12 – Christians </a:t>
                </a:r>
                <a:r>
                  <a:rPr lang="en-US" sz="2400" dirty="0" err="1" smtClean="0">
                    <a:latin typeface="Arial" pitchFamily="34" charset="0"/>
                    <a:cs typeface="Arial" pitchFamily="34" charset="0"/>
                  </a:rPr>
                  <a:t>dalam</a:t>
                </a: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 Cheney</a:t>
                </a:r>
                <a:endParaRPr lang="en-US" sz="24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xmlns="" id="{47D67E3F-62D9-4AFB-9DFB-4A7798BBC994}"/>
                </a:ext>
              </a:extLst>
            </p:cNvPr>
            <p:cNvGrpSpPr/>
            <p:nvPr/>
          </p:nvGrpSpPr>
          <p:grpSpPr>
            <a:xfrm>
              <a:off x="869494" y="3247489"/>
              <a:ext cx="3969206" cy="1107996"/>
              <a:chOff x="869494" y="3247489"/>
              <a:chExt cx="3969206" cy="1107996"/>
            </a:xfrm>
          </p:grpSpPr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xmlns="" id="{F0EEBEDD-6E5B-4727-95F3-C7583719FE56}"/>
                  </a:ext>
                </a:extLst>
              </p:cNvPr>
              <p:cNvGrpSpPr/>
              <p:nvPr/>
            </p:nvGrpSpPr>
            <p:grpSpPr>
              <a:xfrm>
                <a:off x="869494" y="3632290"/>
                <a:ext cx="541020" cy="541020"/>
                <a:chOff x="942065" y="3278505"/>
                <a:chExt cx="541020" cy="541020"/>
              </a:xfrm>
            </p:grpSpPr>
            <p:sp>
              <p:nvSpPr>
                <p:cNvPr id="38" name="Oval 37">
                  <a:extLst>
                    <a:ext uri="{FF2B5EF4-FFF2-40B4-BE49-F238E27FC236}">
                      <a16:creationId xmlns:a16="http://schemas.microsoft.com/office/drawing/2014/main" xmlns="" id="{F38D8BE5-8A46-4013-BA9E-79852C1AA611}"/>
                    </a:ext>
                  </a:extLst>
                </p:cNvPr>
                <p:cNvSpPr/>
                <p:nvPr/>
              </p:nvSpPr>
              <p:spPr>
                <a:xfrm>
                  <a:off x="942065" y="3278505"/>
                  <a:ext cx="541020" cy="54102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  <p:grpSp>
              <p:nvGrpSpPr>
                <p:cNvPr id="40" name="Group 39">
                  <a:extLst>
                    <a:ext uri="{FF2B5EF4-FFF2-40B4-BE49-F238E27FC236}">
                      <a16:creationId xmlns:a16="http://schemas.microsoft.com/office/drawing/2014/main" xmlns="" id="{9E598A96-F883-40FB-B257-E9904E1015D0}"/>
                    </a:ext>
                  </a:extLst>
                </p:cNvPr>
                <p:cNvGrpSpPr/>
                <p:nvPr/>
              </p:nvGrpSpPr>
              <p:grpSpPr>
                <a:xfrm>
                  <a:off x="1085650" y="3400275"/>
                  <a:ext cx="285829" cy="260009"/>
                  <a:chOff x="4324610" y="3239421"/>
                  <a:chExt cx="380438" cy="346072"/>
                </a:xfrm>
                <a:solidFill>
                  <a:srgbClr val="995623"/>
                </a:solidFill>
                <a:effectLst/>
              </p:grpSpPr>
              <p:sp>
                <p:nvSpPr>
                  <p:cNvPr id="41" name="Oval 124">
                    <a:extLst>
                      <a:ext uri="{FF2B5EF4-FFF2-40B4-BE49-F238E27FC236}">
                        <a16:creationId xmlns:a16="http://schemas.microsoft.com/office/drawing/2014/main" xmlns="" id="{BAA12462-D3A8-4F56-BB7C-A80D1686E76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373267" y="3239421"/>
                    <a:ext cx="120649" cy="120650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/>
                  </a:p>
                </p:txBody>
              </p:sp>
              <p:sp>
                <p:nvSpPr>
                  <p:cNvPr id="42" name="Freeform 125">
                    <a:extLst>
                      <a:ext uri="{FF2B5EF4-FFF2-40B4-BE49-F238E27FC236}">
                        <a16:creationId xmlns:a16="http://schemas.microsoft.com/office/drawing/2014/main" xmlns="" id="{8F3FC6C3-8492-4ABE-AA5B-52D236A4E5D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324610" y="3349517"/>
                    <a:ext cx="199073" cy="225425"/>
                  </a:xfrm>
                  <a:custGeom>
                    <a:avLst/>
                    <a:gdLst>
                      <a:gd name="T0" fmla="*/ 28 w 48"/>
                      <a:gd name="T1" fmla="*/ 0 h 60"/>
                      <a:gd name="T2" fmla="*/ 30 w 48"/>
                      <a:gd name="T3" fmla="*/ 27 h 60"/>
                      <a:gd name="T4" fmla="*/ 24 w 48"/>
                      <a:gd name="T5" fmla="*/ 33 h 60"/>
                      <a:gd name="T6" fmla="*/ 18 w 48"/>
                      <a:gd name="T7" fmla="*/ 27 h 60"/>
                      <a:gd name="T8" fmla="*/ 20 w 48"/>
                      <a:gd name="T9" fmla="*/ 0 h 60"/>
                      <a:gd name="T10" fmla="*/ 0 w 48"/>
                      <a:gd name="T11" fmla="*/ 0 h 60"/>
                      <a:gd name="T12" fmla="*/ 0 w 48"/>
                      <a:gd name="T13" fmla="*/ 2 h 60"/>
                      <a:gd name="T14" fmla="*/ 14 w 48"/>
                      <a:gd name="T15" fmla="*/ 33 h 60"/>
                      <a:gd name="T16" fmla="*/ 14 w 48"/>
                      <a:gd name="T17" fmla="*/ 60 h 60"/>
                      <a:gd name="T18" fmla="*/ 34 w 48"/>
                      <a:gd name="T19" fmla="*/ 60 h 60"/>
                      <a:gd name="T20" fmla="*/ 34 w 48"/>
                      <a:gd name="T21" fmla="*/ 33 h 60"/>
                      <a:gd name="T22" fmla="*/ 48 w 48"/>
                      <a:gd name="T23" fmla="*/ 2 h 60"/>
                      <a:gd name="T24" fmla="*/ 48 w 48"/>
                      <a:gd name="T25" fmla="*/ 0 h 60"/>
                      <a:gd name="T26" fmla="*/ 28 w 48"/>
                      <a:gd name="T27" fmla="*/ 0 h 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48" h="60">
                        <a:moveTo>
                          <a:pt x="28" y="0"/>
                        </a:moveTo>
                        <a:cubicBezTo>
                          <a:pt x="30" y="27"/>
                          <a:pt x="30" y="27"/>
                          <a:pt x="30" y="27"/>
                        </a:cubicBezTo>
                        <a:cubicBezTo>
                          <a:pt x="24" y="33"/>
                          <a:pt x="24" y="33"/>
                          <a:pt x="24" y="33"/>
                        </a:cubicBezTo>
                        <a:cubicBezTo>
                          <a:pt x="18" y="27"/>
                          <a:pt x="18" y="27"/>
                          <a:pt x="18" y="27"/>
                        </a:cubicBezTo>
                        <a:cubicBezTo>
                          <a:pt x="20" y="0"/>
                          <a:pt x="20" y="0"/>
                          <a:pt x="2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0" y="16"/>
                          <a:pt x="5" y="27"/>
                          <a:pt x="14" y="33"/>
                        </a:cubicBezTo>
                        <a:cubicBezTo>
                          <a:pt x="14" y="60"/>
                          <a:pt x="14" y="60"/>
                          <a:pt x="14" y="60"/>
                        </a:cubicBezTo>
                        <a:cubicBezTo>
                          <a:pt x="34" y="60"/>
                          <a:pt x="34" y="60"/>
                          <a:pt x="34" y="60"/>
                        </a:cubicBezTo>
                        <a:cubicBezTo>
                          <a:pt x="34" y="33"/>
                          <a:pt x="34" y="33"/>
                          <a:pt x="34" y="33"/>
                        </a:cubicBezTo>
                        <a:cubicBezTo>
                          <a:pt x="43" y="27"/>
                          <a:pt x="48" y="16"/>
                          <a:pt x="48" y="2"/>
                        </a:cubicBezTo>
                        <a:cubicBezTo>
                          <a:pt x="48" y="0"/>
                          <a:pt x="48" y="0"/>
                          <a:pt x="48" y="0"/>
                        </a:cubicBezTo>
                        <a:lnTo>
                          <a:pt x="28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/>
                  </a:p>
                </p:txBody>
              </p:sp>
              <p:sp>
                <p:nvSpPr>
                  <p:cNvPr id="43" name="Freeform 126">
                    <a:extLst>
                      <a:ext uri="{FF2B5EF4-FFF2-40B4-BE49-F238E27FC236}">
                        <a16:creationId xmlns:a16="http://schemas.microsoft.com/office/drawing/2014/main" xmlns="" id="{0D9B47C3-2383-4A4D-8BFA-C59BA1E502B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530424" y="3253703"/>
                    <a:ext cx="174624" cy="331790"/>
                  </a:xfrm>
                  <a:custGeom>
                    <a:avLst/>
                    <a:gdLst>
                      <a:gd name="T0" fmla="*/ 24 w 42"/>
                      <a:gd name="T1" fmla="*/ 20 h 88"/>
                      <a:gd name="T2" fmla="*/ 40 w 42"/>
                      <a:gd name="T3" fmla="*/ 20 h 88"/>
                      <a:gd name="T4" fmla="*/ 42 w 42"/>
                      <a:gd name="T5" fmla="*/ 18 h 88"/>
                      <a:gd name="T6" fmla="*/ 42 w 42"/>
                      <a:gd name="T7" fmla="*/ 2 h 88"/>
                      <a:gd name="T8" fmla="*/ 40 w 42"/>
                      <a:gd name="T9" fmla="*/ 0 h 88"/>
                      <a:gd name="T10" fmla="*/ 24 w 42"/>
                      <a:gd name="T11" fmla="*/ 0 h 88"/>
                      <a:gd name="T12" fmla="*/ 22 w 42"/>
                      <a:gd name="T13" fmla="*/ 2 h 88"/>
                      <a:gd name="T14" fmla="*/ 22 w 42"/>
                      <a:gd name="T15" fmla="*/ 8 h 88"/>
                      <a:gd name="T16" fmla="*/ 12 w 42"/>
                      <a:gd name="T17" fmla="*/ 8 h 88"/>
                      <a:gd name="T18" fmla="*/ 10 w 42"/>
                      <a:gd name="T19" fmla="*/ 10 h 88"/>
                      <a:gd name="T20" fmla="*/ 10 w 42"/>
                      <a:gd name="T21" fmla="*/ 44 h 88"/>
                      <a:gd name="T22" fmla="*/ 2 w 42"/>
                      <a:gd name="T23" fmla="*/ 44 h 88"/>
                      <a:gd name="T24" fmla="*/ 0 w 42"/>
                      <a:gd name="T25" fmla="*/ 46 h 88"/>
                      <a:gd name="T26" fmla="*/ 2 w 42"/>
                      <a:gd name="T27" fmla="*/ 48 h 88"/>
                      <a:gd name="T28" fmla="*/ 10 w 42"/>
                      <a:gd name="T29" fmla="*/ 48 h 88"/>
                      <a:gd name="T30" fmla="*/ 10 w 42"/>
                      <a:gd name="T31" fmla="*/ 78 h 88"/>
                      <a:gd name="T32" fmla="*/ 12 w 42"/>
                      <a:gd name="T33" fmla="*/ 80 h 88"/>
                      <a:gd name="T34" fmla="*/ 22 w 42"/>
                      <a:gd name="T35" fmla="*/ 80 h 88"/>
                      <a:gd name="T36" fmla="*/ 22 w 42"/>
                      <a:gd name="T37" fmla="*/ 86 h 88"/>
                      <a:gd name="T38" fmla="*/ 24 w 42"/>
                      <a:gd name="T39" fmla="*/ 88 h 88"/>
                      <a:gd name="T40" fmla="*/ 40 w 42"/>
                      <a:gd name="T41" fmla="*/ 88 h 88"/>
                      <a:gd name="T42" fmla="*/ 42 w 42"/>
                      <a:gd name="T43" fmla="*/ 86 h 88"/>
                      <a:gd name="T44" fmla="*/ 42 w 42"/>
                      <a:gd name="T45" fmla="*/ 70 h 88"/>
                      <a:gd name="T46" fmla="*/ 40 w 42"/>
                      <a:gd name="T47" fmla="*/ 68 h 88"/>
                      <a:gd name="T48" fmla="*/ 24 w 42"/>
                      <a:gd name="T49" fmla="*/ 68 h 88"/>
                      <a:gd name="T50" fmla="*/ 22 w 42"/>
                      <a:gd name="T51" fmla="*/ 70 h 88"/>
                      <a:gd name="T52" fmla="*/ 22 w 42"/>
                      <a:gd name="T53" fmla="*/ 76 h 88"/>
                      <a:gd name="T54" fmla="*/ 14 w 42"/>
                      <a:gd name="T55" fmla="*/ 76 h 88"/>
                      <a:gd name="T56" fmla="*/ 14 w 42"/>
                      <a:gd name="T57" fmla="*/ 48 h 88"/>
                      <a:gd name="T58" fmla="*/ 22 w 42"/>
                      <a:gd name="T59" fmla="*/ 48 h 88"/>
                      <a:gd name="T60" fmla="*/ 22 w 42"/>
                      <a:gd name="T61" fmla="*/ 54 h 88"/>
                      <a:gd name="T62" fmla="*/ 24 w 42"/>
                      <a:gd name="T63" fmla="*/ 56 h 88"/>
                      <a:gd name="T64" fmla="*/ 40 w 42"/>
                      <a:gd name="T65" fmla="*/ 56 h 88"/>
                      <a:gd name="T66" fmla="*/ 42 w 42"/>
                      <a:gd name="T67" fmla="*/ 54 h 88"/>
                      <a:gd name="T68" fmla="*/ 42 w 42"/>
                      <a:gd name="T69" fmla="*/ 38 h 88"/>
                      <a:gd name="T70" fmla="*/ 40 w 42"/>
                      <a:gd name="T71" fmla="*/ 36 h 88"/>
                      <a:gd name="T72" fmla="*/ 24 w 42"/>
                      <a:gd name="T73" fmla="*/ 36 h 88"/>
                      <a:gd name="T74" fmla="*/ 22 w 42"/>
                      <a:gd name="T75" fmla="*/ 38 h 88"/>
                      <a:gd name="T76" fmla="*/ 22 w 42"/>
                      <a:gd name="T77" fmla="*/ 44 h 88"/>
                      <a:gd name="T78" fmla="*/ 14 w 42"/>
                      <a:gd name="T79" fmla="*/ 44 h 88"/>
                      <a:gd name="T80" fmla="*/ 14 w 42"/>
                      <a:gd name="T81" fmla="*/ 12 h 88"/>
                      <a:gd name="T82" fmla="*/ 22 w 42"/>
                      <a:gd name="T83" fmla="*/ 12 h 88"/>
                      <a:gd name="T84" fmla="*/ 22 w 42"/>
                      <a:gd name="T85" fmla="*/ 18 h 88"/>
                      <a:gd name="T86" fmla="*/ 24 w 42"/>
                      <a:gd name="T87" fmla="*/ 20 h 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</a:cxnLst>
                    <a:rect l="0" t="0" r="r" b="b"/>
                    <a:pathLst>
                      <a:path w="42" h="88">
                        <a:moveTo>
                          <a:pt x="24" y="20"/>
                        </a:moveTo>
                        <a:cubicBezTo>
                          <a:pt x="40" y="20"/>
                          <a:pt x="40" y="20"/>
                          <a:pt x="40" y="20"/>
                        </a:cubicBezTo>
                        <a:cubicBezTo>
                          <a:pt x="41" y="20"/>
                          <a:pt x="42" y="19"/>
                          <a:pt x="42" y="18"/>
                        </a:cubicBezTo>
                        <a:cubicBezTo>
                          <a:pt x="42" y="2"/>
                          <a:pt x="42" y="2"/>
                          <a:pt x="42" y="2"/>
                        </a:cubicBezTo>
                        <a:cubicBezTo>
                          <a:pt x="42" y="1"/>
                          <a:pt x="41" y="0"/>
                          <a:pt x="40" y="0"/>
                        </a:cubicBezTo>
                        <a:cubicBezTo>
                          <a:pt x="24" y="0"/>
                          <a:pt x="24" y="0"/>
                          <a:pt x="24" y="0"/>
                        </a:cubicBezTo>
                        <a:cubicBezTo>
                          <a:pt x="23" y="0"/>
                          <a:pt x="22" y="1"/>
                          <a:pt x="22" y="2"/>
                        </a:cubicBezTo>
                        <a:cubicBezTo>
                          <a:pt x="22" y="8"/>
                          <a:pt x="22" y="8"/>
                          <a:pt x="22" y="8"/>
                        </a:cubicBezTo>
                        <a:cubicBezTo>
                          <a:pt x="12" y="8"/>
                          <a:pt x="12" y="8"/>
                          <a:pt x="12" y="8"/>
                        </a:cubicBezTo>
                        <a:cubicBezTo>
                          <a:pt x="11" y="8"/>
                          <a:pt x="10" y="9"/>
                          <a:pt x="10" y="10"/>
                        </a:cubicBezTo>
                        <a:cubicBezTo>
                          <a:pt x="10" y="44"/>
                          <a:pt x="10" y="44"/>
                          <a:pt x="10" y="44"/>
                        </a:cubicBezTo>
                        <a:cubicBezTo>
                          <a:pt x="2" y="44"/>
                          <a:pt x="2" y="44"/>
                          <a:pt x="2" y="44"/>
                        </a:cubicBezTo>
                        <a:cubicBezTo>
                          <a:pt x="1" y="44"/>
                          <a:pt x="0" y="45"/>
                          <a:pt x="0" y="46"/>
                        </a:cubicBezTo>
                        <a:cubicBezTo>
                          <a:pt x="0" y="47"/>
                          <a:pt x="1" y="48"/>
                          <a:pt x="2" y="48"/>
                        </a:cubicBezTo>
                        <a:cubicBezTo>
                          <a:pt x="10" y="48"/>
                          <a:pt x="10" y="48"/>
                          <a:pt x="10" y="48"/>
                        </a:cubicBezTo>
                        <a:cubicBezTo>
                          <a:pt x="10" y="78"/>
                          <a:pt x="10" y="78"/>
                          <a:pt x="10" y="78"/>
                        </a:cubicBezTo>
                        <a:cubicBezTo>
                          <a:pt x="10" y="79"/>
                          <a:pt x="11" y="80"/>
                          <a:pt x="12" y="80"/>
                        </a:cubicBezTo>
                        <a:cubicBezTo>
                          <a:pt x="22" y="80"/>
                          <a:pt x="22" y="80"/>
                          <a:pt x="22" y="80"/>
                        </a:cubicBezTo>
                        <a:cubicBezTo>
                          <a:pt x="22" y="86"/>
                          <a:pt x="22" y="86"/>
                          <a:pt x="22" y="86"/>
                        </a:cubicBezTo>
                        <a:cubicBezTo>
                          <a:pt x="22" y="87"/>
                          <a:pt x="23" y="88"/>
                          <a:pt x="24" y="88"/>
                        </a:cubicBezTo>
                        <a:cubicBezTo>
                          <a:pt x="40" y="88"/>
                          <a:pt x="40" y="88"/>
                          <a:pt x="40" y="88"/>
                        </a:cubicBezTo>
                        <a:cubicBezTo>
                          <a:pt x="41" y="88"/>
                          <a:pt x="42" y="87"/>
                          <a:pt x="42" y="86"/>
                        </a:cubicBezTo>
                        <a:cubicBezTo>
                          <a:pt x="42" y="70"/>
                          <a:pt x="42" y="70"/>
                          <a:pt x="42" y="70"/>
                        </a:cubicBezTo>
                        <a:cubicBezTo>
                          <a:pt x="42" y="69"/>
                          <a:pt x="41" y="68"/>
                          <a:pt x="40" y="68"/>
                        </a:cubicBezTo>
                        <a:cubicBezTo>
                          <a:pt x="24" y="68"/>
                          <a:pt x="24" y="68"/>
                          <a:pt x="24" y="68"/>
                        </a:cubicBezTo>
                        <a:cubicBezTo>
                          <a:pt x="23" y="68"/>
                          <a:pt x="22" y="69"/>
                          <a:pt x="22" y="70"/>
                        </a:cubicBezTo>
                        <a:cubicBezTo>
                          <a:pt x="22" y="76"/>
                          <a:pt x="22" y="76"/>
                          <a:pt x="22" y="76"/>
                        </a:cubicBezTo>
                        <a:cubicBezTo>
                          <a:pt x="14" y="76"/>
                          <a:pt x="14" y="76"/>
                          <a:pt x="14" y="76"/>
                        </a:cubicBezTo>
                        <a:cubicBezTo>
                          <a:pt x="14" y="48"/>
                          <a:pt x="14" y="48"/>
                          <a:pt x="14" y="48"/>
                        </a:cubicBezTo>
                        <a:cubicBezTo>
                          <a:pt x="22" y="48"/>
                          <a:pt x="22" y="48"/>
                          <a:pt x="22" y="48"/>
                        </a:cubicBezTo>
                        <a:cubicBezTo>
                          <a:pt x="22" y="54"/>
                          <a:pt x="22" y="54"/>
                          <a:pt x="22" y="54"/>
                        </a:cubicBezTo>
                        <a:cubicBezTo>
                          <a:pt x="22" y="55"/>
                          <a:pt x="23" y="56"/>
                          <a:pt x="24" y="56"/>
                        </a:cubicBezTo>
                        <a:cubicBezTo>
                          <a:pt x="40" y="56"/>
                          <a:pt x="40" y="56"/>
                          <a:pt x="40" y="56"/>
                        </a:cubicBezTo>
                        <a:cubicBezTo>
                          <a:pt x="41" y="56"/>
                          <a:pt x="42" y="55"/>
                          <a:pt x="42" y="54"/>
                        </a:cubicBezTo>
                        <a:cubicBezTo>
                          <a:pt x="42" y="38"/>
                          <a:pt x="42" y="38"/>
                          <a:pt x="42" y="38"/>
                        </a:cubicBezTo>
                        <a:cubicBezTo>
                          <a:pt x="42" y="37"/>
                          <a:pt x="41" y="36"/>
                          <a:pt x="40" y="36"/>
                        </a:cubicBezTo>
                        <a:cubicBezTo>
                          <a:pt x="24" y="36"/>
                          <a:pt x="24" y="36"/>
                          <a:pt x="24" y="36"/>
                        </a:cubicBezTo>
                        <a:cubicBezTo>
                          <a:pt x="23" y="36"/>
                          <a:pt x="22" y="37"/>
                          <a:pt x="22" y="38"/>
                        </a:cubicBezTo>
                        <a:cubicBezTo>
                          <a:pt x="22" y="44"/>
                          <a:pt x="22" y="44"/>
                          <a:pt x="22" y="44"/>
                        </a:cubicBezTo>
                        <a:cubicBezTo>
                          <a:pt x="14" y="44"/>
                          <a:pt x="14" y="44"/>
                          <a:pt x="14" y="44"/>
                        </a:cubicBezTo>
                        <a:cubicBezTo>
                          <a:pt x="14" y="12"/>
                          <a:pt x="14" y="12"/>
                          <a:pt x="14" y="12"/>
                        </a:cubicBezTo>
                        <a:cubicBezTo>
                          <a:pt x="22" y="12"/>
                          <a:pt x="22" y="12"/>
                          <a:pt x="22" y="12"/>
                        </a:cubicBezTo>
                        <a:cubicBezTo>
                          <a:pt x="22" y="18"/>
                          <a:pt x="22" y="18"/>
                          <a:pt x="22" y="18"/>
                        </a:cubicBezTo>
                        <a:cubicBezTo>
                          <a:pt x="22" y="19"/>
                          <a:pt x="23" y="20"/>
                          <a:pt x="24" y="2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/>
                  </a:p>
                </p:txBody>
              </p:sp>
            </p:grpSp>
          </p:grp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xmlns="" id="{E2129DEE-0F9F-4F35-B263-38276403000E}"/>
                  </a:ext>
                </a:extLst>
              </p:cNvPr>
              <p:cNvSpPr txBox="1"/>
              <p:nvPr/>
            </p:nvSpPr>
            <p:spPr>
              <a:xfrm>
                <a:off x="1558376" y="3247489"/>
                <a:ext cx="3280324" cy="110799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2400" dirty="0" err="1" smtClean="0">
                    <a:latin typeface="Arial" pitchFamily="34" charset="0"/>
                    <a:cs typeface="Arial" pitchFamily="34" charset="0"/>
                  </a:rPr>
                  <a:t>Oleh</a:t>
                </a: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 Suci Marini </a:t>
                </a:r>
                <a:r>
                  <a:rPr lang="en-US" sz="2400" dirty="0" err="1" smtClean="0">
                    <a:latin typeface="Arial" pitchFamily="34" charset="0"/>
                    <a:cs typeface="Arial" pitchFamily="34" charset="0"/>
                  </a:rPr>
                  <a:t>Novianty</a:t>
                </a: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 (</a:t>
                </a:r>
                <a:r>
                  <a:rPr lang="en-US" sz="2400" dirty="0" err="1" smtClean="0">
                    <a:latin typeface="Arial" pitchFamily="34" charset="0"/>
                    <a:cs typeface="Arial" pitchFamily="34" charset="0"/>
                  </a:rPr>
                  <a:t>dengan</a:t>
                </a: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 smtClean="0">
                    <a:latin typeface="Arial" pitchFamily="34" charset="0"/>
                    <a:cs typeface="Arial" pitchFamily="34" charset="0"/>
                  </a:rPr>
                  <a:t>pengayaan</a:t>
                </a: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)</a:t>
                </a:r>
                <a:endParaRPr lang="en-US" sz="24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54" name="Freeform 319">
              <a:extLst>
                <a:ext uri="{FF2B5EF4-FFF2-40B4-BE49-F238E27FC236}">
                  <a16:creationId xmlns:a16="http://schemas.microsoft.com/office/drawing/2014/main" xmlns="" id="{CF6081FB-197F-4D1D-AADF-7709A6BCEC5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8413" y="5591532"/>
              <a:ext cx="39360" cy="39360"/>
            </a:xfrm>
            <a:custGeom>
              <a:avLst/>
              <a:gdLst>
                <a:gd name="T0" fmla="*/ 0 w 33"/>
                <a:gd name="T1" fmla="*/ 33 h 33"/>
                <a:gd name="T2" fmla="*/ 33 w 33"/>
                <a:gd name="T3" fmla="*/ 33 h 33"/>
                <a:gd name="T4" fmla="*/ 7 w 33"/>
                <a:gd name="T5" fmla="*/ 0 h 33"/>
                <a:gd name="T6" fmla="*/ 0 w 33"/>
                <a:gd name="T7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3">
                  <a:moveTo>
                    <a:pt x="0" y="33"/>
                  </a:moveTo>
                  <a:lnTo>
                    <a:pt x="33" y="33"/>
                  </a:lnTo>
                  <a:lnTo>
                    <a:pt x="7" y="0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9956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xmlns="" id="{2D2A54FE-9986-45FD-A80B-F74D44E21CB4}"/>
              </a:ext>
            </a:extLst>
          </p:cNvPr>
          <p:cNvGrpSpPr/>
          <p:nvPr/>
        </p:nvGrpSpPr>
        <p:grpSpPr>
          <a:xfrm>
            <a:off x="119960" y="845120"/>
            <a:ext cx="357724" cy="372247"/>
            <a:chOff x="297760" y="400620"/>
            <a:chExt cx="357724" cy="372247"/>
          </a:xfrm>
        </p:grpSpPr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xmlns="" id="{10756806-8BB7-4159-80E2-2C4DE619C6CE}"/>
                </a:ext>
              </a:extLst>
            </p:cNvPr>
            <p:cNvSpPr/>
            <p:nvPr/>
          </p:nvSpPr>
          <p:spPr>
            <a:xfrm>
              <a:off x="297760" y="735905"/>
              <a:ext cx="357724" cy="36962"/>
            </a:xfrm>
            <a:prstGeom prst="rect">
              <a:avLst/>
            </a:prstGeom>
            <a:solidFill>
              <a:srgbClr val="C96731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xmlns="" id="{6BADC2EA-18D0-4646-9AC8-FC03317226B5}"/>
                </a:ext>
              </a:extLst>
            </p:cNvPr>
            <p:cNvSpPr/>
            <p:nvPr/>
          </p:nvSpPr>
          <p:spPr>
            <a:xfrm>
              <a:off x="297760" y="568261"/>
              <a:ext cx="357724" cy="36962"/>
            </a:xfrm>
            <a:prstGeom prst="rect">
              <a:avLst/>
            </a:prstGeom>
            <a:solidFill>
              <a:srgbClr val="C96731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xmlns="" id="{48C06BFD-9B69-4B25-9C6E-D185A5F20A01}"/>
                </a:ext>
              </a:extLst>
            </p:cNvPr>
            <p:cNvSpPr/>
            <p:nvPr/>
          </p:nvSpPr>
          <p:spPr>
            <a:xfrm>
              <a:off x="297760" y="400620"/>
              <a:ext cx="357724" cy="36962"/>
            </a:xfrm>
            <a:prstGeom prst="rect">
              <a:avLst/>
            </a:prstGeom>
            <a:solidFill>
              <a:srgbClr val="C96731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9" name="Picture 98">
            <a:extLst>
              <a:ext uri="{FF2B5EF4-FFF2-40B4-BE49-F238E27FC236}">
                <a16:creationId xmlns:a16="http://schemas.microsoft.com/office/drawing/2014/main" xmlns="" id="{CA7BC2FA-4B63-4BA1-BEF9-DD8B24742D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59061" y="6458184"/>
            <a:ext cx="761489" cy="215665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5943600" y="1"/>
            <a:ext cx="6248401" cy="6858000"/>
            <a:chOff x="5943600" y="1"/>
            <a:chExt cx="6248401" cy="6858000"/>
          </a:xfrm>
        </p:grpSpPr>
        <p:pic>
          <p:nvPicPr>
            <p:cNvPr id="86" name="Picture 85">
              <a:extLst>
                <a:ext uri="{FF2B5EF4-FFF2-40B4-BE49-F238E27FC236}">
                  <a16:creationId xmlns:a16="http://schemas.microsoft.com/office/drawing/2014/main" xmlns="" id="{7E1686BA-5EE2-4FDF-9DE4-42E32486C2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112" t="7375" r="8863" b="10285"/>
            <a:stretch/>
          </p:blipFill>
          <p:spPr>
            <a:xfrm>
              <a:off x="9605964" y="4229100"/>
              <a:ext cx="2586037" cy="2628900"/>
            </a:xfrm>
            <a:custGeom>
              <a:avLst/>
              <a:gdLst>
                <a:gd name="connsiteX0" fmla="*/ 0 w 2586037"/>
                <a:gd name="connsiteY0" fmla="*/ 0 h 2628900"/>
                <a:gd name="connsiteX1" fmla="*/ 2586037 w 2586037"/>
                <a:gd name="connsiteY1" fmla="*/ 0 h 2628900"/>
                <a:gd name="connsiteX2" fmla="*/ 2586037 w 2586037"/>
                <a:gd name="connsiteY2" fmla="*/ 2628900 h 2628900"/>
                <a:gd name="connsiteX3" fmla="*/ 0 w 2586037"/>
                <a:gd name="connsiteY3" fmla="*/ 2628900 h 2628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86037" h="2628900">
                  <a:moveTo>
                    <a:pt x="0" y="0"/>
                  </a:moveTo>
                  <a:lnTo>
                    <a:pt x="2586037" y="0"/>
                  </a:lnTo>
                  <a:lnTo>
                    <a:pt x="2586037" y="2628900"/>
                  </a:lnTo>
                  <a:lnTo>
                    <a:pt x="0" y="2628900"/>
                  </a:lnTo>
                  <a:close/>
                </a:path>
              </a:pathLst>
            </a:custGeom>
          </p:spPr>
        </p:pic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xmlns="" id="{052892F4-31C5-4BF9-AF0F-A77D2654600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43" t="509" r="1108" b="58300"/>
            <a:stretch/>
          </p:blipFill>
          <p:spPr>
            <a:xfrm>
              <a:off x="5943601" y="2258591"/>
              <a:ext cx="3571875" cy="2314575"/>
            </a:xfrm>
            <a:custGeom>
              <a:avLst/>
              <a:gdLst>
                <a:gd name="connsiteX0" fmla="*/ 0 w 3571875"/>
                <a:gd name="connsiteY0" fmla="*/ 0 h 2314575"/>
                <a:gd name="connsiteX1" fmla="*/ 3571875 w 3571875"/>
                <a:gd name="connsiteY1" fmla="*/ 0 h 2314575"/>
                <a:gd name="connsiteX2" fmla="*/ 3571875 w 3571875"/>
                <a:gd name="connsiteY2" fmla="*/ 2314575 h 2314575"/>
                <a:gd name="connsiteX3" fmla="*/ 0 w 3571875"/>
                <a:gd name="connsiteY3" fmla="*/ 2314575 h 2314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71875" h="2314575">
                  <a:moveTo>
                    <a:pt x="0" y="0"/>
                  </a:moveTo>
                  <a:lnTo>
                    <a:pt x="3571875" y="0"/>
                  </a:lnTo>
                  <a:lnTo>
                    <a:pt x="3571875" y="2314575"/>
                  </a:lnTo>
                  <a:lnTo>
                    <a:pt x="0" y="2314575"/>
                  </a:lnTo>
                  <a:close/>
                </a:path>
              </a:pathLst>
            </a:custGeom>
          </p:spPr>
        </p:pic>
        <p:pic>
          <p:nvPicPr>
            <p:cNvPr id="1026" name="Picture 2" descr="Newspaper Lot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592" b="5470"/>
            <a:stretch/>
          </p:blipFill>
          <p:spPr bwMode="auto">
            <a:xfrm>
              <a:off x="5943600" y="1"/>
              <a:ext cx="3571875" cy="21481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Person Reading the Daily Fake News Newspaper Sitting on Gray Couch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964" t="8088" r="32072" b="20505"/>
            <a:stretch/>
          </p:blipFill>
          <p:spPr bwMode="auto">
            <a:xfrm>
              <a:off x="9605964" y="1"/>
              <a:ext cx="2586037" cy="40900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Man Facing Side With Hand Raise on Chest Level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556" t="18917" b="18456"/>
            <a:stretch/>
          </p:blipFill>
          <p:spPr bwMode="auto">
            <a:xfrm>
              <a:off x="5943600" y="4710521"/>
              <a:ext cx="3571875" cy="21474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5074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 smtClean="0"/>
              <a:t>Pendekatan</a:t>
            </a:r>
            <a:r>
              <a:rPr lang="en-US" sz="4000" dirty="0" smtClean="0"/>
              <a:t> </a:t>
            </a:r>
            <a:r>
              <a:rPr lang="en-US" sz="4000" dirty="0" err="1" smtClean="0"/>
              <a:t>Dialogis</a:t>
            </a:r>
            <a:endParaRPr lang="id-ID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918" y="1380930"/>
            <a:ext cx="5337111" cy="4851919"/>
          </a:xfrm>
        </p:spPr>
        <p:txBody>
          <a:bodyPr>
            <a:noAutofit/>
          </a:bodyPr>
          <a:lstStyle/>
          <a:p>
            <a:r>
              <a:rPr lang="en-US" dirty="0" err="1" smtClean="0"/>
              <a:t>Kontemporer</a:t>
            </a:r>
            <a:endParaRPr lang="en-US" dirty="0" smtClean="0"/>
          </a:p>
          <a:p>
            <a:r>
              <a:rPr lang="en-US" dirty="0" err="1" smtClean="0"/>
              <a:t>Sosial</a:t>
            </a:r>
            <a:r>
              <a:rPr lang="en-US" dirty="0" smtClean="0"/>
              <a:t> &gt; Individual</a:t>
            </a:r>
          </a:p>
          <a:p>
            <a:r>
              <a:rPr lang="en-US" dirty="0" err="1" smtClean="0"/>
              <a:t>Hubungan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membawa</a:t>
            </a:r>
            <a:r>
              <a:rPr lang="en-US" dirty="0" smtClean="0"/>
              <a:t> </a:t>
            </a:r>
            <a:r>
              <a:rPr lang="en-US" dirty="0" err="1" smtClean="0"/>
              <a:t>tanggungjawab</a:t>
            </a:r>
            <a:r>
              <a:rPr lang="en-US" dirty="0" smtClean="0"/>
              <a:t> moral</a:t>
            </a:r>
          </a:p>
          <a:p>
            <a:r>
              <a:rPr lang="en-US" dirty="0" err="1" smtClean="0"/>
              <a:t>Pekerjaan</a:t>
            </a:r>
            <a:r>
              <a:rPr lang="en-US" dirty="0" smtClean="0"/>
              <a:t> </a:t>
            </a:r>
            <a:r>
              <a:rPr lang="en-US" dirty="0" err="1" smtClean="0"/>
              <a:t>jurnalistik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>
                <a:sym typeface="Wingdings" pitchFamily="2" charset="2"/>
              </a:rPr>
              <a:t>Dialogis</a:t>
            </a:r>
            <a:r>
              <a:rPr lang="en-US" dirty="0" smtClean="0">
                <a:sym typeface="Wingdings" pitchFamily="2" charset="2"/>
              </a:rPr>
              <a:t> (</a:t>
            </a:r>
            <a:r>
              <a:rPr lang="en-US" dirty="0" err="1" smtClean="0">
                <a:sym typeface="Wingdings" pitchFamily="2" charset="2"/>
              </a:rPr>
              <a:t>berdialog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dengan</a:t>
            </a:r>
            <a:r>
              <a:rPr lang="en-US" dirty="0" smtClean="0">
                <a:sym typeface="Wingdings" pitchFamily="2" charset="2"/>
              </a:rPr>
              <a:t> orang lain, </a:t>
            </a:r>
            <a:r>
              <a:rPr lang="en-US" dirty="0" err="1" smtClean="0">
                <a:sym typeface="Wingdings" pitchFamily="2" charset="2"/>
              </a:rPr>
              <a:t>tugas</a:t>
            </a:r>
            <a:r>
              <a:rPr lang="en-US" dirty="0" smtClean="0">
                <a:sym typeface="Wingdings" pitchFamily="2" charset="2"/>
              </a:rPr>
              <a:t>, </a:t>
            </a:r>
            <a:r>
              <a:rPr lang="en-US" dirty="0" err="1" smtClean="0">
                <a:sym typeface="Wingdings" pitchFamily="2" charset="2"/>
              </a:rPr>
              <a:t>dan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masyarakat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tentang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kondisi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sosial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dan</a:t>
            </a:r>
            <a:r>
              <a:rPr lang="en-US" dirty="0" smtClean="0">
                <a:sym typeface="Wingdings" pitchFamily="2" charset="2"/>
              </a:rPr>
              <a:t> moral)</a:t>
            </a:r>
            <a:endParaRPr lang="en-US" dirty="0">
              <a:sym typeface="Wingdings" pitchFamily="2" charset="2"/>
            </a:endParaRPr>
          </a:p>
          <a:p>
            <a:pPr marL="0" indent="0">
              <a:buNone/>
            </a:pPr>
            <a:r>
              <a:rPr lang="en-US" b="1" i="1" dirty="0" err="1" smtClean="0"/>
              <a:t>Etika</a:t>
            </a:r>
            <a:r>
              <a:rPr lang="en-US" b="1" i="1" dirty="0" smtClean="0"/>
              <a:t> </a:t>
            </a:r>
            <a:r>
              <a:rPr lang="en-US" b="1" i="1" dirty="0" err="1" smtClean="0"/>
              <a:t>Wacana</a:t>
            </a:r>
            <a:r>
              <a:rPr lang="en-US" b="1" i="1" dirty="0" smtClean="0"/>
              <a:t>| </a:t>
            </a:r>
            <a:r>
              <a:rPr lang="en-US" b="1" i="1" dirty="0" err="1" smtClean="0"/>
              <a:t>Etika</a:t>
            </a:r>
            <a:r>
              <a:rPr lang="en-US" b="1" i="1" dirty="0" smtClean="0"/>
              <a:t> </a:t>
            </a:r>
            <a:r>
              <a:rPr lang="en-US" b="1" i="1" dirty="0" err="1" smtClean="0"/>
              <a:t>Feminis</a:t>
            </a:r>
            <a:r>
              <a:rPr lang="en-US" b="1" i="1" dirty="0" smtClean="0"/>
              <a:t>| </a:t>
            </a:r>
            <a:r>
              <a:rPr lang="en-US" b="1" i="1" dirty="0" err="1" smtClean="0"/>
              <a:t>Etika</a:t>
            </a:r>
            <a:r>
              <a:rPr lang="en-US" b="1" i="1" dirty="0" smtClean="0"/>
              <a:t> </a:t>
            </a:r>
            <a:r>
              <a:rPr lang="en-US" b="1" i="1" dirty="0" err="1" smtClean="0"/>
              <a:t>Komunitas</a:t>
            </a:r>
            <a:r>
              <a:rPr lang="en-US" b="1" i="1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091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976" y="271820"/>
            <a:ext cx="4797490" cy="1325563"/>
          </a:xfrm>
        </p:spPr>
        <p:txBody>
          <a:bodyPr>
            <a:normAutofit/>
          </a:bodyPr>
          <a:lstStyle/>
          <a:p>
            <a:r>
              <a:rPr lang="en-US" sz="4000" dirty="0" err="1" smtClean="0"/>
              <a:t>Pendekatan</a:t>
            </a:r>
            <a:r>
              <a:rPr lang="en-US" sz="4000" dirty="0" smtClean="0"/>
              <a:t> </a:t>
            </a:r>
            <a:r>
              <a:rPr lang="en-US" sz="4000" dirty="0" err="1" smtClean="0"/>
              <a:t>Dialogis</a:t>
            </a:r>
            <a:endParaRPr lang="id-ID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208" y="1228468"/>
            <a:ext cx="5187821" cy="5358946"/>
          </a:xfrm>
        </p:spPr>
        <p:txBody>
          <a:bodyPr>
            <a:noAutofit/>
          </a:bodyPr>
          <a:lstStyle/>
          <a:p>
            <a:r>
              <a:rPr lang="en-US" sz="2400" b="1" i="1" u="sng" dirty="0" err="1" smtClean="0"/>
              <a:t>Etika</a:t>
            </a:r>
            <a:r>
              <a:rPr lang="en-US" sz="2400" b="1" i="1" u="sng" dirty="0" smtClean="0"/>
              <a:t> </a:t>
            </a:r>
            <a:r>
              <a:rPr lang="en-US" sz="2400" b="1" i="1" u="sng" dirty="0" err="1" smtClean="0"/>
              <a:t>Wacana</a:t>
            </a:r>
            <a:endParaRPr lang="en-US" sz="2400" b="1" i="1" u="sng" dirty="0" smtClean="0"/>
          </a:p>
          <a:p>
            <a:r>
              <a:rPr lang="en-US" sz="2400" dirty="0" smtClean="0">
                <a:sym typeface="Wingdings" pitchFamily="2" charset="2"/>
              </a:rPr>
              <a:t>Moral reasoning </a:t>
            </a:r>
            <a:r>
              <a:rPr lang="en-US" sz="2400" i="1" dirty="0" smtClean="0">
                <a:sym typeface="Wingdings" pitchFamily="2" charset="2"/>
              </a:rPr>
              <a:t> </a:t>
            </a:r>
            <a:r>
              <a:rPr lang="en-US" sz="2400" i="1" dirty="0" err="1" smtClean="0">
                <a:sym typeface="Wingdings" pitchFamily="2" charset="2"/>
              </a:rPr>
              <a:t>dibentuk</a:t>
            </a:r>
            <a:r>
              <a:rPr lang="en-US" sz="2400" i="1" dirty="0" smtClean="0">
                <a:sym typeface="Wingdings" pitchFamily="2" charset="2"/>
              </a:rPr>
              <a:t> dialog</a:t>
            </a:r>
          </a:p>
          <a:p>
            <a:r>
              <a:rPr lang="en-US" sz="2400" i="1" dirty="0" err="1" smtClean="0">
                <a:sym typeface="Wingdings" pitchFamily="2" charset="2"/>
              </a:rPr>
              <a:t>Anggota</a:t>
            </a:r>
            <a:r>
              <a:rPr lang="en-US" sz="2400" i="1" dirty="0" smtClean="0">
                <a:sym typeface="Wingdings" pitchFamily="2" charset="2"/>
              </a:rPr>
              <a:t> </a:t>
            </a:r>
            <a:r>
              <a:rPr lang="en-US" sz="2400" i="1" dirty="0" err="1" smtClean="0">
                <a:sym typeface="Wingdings" pitchFamily="2" charset="2"/>
              </a:rPr>
              <a:t>masyarakat</a:t>
            </a:r>
            <a:r>
              <a:rPr lang="en-US" sz="2400" i="1" dirty="0" smtClean="0">
                <a:sym typeface="Wingdings" pitchFamily="2" charset="2"/>
              </a:rPr>
              <a:t> </a:t>
            </a:r>
            <a:r>
              <a:rPr lang="en-US" sz="2400" i="1" dirty="0" err="1" smtClean="0">
                <a:sym typeface="Wingdings" pitchFamily="2" charset="2"/>
              </a:rPr>
              <a:t>harus</a:t>
            </a:r>
            <a:r>
              <a:rPr lang="en-US" sz="2400" i="1" dirty="0" smtClean="0">
                <a:sym typeface="Wingdings" pitchFamily="2" charset="2"/>
              </a:rPr>
              <a:t> </a:t>
            </a:r>
            <a:r>
              <a:rPr lang="en-US" sz="2400" i="1" dirty="0" err="1" smtClean="0">
                <a:sym typeface="Wingdings" pitchFamily="2" charset="2"/>
              </a:rPr>
              <a:t>ikut</a:t>
            </a:r>
            <a:r>
              <a:rPr lang="en-US" sz="2400" i="1" dirty="0" smtClean="0">
                <a:sym typeface="Wingdings" pitchFamily="2" charset="2"/>
              </a:rPr>
              <a:t> </a:t>
            </a:r>
            <a:r>
              <a:rPr lang="en-US" sz="2400" i="1" dirty="0" err="1" smtClean="0">
                <a:sym typeface="Wingdings" pitchFamily="2" charset="2"/>
              </a:rPr>
              <a:t>serta</a:t>
            </a:r>
            <a:r>
              <a:rPr lang="en-US" sz="2400" i="1" dirty="0" smtClean="0">
                <a:sym typeface="Wingdings" pitchFamily="2" charset="2"/>
              </a:rPr>
              <a:t> – </a:t>
            </a:r>
            <a:r>
              <a:rPr lang="en-US" sz="2400" i="1" dirty="0" err="1" smtClean="0">
                <a:sym typeface="Wingdings" pitchFamily="2" charset="2"/>
              </a:rPr>
              <a:t>tidak</a:t>
            </a:r>
            <a:r>
              <a:rPr lang="en-US" sz="2400" i="1" dirty="0" smtClean="0">
                <a:sym typeface="Wingdings" pitchFamily="2" charset="2"/>
              </a:rPr>
              <a:t> </a:t>
            </a:r>
            <a:r>
              <a:rPr lang="en-US" sz="2400" i="1" dirty="0" err="1" smtClean="0">
                <a:sym typeface="Wingdings" pitchFamily="2" charset="2"/>
              </a:rPr>
              <a:t>ada</a:t>
            </a:r>
            <a:r>
              <a:rPr lang="en-US" sz="2400" i="1" dirty="0" smtClean="0">
                <a:sym typeface="Wingdings" pitchFamily="2" charset="2"/>
              </a:rPr>
              <a:t> </a:t>
            </a:r>
            <a:r>
              <a:rPr lang="en-US" sz="2400" i="1" dirty="0" err="1" smtClean="0">
                <a:sym typeface="Wingdings" pitchFamily="2" charset="2"/>
              </a:rPr>
              <a:t>eksklusivitas</a:t>
            </a:r>
            <a:endParaRPr lang="en-US" sz="2400" i="1" dirty="0" smtClean="0">
              <a:sym typeface="Wingdings" pitchFamily="2" charset="2"/>
            </a:endParaRPr>
          </a:p>
          <a:p>
            <a:r>
              <a:rPr lang="en-US" sz="2400" i="1" dirty="0" smtClean="0">
                <a:sym typeface="Wingdings" pitchFamily="2" charset="2"/>
              </a:rPr>
              <a:t>‘</a:t>
            </a:r>
            <a:r>
              <a:rPr lang="en-US" sz="2400" dirty="0" smtClean="0">
                <a:sym typeface="Wingdings" pitchFamily="2" charset="2"/>
              </a:rPr>
              <a:t>Communicative Action’ </a:t>
            </a:r>
            <a:r>
              <a:rPr lang="en-US" sz="2400" i="1" dirty="0" smtClean="0">
                <a:sym typeface="Wingdings" pitchFamily="2" charset="2"/>
              </a:rPr>
              <a:t>– proses </a:t>
            </a:r>
            <a:r>
              <a:rPr lang="en-US" sz="2400" i="1" dirty="0" err="1" smtClean="0">
                <a:sym typeface="Wingdings" pitchFamily="2" charset="2"/>
              </a:rPr>
              <a:t>memberikan</a:t>
            </a:r>
            <a:r>
              <a:rPr lang="en-US" sz="2400" i="1" dirty="0" smtClean="0">
                <a:sym typeface="Wingdings" pitchFamily="2" charset="2"/>
              </a:rPr>
              <a:t> </a:t>
            </a:r>
            <a:r>
              <a:rPr lang="en-US" sz="2400" i="1" dirty="0" err="1" smtClean="0">
                <a:sym typeface="Wingdings" pitchFamily="2" charset="2"/>
              </a:rPr>
              <a:t>alasan</a:t>
            </a:r>
            <a:r>
              <a:rPr lang="en-US" sz="2400" i="1" dirty="0" smtClean="0">
                <a:sym typeface="Wingdings" pitchFamily="2" charset="2"/>
              </a:rPr>
              <a:t> </a:t>
            </a:r>
            <a:r>
              <a:rPr lang="en-US" sz="2400" i="1" dirty="0" err="1" smtClean="0">
                <a:sym typeface="Wingdings" pitchFamily="2" charset="2"/>
              </a:rPr>
              <a:t>persetujuan</a:t>
            </a:r>
            <a:r>
              <a:rPr lang="en-US" sz="2400" i="1" dirty="0" smtClean="0">
                <a:sym typeface="Wingdings" pitchFamily="2" charset="2"/>
              </a:rPr>
              <a:t>/</a:t>
            </a:r>
            <a:r>
              <a:rPr lang="en-US" sz="2400" i="1" dirty="0" err="1" smtClean="0">
                <a:sym typeface="Wingdings" pitchFamily="2" charset="2"/>
              </a:rPr>
              <a:t>tidak</a:t>
            </a:r>
            <a:endParaRPr lang="en-US" sz="2400" i="1" dirty="0" smtClean="0">
              <a:sym typeface="Wingdings" pitchFamily="2" charset="2"/>
            </a:endParaRPr>
          </a:p>
          <a:p>
            <a:r>
              <a:rPr lang="en-US" sz="2400" i="1" dirty="0" err="1" smtClean="0">
                <a:sym typeface="Wingdings" pitchFamily="2" charset="2"/>
              </a:rPr>
              <a:t>Maka</a:t>
            </a:r>
            <a:r>
              <a:rPr lang="en-US" sz="2400" i="1" dirty="0" smtClean="0">
                <a:sym typeface="Wingdings" pitchFamily="2" charset="2"/>
              </a:rPr>
              <a:t>, </a:t>
            </a:r>
            <a:r>
              <a:rPr lang="en-US" sz="2400" i="1" dirty="0" err="1" smtClean="0">
                <a:sym typeface="Wingdings" pitchFamily="2" charset="2"/>
              </a:rPr>
              <a:t>siapapun</a:t>
            </a:r>
            <a:r>
              <a:rPr lang="en-US" sz="2400" i="1" dirty="0" smtClean="0">
                <a:sym typeface="Wingdings" pitchFamily="2" charset="2"/>
              </a:rPr>
              <a:t> </a:t>
            </a:r>
            <a:r>
              <a:rPr lang="en-US" sz="2400" i="1" dirty="0">
                <a:sym typeface="Wingdings" pitchFamily="2" charset="2"/>
              </a:rPr>
              <a:t>yang </a:t>
            </a:r>
            <a:r>
              <a:rPr lang="en-US" sz="2400" i="1" dirty="0" err="1">
                <a:sym typeface="Wingdings" pitchFamily="2" charset="2"/>
              </a:rPr>
              <a:t>memiliki</a:t>
            </a:r>
            <a:r>
              <a:rPr lang="en-US" sz="2400" i="1" dirty="0">
                <a:sym typeface="Wingdings" pitchFamily="2" charset="2"/>
              </a:rPr>
              <a:t> moral </a:t>
            </a:r>
            <a:r>
              <a:rPr lang="en-US" sz="2400" i="1" dirty="0" err="1">
                <a:sym typeface="Wingdings" pitchFamily="2" charset="2"/>
              </a:rPr>
              <a:t>harus</a:t>
            </a:r>
            <a:r>
              <a:rPr lang="en-US" sz="2400" i="1" dirty="0">
                <a:sym typeface="Wingdings" pitchFamily="2" charset="2"/>
              </a:rPr>
              <a:t> </a:t>
            </a:r>
            <a:r>
              <a:rPr lang="en-US" sz="2400" i="1" dirty="0" err="1">
                <a:sym typeface="Wingdings" pitchFamily="2" charset="2"/>
              </a:rPr>
              <a:t>membangun</a:t>
            </a:r>
            <a:r>
              <a:rPr lang="en-US" sz="2400" i="1" dirty="0">
                <a:sym typeface="Wingdings" pitchFamily="2" charset="2"/>
              </a:rPr>
              <a:t> moral </a:t>
            </a:r>
            <a:r>
              <a:rPr lang="en-US" sz="2400" i="1" dirty="0" err="1">
                <a:sym typeface="Wingdings" pitchFamily="2" charset="2"/>
              </a:rPr>
              <a:t>dan</a:t>
            </a:r>
            <a:r>
              <a:rPr lang="en-US" sz="2400" i="1" dirty="0">
                <a:sym typeface="Wingdings" pitchFamily="2" charset="2"/>
              </a:rPr>
              <a:t> </a:t>
            </a:r>
            <a:r>
              <a:rPr lang="en-US" sz="2400" i="1" dirty="0" err="1">
                <a:sym typeface="Wingdings" pitchFamily="2" charset="2"/>
              </a:rPr>
              <a:t>melaksanakan</a:t>
            </a:r>
            <a:r>
              <a:rPr lang="en-US" sz="2400" i="1" dirty="0">
                <a:sym typeface="Wingdings" pitchFamily="2" charset="2"/>
              </a:rPr>
              <a:t> </a:t>
            </a:r>
            <a:r>
              <a:rPr lang="en-US" sz="2400" i="1" dirty="0" err="1">
                <a:sym typeface="Wingdings" pitchFamily="2" charset="2"/>
              </a:rPr>
              <a:t>praktek</a:t>
            </a:r>
            <a:r>
              <a:rPr lang="en-US" sz="2400" i="1" dirty="0">
                <a:sym typeface="Wingdings" pitchFamily="2" charset="2"/>
              </a:rPr>
              <a:t> moral. </a:t>
            </a:r>
          </a:p>
          <a:p>
            <a:r>
              <a:rPr lang="en-US" sz="2400" b="1" i="1" dirty="0" err="1">
                <a:sym typeface="Wingdings" pitchFamily="2" charset="2"/>
              </a:rPr>
              <a:t>Jurnalistik</a:t>
            </a:r>
            <a:r>
              <a:rPr lang="en-US" sz="2400" b="1" i="1" dirty="0">
                <a:sym typeface="Wingdings" pitchFamily="2" charset="2"/>
              </a:rPr>
              <a:t> </a:t>
            </a:r>
            <a:r>
              <a:rPr lang="en-US" sz="2400" b="1" i="1" dirty="0" err="1" smtClean="0">
                <a:sym typeface="Wingdings" pitchFamily="2" charset="2"/>
              </a:rPr>
              <a:t>mengajak</a:t>
            </a:r>
            <a:r>
              <a:rPr lang="en-US" sz="2400" b="1" i="1" dirty="0" smtClean="0">
                <a:sym typeface="Wingdings" pitchFamily="2" charset="2"/>
              </a:rPr>
              <a:t> </a:t>
            </a:r>
            <a:r>
              <a:rPr lang="en-US" sz="2400" b="1" i="1" dirty="0" err="1" smtClean="0">
                <a:sym typeface="Wingdings" pitchFamily="2" charset="2"/>
              </a:rPr>
              <a:t>membangun</a:t>
            </a:r>
            <a:r>
              <a:rPr lang="en-US" sz="2400" b="1" i="1" dirty="0" smtClean="0">
                <a:sym typeface="Wingdings" pitchFamily="2" charset="2"/>
              </a:rPr>
              <a:t> </a:t>
            </a:r>
            <a:r>
              <a:rPr lang="en-US" sz="2400" b="1" i="1" dirty="0">
                <a:sym typeface="Wingdings" pitchFamily="2" charset="2"/>
              </a:rPr>
              <a:t>moral </a:t>
            </a:r>
            <a:r>
              <a:rPr lang="en-US" sz="2400" b="1" i="1" dirty="0" err="1" smtClean="0">
                <a:sym typeface="Wingdings" pitchFamily="2" charset="2"/>
              </a:rPr>
              <a:t>pribadi</a:t>
            </a:r>
            <a:r>
              <a:rPr lang="en-US" sz="2400" b="1" i="1" dirty="0" smtClean="0">
                <a:sym typeface="Wingdings" pitchFamily="2" charset="2"/>
              </a:rPr>
              <a:t> &amp; </a:t>
            </a:r>
            <a:r>
              <a:rPr lang="en-US" sz="2400" b="1" i="1" dirty="0" err="1" smtClean="0">
                <a:sym typeface="Wingdings" pitchFamily="2" charset="2"/>
              </a:rPr>
              <a:t>masyarakat</a:t>
            </a:r>
            <a:r>
              <a:rPr lang="en-US" sz="2400" b="1" i="1" dirty="0" smtClean="0">
                <a:sym typeface="Wingdings" pitchFamily="2" charset="2"/>
              </a:rPr>
              <a:t>  </a:t>
            </a:r>
            <a:r>
              <a:rPr lang="en-US" sz="2400" b="1" i="1" dirty="0" err="1" smtClean="0">
                <a:sym typeface="Wingdings" pitchFamily="2" charset="2"/>
              </a:rPr>
              <a:t>dengan</a:t>
            </a:r>
            <a:r>
              <a:rPr lang="en-US" sz="2400" b="1" i="1" dirty="0" smtClean="0">
                <a:sym typeface="Wingdings" pitchFamily="2" charset="2"/>
              </a:rPr>
              <a:t> </a:t>
            </a:r>
            <a:r>
              <a:rPr lang="en-US" sz="2400" b="1" i="1" dirty="0" err="1" smtClean="0">
                <a:sym typeface="Wingdings" pitchFamily="2" charset="2"/>
              </a:rPr>
              <a:t>Wacana-nya</a:t>
            </a:r>
            <a:r>
              <a:rPr lang="en-US" sz="2400" b="1" i="1" dirty="0" smtClean="0">
                <a:sym typeface="Wingdings" pitchFamily="2" charset="2"/>
              </a:rPr>
              <a:t> </a:t>
            </a:r>
            <a:r>
              <a:rPr lang="en-US" sz="2400" b="1" i="1" dirty="0">
                <a:sym typeface="Wingdings" pitchFamily="2" charset="2"/>
              </a:rPr>
              <a:t> </a:t>
            </a:r>
          </a:p>
          <a:p>
            <a:endParaRPr lang="en-US" sz="2400" dirty="0" smtClean="0">
              <a:sym typeface="Wingdings" pitchFamily="2" charset="2"/>
            </a:endParaRPr>
          </a:p>
          <a:p>
            <a:endParaRPr lang="en-US" sz="2400" dirty="0"/>
          </a:p>
          <a:p>
            <a:endParaRPr lang="en-US" sz="2400" i="1" dirty="0"/>
          </a:p>
          <a:p>
            <a:endParaRPr lang="en-US" sz="2400" i="1" dirty="0" smtClean="0"/>
          </a:p>
          <a:p>
            <a:endParaRPr lang="en-US" sz="2400" i="1" dirty="0" smtClean="0"/>
          </a:p>
        </p:txBody>
      </p:sp>
    </p:spTree>
    <p:extLst>
      <p:ext uri="{BB962C8B-B14F-4D97-AF65-F5344CB8AC3E}">
        <p14:creationId xmlns:p14="http://schemas.microsoft.com/office/powerpoint/2010/main" val="1778774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976" y="271820"/>
            <a:ext cx="4797490" cy="1325563"/>
          </a:xfrm>
        </p:spPr>
        <p:txBody>
          <a:bodyPr>
            <a:normAutofit/>
          </a:bodyPr>
          <a:lstStyle/>
          <a:p>
            <a:r>
              <a:rPr lang="en-US" sz="4000" dirty="0" err="1" smtClean="0"/>
              <a:t>Pendekatan</a:t>
            </a:r>
            <a:r>
              <a:rPr lang="en-US" sz="4000" dirty="0" smtClean="0"/>
              <a:t> </a:t>
            </a:r>
            <a:r>
              <a:rPr lang="en-US" sz="4000" dirty="0" err="1" smtClean="0"/>
              <a:t>Dialogis</a:t>
            </a:r>
            <a:endParaRPr lang="id-ID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208" y="1228468"/>
            <a:ext cx="5187821" cy="5358946"/>
          </a:xfrm>
        </p:spPr>
        <p:txBody>
          <a:bodyPr>
            <a:noAutofit/>
          </a:bodyPr>
          <a:lstStyle/>
          <a:p>
            <a:r>
              <a:rPr lang="en-US" sz="2400" b="1" i="1" u="sng" dirty="0" err="1" smtClean="0"/>
              <a:t>Etika</a:t>
            </a:r>
            <a:r>
              <a:rPr lang="en-US" sz="2400" b="1" i="1" u="sng" dirty="0" smtClean="0"/>
              <a:t> </a:t>
            </a:r>
            <a:r>
              <a:rPr lang="en-US" sz="2400" b="1" i="1" u="sng" dirty="0" err="1" smtClean="0"/>
              <a:t>Feminis</a:t>
            </a:r>
            <a:endParaRPr lang="en-US" sz="2400" b="1" i="1" u="sng" dirty="0" smtClean="0"/>
          </a:p>
          <a:p>
            <a:r>
              <a:rPr lang="en-US" sz="2400" i="1" dirty="0" err="1" smtClean="0">
                <a:sym typeface="Wingdings" pitchFamily="2" charset="2"/>
              </a:rPr>
              <a:t>Mengajarkan</a:t>
            </a:r>
            <a:r>
              <a:rPr lang="en-US" sz="2400" i="1" dirty="0" smtClean="0">
                <a:sym typeface="Wingdings" pitchFamily="2" charset="2"/>
              </a:rPr>
              <a:t> </a:t>
            </a:r>
            <a:r>
              <a:rPr lang="en-US" sz="2400" i="1" dirty="0" err="1">
                <a:sym typeface="Wingdings" pitchFamily="2" charset="2"/>
              </a:rPr>
              <a:t>bahwa</a:t>
            </a:r>
            <a:r>
              <a:rPr lang="en-US" sz="2400" i="1" dirty="0">
                <a:sym typeface="Wingdings" pitchFamily="2" charset="2"/>
              </a:rPr>
              <a:t> </a:t>
            </a:r>
            <a:r>
              <a:rPr lang="en-US" sz="2400" i="1" dirty="0" err="1">
                <a:sym typeface="Wingdings" pitchFamily="2" charset="2"/>
              </a:rPr>
              <a:t>kita</a:t>
            </a:r>
            <a:r>
              <a:rPr lang="en-US" sz="2400" i="1" dirty="0">
                <a:sym typeface="Wingdings" pitchFamily="2" charset="2"/>
              </a:rPr>
              <a:t> </a:t>
            </a:r>
            <a:r>
              <a:rPr lang="en-US" sz="2400" i="1" dirty="0" err="1">
                <a:sym typeface="Wingdings" pitchFamily="2" charset="2"/>
              </a:rPr>
              <a:t>harus</a:t>
            </a:r>
            <a:r>
              <a:rPr lang="en-US" sz="2400" i="1" dirty="0">
                <a:sym typeface="Wingdings" pitchFamily="2" charset="2"/>
              </a:rPr>
              <a:t> </a:t>
            </a:r>
            <a:r>
              <a:rPr lang="en-US" sz="2400" b="1" i="1" dirty="0" err="1">
                <a:sym typeface="Wingdings" pitchFamily="2" charset="2"/>
              </a:rPr>
              <a:t>menyayangi</a:t>
            </a:r>
            <a:r>
              <a:rPr lang="en-US" sz="2400" b="1" i="1" dirty="0">
                <a:sym typeface="Wingdings" pitchFamily="2" charset="2"/>
              </a:rPr>
              <a:t> </a:t>
            </a:r>
            <a:r>
              <a:rPr lang="en-US" sz="2400" b="1" i="1" dirty="0" err="1">
                <a:sym typeface="Wingdings" pitchFamily="2" charset="2"/>
              </a:rPr>
              <a:t>satu</a:t>
            </a:r>
            <a:r>
              <a:rPr lang="en-US" sz="2400" b="1" i="1" dirty="0">
                <a:sym typeface="Wingdings" pitchFamily="2" charset="2"/>
              </a:rPr>
              <a:t> </a:t>
            </a:r>
            <a:r>
              <a:rPr lang="en-US" sz="2400" b="1" i="1" dirty="0" err="1">
                <a:sym typeface="Wingdings" pitchFamily="2" charset="2"/>
              </a:rPr>
              <a:t>sama</a:t>
            </a:r>
            <a:r>
              <a:rPr lang="en-US" sz="2400" b="1" i="1" dirty="0">
                <a:sym typeface="Wingdings" pitchFamily="2" charset="2"/>
              </a:rPr>
              <a:t> lain </a:t>
            </a:r>
            <a:r>
              <a:rPr lang="en-US" sz="2400" b="1" i="1" dirty="0" err="1">
                <a:sym typeface="Wingdings" pitchFamily="2" charset="2"/>
              </a:rPr>
              <a:t>dan</a:t>
            </a:r>
            <a:r>
              <a:rPr lang="en-US" sz="2400" b="1" i="1" dirty="0">
                <a:sym typeface="Wingdings" pitchFamily="2" charset="2"/>
              </a:rPr>
              <a:t> </a:t>
            </a:r>
            <a:r>
              <a:rPr lang="en-US" sz="2400" b="1" i="1" dirty="0" err="1">
                <a:sym typeface="Wingdings" pitchFamily="2" charset="2"/>
              </a:rPr>
              <a:t>empati</a:t>
            </a:r>
            <a:r>
              <a:rPr lang="en-US" sz="2400" b="1" i="1" dirty="0">
                <a:sym typeface="Wingdings" pitchFamily="2" charset="2"/>
              </a:rPr>
              <a:t> </a:t>
            </a:r>
            <a:r>
              <a:rPr lang="en-US" sz="2400" b="1" i="1" dirty="0" err="1">
                <a:sym typeface="Wingdings" pitchFamily="2" charset="2"/>
              </a:rPr>
              <a:t>pada</a:t>
            </a:r>
            <a:r>
              <a:rPr lang="en-US" sz="2400" b="1" i="1" dirty="0">
                <a:sym typeface="Wingdings" pitchFamily="2" charset="2"/>
              </a:rPr>
              <a:t> </a:t>
            </a:r>
            <a:r>
              <a:rPr lang="en-US" sz="2400" b="1" i="1" dirty="0" err="1">
                <a:sym typeface="Wingdings" pitchFamily="2" charset="2"/>
              </a:rPr>
              <a:t>setiap</a:t>
            </a:r>
            <a:r>
              <a:rPr lang="en-US" sz="2400" b="1" i="1" dirty="0">
                <a:sym typeface="Wingdings" pitchFamily="2" charset="2"/>
              </a:rPr>
              <a:t> </a:t>
            </a:r>
            <a:r>
              <a:rPr lang="en-US" sz="2400" b="1" i="1" dirty="0" err="1">
                <a:sym typeface="Wingdings" pitchFamily="2" charset="2"/>
              </a:rPr>
              <a:t>langkah</a:t>
            </a:r>
            <a:r>
              <a:rPr lang="en-US" sz="2400" b="1" i="1" dirty="0">
                <a:sym typeface="Wingdings" pitchFamily="2" charset="2"/>
              </a:rPr>
              <a:t> </a:t>
            </a:r>
            <a:r>
              <a:rPr lang="en-US" sz="2400" b="1" i="1" dirty="0" err="1">
                <a:sym typeface="Wingdings" pitchFamily="2" charset="2"/>
              </a:rPr>
              <a:t>pengambilan</a:t>
            </a:r>
            <a:r>
              <a:rPr lang="en-US" sz="2400" b="1" i="1" dirty="0">
                <a:sym typeface="Wingdings" pitchFamily="2" charset="2"/>
              </a:rPr>
              <a:t> </a:t>
            </a:r>
            <a:r>
              <a:rPr lang="en-US" sz="2400" b="1" i="1" dirty="0" err="1">
                <a:sym typeface="Wingdings" pitchFamily="2" charset="2"/>
              </a:rPr>
              <a:t>keputusan</a:t>
            </a:r>
            <a:r>
              <a:rPr lang="en-US" sz="2400" b="1" i="1" dirty="0">
                <a:sym typeface="Wingdings" pitchFamily="2" charset="2"/>
              </a:rPr>
              <a:t> </a:t>
            </a:r>
            <a:r>
              <a:rPr lang="en-US" sz="2400" b="1" i="1" dirty="0" err="1" smtClean="0">
                <a:sym typeface="Wingdings" pitchFamily="2" charset="2"/>
              </a:rPr>
              <a:t>melebihi</a:t>
            </a:r>
            <a:r>
              <a:rPr lang="en-US" sz="2400" b="1" i="1" dirty="0" smtClean="0">
                <a:sym typeface="Wingdings" pitchFamily="2" charset="2"/>
              </a:rPr>
              <a:t> </a:t>
            </a:r>
            <a:r>
              <a:rPr lang="en-US" sz="2400" b="1" i="1" dirty="0" err="1">
                <a:sym typeface="Wingdings" pitchFamily="2" charset="2"/>
              </a:rPr>
              <a:t>batas</a:t>
            </a:r>
            <a:r>
              <a:rPr lang="en-US" sz="2400" b="1" i="1" dirty="0">
                <a:sym typeface="Wingdings" pitchFamily="2" charset="2"/>
              </a:rPr>
              <a:t> </a:t>
            </a:r>
            <a:r>
              <a:rPr lang="en-US" sz="2400" b="1" i="1" dirty="0" err="1">
                <a:sym typeface="Wingdings" pitchFamily="2" charset="2"/>
              </a:rPr>
              <a:t>budaya</a:t>
            </a:r>
            <a:r>
              <a:rPr lang="en-US" sz="2400" b="1" i="1" dirty="0">
                <a:sym typeface="Wingdings" pitchFamily="2" charset="2"/>
              </a:rPr>
              <a:t>, </a:t>
            </a:r>
            <a:r>
              <a:rPr lang="en-US" sz="2400" b="1" i="1" dirty="0" err="1">
                <a:sym typeface="Wingdings" pitchFamily="2" charset="2"/>
              </a:rPr>
              <a:t>suku</a:t>
            </a:r>
            <a:r>
              <a:rPr lang="en-US" sz="2400" b="1" i="1" dirty="0">
                <a:sym typeface="Wingdings" pitchFamily="2" charset="2"/>
              </a:rPr>
              <a:t>, </a:t>
            </a:r>
            <a:r>
              <a:rPr lang="en-US" sz="2400" b="1" i="1" dirty="0" err="1">
                <a:sym typeface="Wingdings" pitchFamily="2" charset="2"/>
              </a:rPr>
              <a:t>sejarah</a:t>
            </a:r>
            <a:r>
              <a:rPr lang="en-US" sz="2400" b="1" i="1" dirty="0">
                <a:sym typeface="Wingdings" pitchFamily="2" charset="2"/>
              </a:rPr>
              <a:t>.</a:t>
            </a:r>
          </a:p>
          <a:p>
            <a:endParaRPr lang="en-US" sz="2400" dirty="0" smtClean="0">
              <a:sym typeface="Wingdings" pitchFamily="2" charset="2"/>
            </a:endParaRPr>
          </a:p>
          <a:p>
            <a:endParaRPr lang="en-US" sz="2400" dirty="0"/>
          </a:p>
          <a:p>
            <a:endParaRPr lang="en-US" sz="2400" i="1" dirty="0"/>
          </a:p>
          <a:p>
            <a:endParaRPr lang="en-US" sz="2400" i="1" dirty="0" smtClean="0"/>
          </a:p>
          <a:p>
            <a:endParaRPr lang="en-US" sz="2400" i="1" dirty="0" smtClean="0"/>
          </a:p>
        </p:txBody>
      </p:sp>
    </p:spTree>
    <p:extLst>
      <p:ext uri="{BB962C8B-B14F-4D97-AF65-F5344CB8AC3E}">
        <p14:creationId xmlns:p14="http://schemas.microsoft.com/office/powerpoint/2010/main" val="302558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976" y="271820"/>
            <a:ext cx="4797490" cy="1325563"/>
          </a:xfrm>
        </p:spPr>
        <p:txBody>
          <a:bodyPr>
            <a:normAutofit/>
          </a:bodyPr>
          <a:lstStyle/>
          <a:p>
            <a:r>
              <a:rPr lang="en-US" sz="4000" dirty="0" err="1" smtClean="0"/>
              <a:t>Pendekatan</a:t>
            </a:r>
            <a:r>
              <a:rPr lang="en-US" sz="4000" dirty="0" smtClean="0"/>
              <a:t> </a:t>
            </a:r>
            <a:r>
              <a:rPr lang="en-US" sz="4000" dirty="0" err="1" smtClean="0"/>
              <a:t>Dialogis</a:t>
            </a:r>
            <a:endParaRPr lang="id-ID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208" y="1228468"/>
            <a:ext cx="5187821" cy="5358946"/>
          </a:xfrm>
        </p:spPr>
        <p:txBody>
          <a:bodyPr>
            <a:noAutofit/>
          </a:bodyPr>
          <a:lstStyle/>
          <a:p>
            <a:r>
              <a:rPr lang="en-US" sz="2400" b="1" i="1" u="sng" dirty="0" err="1" smtClean="0"/>
              <a:t>Etika</a:t>
            </a:r>
            <a:r>
              <a:rPr lang="en-US" sz="2400" b="1" i="1" u="sng" dirty="0" smtClean="0"/>
              <a:t> </a:t>
            </a:r>
            <a:r>
              <a:rPr lang="en-US" sz="2400" b="1" i="1" u="sng" dirty="0" err="1" smtClean="0"/>
              <a:t>Komunitas</a:t>
            </a:r>
            <a:endParaRPr lang="en-US" sz="2400" b="1" i="1" u="sng" dirty="0" smtClean="0"/>
          </a:p>
          <a:p>
            <a:r>
              <a:rPr lang="en-US" sz="2400" i="1" dirty="0" err="1" smtClean="0"/>
              <a:t>Identitas</a:t>
            </a:r>
            <a:r>
              <a:rPr lang="en-US" sz="2400" i="1" dirty="0" smtClean="0"/>
              <a:t> </a:t>
            </a:r>
            <a:r>
              <a:rPr lang="en-US" sz="2400" i="1" dirty="0" err="1"/>
              <a:t>manusia</a:t>
            </a:r>
            <a:r>
              <a:rPr lang="en-US" sz="2400" i="1" dirty="0"/>
              <a:t> </a:t>
            </a:r>
            <a:r>
              <a:rPr lang="en-US" sz="2400" i="1" dirty="0" err="1"/>
              <a:t>dibangun</a:t>
            </a:r>
            <a:r>
              <a:rPr lang="en-US" sz="2400" i="1" dirty="0"/>
              <a:t> </a:t>
            </a:r>
            <a:r>
              <a:rPr lang="en-US" sz="2400" i="1" dirty="0" err="1"/>
              <a:t>melalui</a:t>
            </a:r>
            <a:r>
              <a:rPr lang="en-US" sz="2400" i="1" dirty="0"/>
              <a:t> </a:t>
            </a:r>
            <a:r>
              <a:rPr lang="en-US" sz="2400" i="1" dirty="0" err="1"/>
              <a:t>realitas</a:t>
            </a:r>
            <a:r>
              <a:rPr lang="en-US" sz="2400" i="1" dirty="0"/>
              <a:t> </a:t>
            </a:r>
            <a:r>
              <a:rPr lang="en-US" sz="2400" i="1" dirty="0" err="1"/>
              <a:t>sosial</a:t>
            </a:r>
            <a:r>
              <a:rPr lang="en-US" sz="2400" i="1" dirty="0"/>
              <a:t> </a:t>
            </a:r>
            <a:endParaRPr lang="en-US" sz="2400" i="1" dirty="0" smtClean="0"/>
          </a:p>
          <a:p>
            <a:r>
              <a:rPr lang="en-US" sz="2400" i="1" dirty="0" smtClean="0">
                <a:sym typeface="Wingdings" pitchFamily="2" charset="2"/>
              </a:rPr>
              <a:t>Kita </a:t>
            </a:r>
            <a:r>
              <a:rPr lang="en-US" sz="2400" i="1" dirty="0" err="1" smtClean="0">
                <a:sym typeface="Wingdings" pitchFamily="2" charset="2"/>
              </a:rPr>
              <a:t>dilahirkan</a:t>
            </a:r>
            <a:r>
              <a:rPr lang="en-US" sz="2400" i="1" dirty="0" smtClean="0">
                <a:sym typeface="Wingdings" pitchFamily="2" charset="2"/>
              </a:rPr>
              <a:t> </a:t>
            </a:r>
            <a:r>
              <a:rPr lang="en-US" sz="2400" i="1" dirty="0" err="1" smtClean="0">
                <a:sym typeface="Wingdings" pitchFamily="2" charset="2"/>
              </a:rPr>
              <a:t>pada</a:t>
            </a:r>
            <a:r>
              <a:rPr lang="en-US" sz="2400" i="1" dirty="0">
                <a:sym typeface="Wingdings" pitchFamily="2" charset="2"/>
              </a:rPr>
              <a:t> </a:t>
            </a:r>
            <a:r>
              <a:rPr lang="en-US" sz="2400" i="1" dirty="0" err="1">
                <a:sym typeface="Wingdings" pitchFamily="2" charset="2"/>
              </a:rPr>
              <a:t>jagad</a:t>
            </a:r>
            <a:r>
              <a:rPr lang="en-US" sz="2400" i="1" dirty="0">
                <a:sym typeface="Wingdings" pitchFamily="2" charset="2"/>
              </a:rPr>
              <a:t> </a:t>
            </a:r>
            <a:r>
              <a:rPr lang="en-US" sz="2400" i="1" dirty="0" err="1">
                <a:sym typeface="Wingdings" pitchFamily="2" charset="2"/>
              </a:rPr>
              <a:t>sosial</a:t>
            </a:r>
            <a:r>
              <a:rPr lang="en-US" sz="2400" i="1" dirty="0">
                <a:sym typeface="Wingdings" pitchFamily="2" charset="2"/>
              </a:rPr>
              <a:t> </a:t>
            </a:r>
            <a:r>
              <a:rPr lang="en-US" sz="2400" i="1" dirty="0" err="1" smtClean="0">
                <a:sym typeface="Wingdings" pitchFamily="2" charset="2"/>
              </a:rPr>
              <a:t>budaya</a:t>
            </a:r>
            <a:r>
              <a:rPr lang="en-US" sz="2400" i="1" dirty="0" smtClean="0">
                <a:sym typeface="Wingdings" pitchFamily="2" charset="2"/>
              </a:rPr>
              <a:t>  </a:t>
            </a:r>
            <a:r>
              <a:rPr lang="en-US" sz="2400" b="1" i="1" dirty="0" err="1">
                <a:sym typeface="Wingdings" pitchFamily="2" charset="2"/>
              </a:rPr>
              <a:t>nilai</a:t>
            </a:r>
            <a:r>
              <a:rPr lang="en-US" sz="2400" b="1" i="1" dirty="0">
                <a:sym typeface="Wingdings" pitchFamily="2" charset="2"/>
              </a:rPr>
              <a:t>, moral, </a:t>
            </a:r>
            <a:r>
              <a:rPr lang="en-US" sz="2400" b="1" i="1" dirty="0" err="1">
                <a:sym typeface="Wingdings" pitchFamily="2" charset="2"/>
              </a:rPr>
              <a:t>dan</a:t>
            </a:r>
            <a:r>
              <a:rPr lang="en-US" sz="2400" b="1" i="1" dirty="0">
                <a:sym typeface="Wingdings" pitchFamily="2" charset="2"/>
              </a:rPr>
              <a:t> </a:t>
            </a:r>
            <a:r>
              <a:rPr lang="en-US" sz="2400" b="1" i="1" dirty="0" err="1">
                <a:sym typeface="Wingdings" pitchFamily="2" charset="2"/>
              </a:rPr>
              <a:t>pemaknaan</a:t>
            </a:r>
            <a:r>
              <a:rPr lang="en-US" sz="2400" b="1" i="1" dirty="0">
                <a:sym typeface="Wingdings" pitchFamily="2" charset="2"/>
              </a:rPr>
              <a:t> </a:t>
            </a:r>
            <a:r>
              <a:rPr lang="en-US" sz="2400" b="1" i="1" dirty="0" err="1">
                <a:sym typeface="Wingdings" pitchFamily="2" charset="2"/>
              </a:rPr>
              <a:t>individu</a:t>
            </a:r>
            <a:r>
              <a:rPr lang="en-US" sz="2400" b="1" i="1" dirty="0">
                <a:sym typeface="Wingdings" pitchFamily="2" charset="2"/>
              </a:rPr>
              <a:t> </a:t>
            </a:r>
            <a:r>
              <a:rPr lang="en-US" sz="2400" b="1" i="1" dirty="0" err="1">
                <a:sym typeface="Wingdings" pitchFamily="2" charset="2"/>
              </a:rPr>
              <a:t>dibangun</a:t>
            </a:r>
            <a:r>
              <a:rPr lang="en-US" sz="2400" b="1" i="1" dirty="0">
                <a:sym typeface="Wingdings" pitchFamily="2" charset="2"/>
              </a:rPr>
              <a:t> </a:t>
            </a:r>
            <a:r>
              <a:rPr lang="en-US" sz="2400" b="1" i="1" dirty="0" err="1">
                <a:sym typeface="Wingdings" pitchFamily="2" charset="2"/>
              </a:rPr>
              <a:t>secara</a:t>
            </a:r>
            <a:r>
              <a:rPr lang="en-US" sz="2400" b="1" i="1" dirty="0">
                <a:sym typeface="Wingdings" pitchFamily="2" charset="2"/>
              </a:rPr>
              <a:t> </a:t>
            </a:r>
            <a:r>
              <a:rPr lang="en-US" sz="2400" b="1" i="1" dirty="0" err="1" smtClean="0">
                <a:sym typeface="Wingdings" pitchFamily="2" charset="2"/>
              </a:rPr>
              <a:t>dialogis</a:t>
            </a:r>
            <a:endParaRPr lang="en-US" sz="2400" b="1" i="1" dirty="0" smtClean="0">
              <a:sym typeface="Wingdings" pitchFamily="2" charset="2"/>
            </a:endParaRPr>
          </a:p>
          <a:p>
            <a:r>
              <a:rPr lang="en-US" sz="2400" i="1" dirty="0" err="1" smtClean="0">
                <a:sym typeface="Wingdings" pitchFamily="2" charset="2"/>
              </a:rPr>
              <a:t>Penemuan</a:t>
            </a:r>
            <a:r>
              <a:rPr lang="en-US" sz="2400" i="1" dirty="0" smtClean="0">
                <a:sym typeface="Wingdings" pitchFamily="2" charset="2"/>
              </a:rPr>
              <a:t> </a:t>
            </a:r>
            <a:r>
              <a:rPr lang="en-US" sz="2400" i="1" dirty="0" err="1" smtClean="0">
                <a:sym typeface="Wingdings" pitchFamily="2" charset="2"/>
              </a:rPr>
              <a:t>dan</a:t>
            </a:r>
            <a:r>
              <a:rPr lang="en-US" sz="2400" i="1" dirty="0" smtClean="0">
                <a:sym typeface="Wingdings" pitchFamily="2" charset="2"/>
              </a:rPr>
              <a:t> </a:t>
            </a:r>
            <a:r>
              <a:rPr lang="en-US" sz="2400" i="1" dirty="0" err="1" smtClean="0">
                <a:sym typeface="Wingdings" pitchFamily="2" charset="2"/>
              </a:rPr>
              <a:t>Interpretasi</a:t>
            </a:r>
            <a:r>
              <a:rPr lang="en-US" sz="2400" i="1" dirty="0" smtClean="0">
                <a:sym typeface="Wingdings" pitchFamily="2" charset="2"/>
              </a:rPr>
              <a:t> </a:t>
            </a:r>
            <a:r>
              <a:rPr lang="en-US" sz="2400" i="1" dirty="0" err="1" smtClean="0">
                <a:sym typeface="Wingdings" pitchFamily="2" charset="2"/>
              </a:rPr>
              <a:t>Komunitas</a:t>
            </a:r>
            <a:r>
              <a:rPr lang="en-US" sz="2400" i="1" dirty="0" smtClean="0">
                <a:sym typeface="Wingdings" pitchFamily="2" charset="2"/>
              </a:rPr>
              <a:t>  Proses </a:t>
            </a:r>
            <a:r>
              <a:rPr lang="en-US" sz="2400" i="1" dirty="0" err="1" smtClean="0">
                <a:sym typeface="Wingdings" pitchFamily="2" charset="2"/>
              </a:rPr>
              <a:t>Pembentukan</a:t>
            </a:r>
            <a:r>
              <a:rPr lang="en-US" sz="2400" i="1" dirty="0" smtClean="0">
                <a:sym typeface="Wingdings" pitchFamily="2" charset="2"/>
              </a:rPr>
              <a:t> </a:t>
            </a:r>
            <a:r>
              <a:rPr lang="en-US" sz="2400" i="1" dirty="0" err="1" smtClean="0">
                <a:sym typeface="Wingdings" pitchFamily="2" charset="2"/>
              </a:rPr>
              <a:t>Etika</a:t>
            </a:r>
            <a:endParaRPr lang="en-US" sz="2400" i="1" dirty="0">
              <a:sym typeface="Wingdings" pitchFamily="2" charset="2"/>
            </a:endParaRPr>
          </a:p>
          <a:p>
            <a:endParaRPr lang="en-US" sz="2400" dirty="0"/>
          </a:p>
          <a:p>
            <a:endParaRPr lang="en-US" sz="2400" i="1" dirty="0"/>
          </a:p>
          <a:p>
            <a:endParaRPr lang="en-US" sz="2400" i="1" dirty="0" smtClean="0"/>
          </a:p>
          <a:p>
            <a:endParaRPr lang="en-US" sz="2400" i="1" dirty="0" smtClean="0"/>
          </a:p>
        </p:txBody>
      </p:sp>
    </p:spTree>
    <p:extLst>
      <p:ext uri="{BB962C8B-B14F-4D97-AF65-F5344CB8AC3E}">
        <p14:creationId xmlns:p14="http://schemas.microsoft.com/office/powerpoint/2010/main" val="1296284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976" y="271820"/>
            <a:ext cx="4797490" cy="1325563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Teori</a:t>
            </a:r>
            <a:r>
              <a:rPr lang="en-US" sz="2800" dirty="0" smtClean="0"/>
              <a:t> </a:t>
            </a:r>
            <a:r>
              <a:rPr lang="en-US" sz="2800" dirty="0" err="1" smtClean="0"/>
              <a:t>Tanggung</a:t>
            </a:r>
            <a:r>
              <a:rPr lang="en-US" sz="2800" dirty="0" smtClean="0"/>
              <a:t> </a:t>
            </a:r>
            <a:r>
              <a:rPr lang="en-US" sz="2800" dirty="0" err="1" smtClean="0"/>
              <a:t>Jawab</a:t>
            </a:r>
            <a:r>
              <a:rPr lang="en-US" sz="2800" dirty="0" smtClean="0"/>
              <a:t> </a:t>
            </a:r>
            <a:r>
              <a:rPr lang="en-US" sz="2800" dirty="0" err="1" smtClean="0"/>
              <a:t>Sosial</a:t>
            </a:r>
            <a:r>
              <a:rPr lang="en-US" sz="2800" dirty="0" smtClean="0"/>
              <a:t> </a:t>
            </a:r>
            <a:endParaRPr lang="id-ID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208" y="1228468"/>
            <a:ext cx="5187821" cy="5358946"/>
          </a:xfrm>
        </p:spPr>
        <p:txBody>
          <a:bodyPr>
            <a:noAutofit/>
          </a:bodyPr>
          <a:lstStyle/>
          <a:p>
            <a:r>
              <a:rPr lang="en-US" sz="2400" i="1" dirty="0" err="1" smtClean="0"/>
              <a:t>Berakar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dari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praktek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profesional</a:t>
            </a:r>
            <a:r>
              <a:rPr lang="en-US" sz="2400" i="1" dirty="0" smtClean="0"/>
              <a:t> di </a:t>
            </a:r>
            <a:r>
              <a:rPr lang="en-US" sz="2400" i="1" dirty="0" err="1" smtClean="0"/>
              <a:t>lapangan</a:t>
            </a:r>
            <a:endParaRPr lang="en-US" sz="2400" i="1" dirty="0" smtClean="0"/>
          </a:p>
          <a:p>
            <a:r>
              <a:rPr lang="en-US" sz="2400" i="1" dirty="0" err="1" smtClean="0">
                <a:sym typeface="Wingdings" pitchFamily="2" charset="2"/>
              </a:rPr>
              <a:t>Dasar</a:t>
            </a:r>
            <a:r>
              <a:rPr lang="en-US" sz="2400" i="1" dirty="0" smtClean="0">
                <a:sym typeface="Wingdings" pitchFamily="2" charset="2"/>
              </a:rPr>
              <a:t> </a:t>
            </a:r>
            <a:r>
              <a:rPr lang="en-US" sz="2400" i="1" dirty="0" err="1" smtClean="0">
                <a:sym typeface="Wingdings" pitchFamily="2" charset="2"/>
              </a:rPr>
              <a:t>etikanya</a:t>
            </a:r>
            <a:r>
              <a:rPr lang="en-US" sz="2400" i="1" dirty="0" smtClean="0">
                <a:sym typeface="Wingdings" pitchFamily="2" charset="2"/>
              </a:rPr>
              <a:t> </a:t>
            </a:r>
            <a:r>
              <a:rPr lang="en-US" sz="2400" i="1" dirty="0" err="1" smtClean="0">
                <a:sym typeface="Wingdings" pitchFamily="2" charset="2"/>
              </a:rPr>
              <a:t>dari</a:t>
            </a:r>
            <a:r>
              <a:rPr lang="en-US" sz="2400" i="1" dirty="0" smtClean="0">
                <a:sym typeface="Wingdings" pitchFamily="2" charset="2"/>
              </a:rPr>
              <a:t> </a:t>
            </a:r>
            <a:r>
              <a:rPr lang="en-US" sz="2400" i="1" dirty="0" err="1" smtClean="0">
                <a:sym typeface="Wingdings" pitchFamily="2" charset="2"/>
              </a:rPr>
              <a:t>tugas</a:t>
            </a:r>
            <a:r>
              <a:rPr lang="en-US" sz="2400" i="1" dirty="0" smtClean="0">
                <a:sym typeface="Wingdings" pitchFamily="2" charset="2"/>
              </a:rPr>
              <a:t> </a:t>
            </a:r>
            <a:r>
              <a:rPr lang="en-US" sz="2400" i="1" dirty="0" err="1" smtClean="0">
                <a:sym typeface="Wingdings" pitchFamily="2" charset="2"/>
              </a:rPr>
              <a:t>daripada</a:t>
            </a:r>
            <a:r>
              <a:rPr lang="en-US" sz="2400" i="1" dirty="0" smtClean="0">
                <a:sym typeface="Wingdings" pitchFamily="2" charset="2"/>
              </a:rPr>
              <a:t> </a:t>
            </a:r>
            <a:r>
              <a:rPr lang="en-US" sz="2400" i="1" dirty="0" err="1" smtClean="0">
                <a:sym typeface="Wingdings" pitchFamily="2" charset="2"/>
              </a:rPr>
              <a:t>hak</a:t>
            </a:r>
            <a:endParaRPr lang="en-US" sz="2400" i="1" dirty="0" smtClean="0">
              <a:sym typeface="Wingdings" pitchFamily="2" charset="2"/>
            </a:endParaRPr>
          </a:p>
          <a:p>
            <a:r>
              <a:rPr lang="en-US" sz="2400" i="1" dirty="0" err="1" smtClean="0">
                <a:sym typeface="Wingdings" pitchFamily="2" charset="2"/>
              </a:rPr>
              <a:t>Penekanan</a:t>
            </a:r>
            <a:r>
              <a:rPr lang="en-US" sz="2400" i="1" dirty="0" smtClean="0">
                <a:sym typeface="Wingdings" pitchFamily="2" charset="2"/>
              </a:rPr>
              <a:t> </a:t>
            </a:r>
            <a:r>
              <a:rPr lang="en-US" sz="2400" i="1" dirty="0" err="1" smtClean="0">
                <a:sym typeface="Wingdings" pitchFamily="2" charset="2"/>
              </a:rPr>
              <a:t>pada</a:t>
            </a:r>
            <a:r>
              <a:rPr lang="en-US" sz="2400" i="1" dirty="0" smtClean="0">
                <a:sym typeface="Wingdings" pitchFamily="2" charset="2"/>
              </a:rPr>
              <a:t> </a:t>
            </a:r>
            <a:r>
              <a:rPr lang="en-US" sz="2400" i="1" dirty="0" err="1" smtClean="0">
                <a:sym typeface="Wingdings" pitchFamily="2" charset="2"/>
              </a:rPr>
              <a:t>kualitas</a:t>
            </a:r>
            <a:r>
              <a:rPr lang="en-US" sz="2400" i="1" dirty="0" smtClean="0">
                <a:sym typeface="Wingdings" pitchFamily="2" charset="2"/>
              </a:rPr>
              <a:t> </a:t>
            </a:r>
            <a:r>
              <a:rPr lang="en-US" sz="2400" i="1" dirty="0" err="1" smtClean="0">
                <a:sym typeface="Wingdings" pitchFamily="2" charset="2"/>
              </a:rPr>
              <a:t>pekerjaan</a:t>
            </a:r>
            <a:r>
              <a:rPr lang="en-US" sz="2400" i="1" dirty="0" smtClean="0">
                <a:sym typeface="Wingdings" pitchFamily="2" charset="2"/>
              </a:rPr>
              <a:t>, </a:t>
            </a:r>
            <a:r>
              <a:rPr lang="en-US" sz="2400" i="1" dirty="0" err="1" smtClean="0">
                <a:sym typeface="Wingdings" pitchFamily="2" charset="2"/>
              </a:rPr>
              <a:t>integritas</a:t>
            </a:r>
            <a:r>
              <a:rPr lang="en-US" sz="2400" i="1" dirty="0" smtClean="0">
                <a:sym typeface="Wingdings" pitchFamily="2" charset="2"/>
              </a:rPr>
              <a:t>, </a:t>
            </a:r>
            <a:r>
              <a:rPr lang="en-US" sz="2400" i="1" dirty="0" err="1" smtClean="0">
                <a:sym typeface="Wingdings" pitchFamily="2" charset="2"/>
              </a:rPr>
              <a:t>kode</a:t>
            </a:r>
            <a:r>
              <a:rPr lang="en-US" sz="2400" i="1" dirty="0" smtClean="0">
                <a:sym typeface="Wingdings" pitchFamily="2" charset="2"/>
              </a:rPr>
              <a:t> </a:t>
            </a:r>
            <a:r>
              <a:rPr lang="en-US" sz="2400" i="1" dirty="0" err="1" smtClean="0">
                <a:sym typeface="Wingdings" pitchFamily="2" charset="2"/>
              </a:rPr>
              <a:t>etik</a:t>
            </a:r>
            <a:r>
              <a:rPr lang="en-US" sz="2400" i="1" dirty="0" smtClean="0">
                <a:sym typeface="Wingdings" pitchFamily="2" charset="2"/>
              </a:rPr>
              <a:t>, </a:t>
            </a:r>
            <a:r>
              <a:rPr lang="en-US" sz="2400" i="1" dirty="0" err="1" smtClean="0">
                <a:sym typeface="Wingdings" pitchFamily="2" charset="2"/>
              </a:rPr>
              <a:t>dewan</a:t>
            </a:r>
            <a:r>
              <a:rPr lang="en-US" sz="2400" i="1" dirty="0" smtClean="0">
                <a:sym typeface="Wingdings" pitchFamily="2" charset="2"/>
              </a:rPr>
              <a:t> </a:t>
            </a:r>
            <a:r>
              <a:rPr lang="en-US" sz="2400" i="1" dirty="0" err="1" smtClean="0">
                <a:sym typeface="Wingdings" pitchFamily="2" charset="2"/>
              </a:rPr>
              <a:t>pertimbangan</a:t>
            </a:r>
            <a:r>
              <a:rPr lang="en-US" sz="2400" i="1" dirty="0" smtClean="0">
                <a:sym typeface="Wingdings" pitchFamily="2" charset="2"/>
              </a:rPr>
              <a:t>, </a:t>
            </a:r>
            <a:r>
              <a:rPr lang="en-US" sz="2400" i="1" dirty="0" err="1" smtClean="0">
                <a:sym typeface="Wingdings" pitchFamily="2" charset="2"/>
              </a:rPr>
              <a:t>pelatihan</a:t>
            </a:r>
            <a:r>
              <a:rPr lang="en-US" sz="2400" i="1" dirty="0" smtClean="0">
                <a:sym typeface="Wingdings" pitchFamily="2" charset="2"/>
              </a:rPr>
              <a:t> yang </a:t>
            </a:r>
            <a:r>
              <a:rPr lang="en-US" sz="2400" i="1" dirty="0" err="1" smtClean="0">
                <a:sym typeface="Wingdings" pitchFamily="2" charset="2"/>
              </a:rPr>
              <a:t>lebih</a:t>
            </a:r>
            <a:r>
              <a:rPr lang="en-US" sz="2400" i="1" dirty="0" smtClean="0">
                <a:sym typeface="Wingdings" pitchFamily="2" charset="2"/>
              </a:rPr>
              <a:t> </a:t>
            </a:r>
            <a:r>
              <a:rPr lang="en-US" sz="2400" i="1" dirty="0" err="1" smtClean="0">
                <a:sym typeface="Wingdings" pitchFamily="2" charset="2"/>
              </a:rPr>
              <a:t>baik</a:t>
            </a:r>
            <a:r>
              <a:rPr lang="en-US" sz="2400" i="1" dirty="0" smtClean="0">
                <a:sym typeface="Wingdings" pitchFamily="2" charset="2"/>
              </a:rPr>
              <a:t>, </a:t>
            </a:r>
            <a:r>
              <a:rPr lang="en-US" sz="2400" i="1" dirty="0" err="1" smtClean="0">
                <a:sym typeface="Wingdings" pitchFamily="2" charset="2"/>
              </a:rPr>
              <a:t>dan</a:t>
            </a:r>
            <a:r>
              <a:rPr lang="en-US" sz="2400" i="1" dirty="0" smtClean="0">
                <a:sym typeface="Wingdings" pitchFamily="2" charset="2"/>
              </a:rPr>
              <a:t> </a:t>
            </a:r>
            <a:r>
              <a:rPr lang="en-US" sz="2400" i="1" dirty="0" err="1" smtClean="0">
                <a:sym typeface="Wingdings" pitchFamily="2" charset="2"/>
              </a:rPr>
              <a:t>kritik</a:t>
            </a:r>
            <a:r>
              <a:rPr lang="en-US" sz="2400" i="1" dirty="0" smtClean="0">
                <a:sym typeface="Wingdings" pitchFamily="2" charset="2"/>
              </a:rPr>
              <a:t> media</a:t>
            </a:r>
          </a:p>
          <a:p>
            <a:r>
              <a:rPr lang="en-US" sz="2400" b="1" i="1" dirty="0" err="1"/>
              <a:t>Tugas</a:t>
            </a:r>
            <a:r>
              <a:rPr lang="en-US" sz="2400" b="1" i="1" dirty="0"/>
              <a:t> </a:t>
            </a:r>
            <a:r>
              <a:rPr lang="en-US" sz="2400" b="1" i="1" dirty="0" err="1"/>
              <a:t>jurnalis</a:t>
            </a:r>
            <a:r>
              <a:rPr lang="en-US" sz="2400" b="1" i="1" dirty="0"/>
              <a:t> </a:t>
            </a:r>
            <a:r>
              <a:rPr lang="en-US" sz="2400" b="1" i="1" dirty="0" err="1"/>
              <a:t>adalah</a:t>
            </a:r>
            <a:r>
              <a:rPr lang="en-US" sz="2400" b="1" i="1" dirty="0"/>
              <a:t> </a:t>
            </a:r>
            <a:r>
              <a:rPr lang="en-US" sz="2400" b="1" i="1" dirty="0" err="1"/>
              <a:t>memberikan</a:t>
            </a:r>
            <a:r>
              <a:rPr lang="en-US" sz="2400" b="1" i="1" dirty="0"/>
              <a:t> </a:t>
            </a:r>
            <a:r>
              <a:rPr lang="en-US" sz="2400" b="1" i="1" dirty="0" err="1"/>
              <a:t>pelaporan</a:t>
            </a:r>
            <a:r>
              <a:rPr lang="en-US" sz="2400" b="1" i="1" dirty="0"/>
              <a:t> yang </a:t>
            </a:r>
            <a:r>
              <a:rPr lang="en-US" sz="2400" b="1" i="1" dirty="0" err="1"/>
              <a:t>jujur</a:t>
            </a:r>
            <a:r>
              <a:rPr lang="en-US" sz="2400" b="1" i="1" dirty="0"/>
              <a:t>, </a:t>
            </a:r>
            <a:r>
              <a:rPr lang="en-US" sz="2400" b="1" i="1" dirty="0" err="1"/>
              <a:t>mendalam</a:t>
            </a:r>
            <a:r>
              <a:rPr lang="en-US" sz="2400" b="1" i="1" dirty="0"/>
              <a:t>, </a:t>
            </a:r>
            <a:r>
              <a:rPr lang="en-US" sz="2400" b="1" i="1" dirty="0" err="1"/>
              <a:t>cerdas</a:t>
            </a:r>
            <a:r>
              <a:rPr lang="en-US" sz="2400" b="1" i="1" dirty="0"/>
              <a:t> </a:t>
            </a:r>
            <a:r>
              <a:rPr lang="en-US" sz="2400" b="1" i="1" dirty="0" err="1"/>
              <a:t>mengenai</a:t>
            </a:r>
            <a:r>
              <a:rPr lang="en-US" sz="2400" b="1" i="1" dirty="0"/>
              <a:t> </a:t>
            </a:r>
            <a:r>
              <a:rPr lang="en-US" sz="2400" b="1" i="1" dirty="0" err="1"/>
              <a:t>peristiwa</a:t>
            </a:r>
            <a:r>
              <a:rPr lang="en-US" sz="2400" b="1" i="1" dirty="0"/>
              <a:t> </a:t>
            </a:r>
            <a:r>
              <a:rPr lang="en-US" sz="2400" b="1" i="1" dirty="0" err="1"/>
              <a:t>sehari-hari</a:t>
            </a:r>
            <a:r>
              <a:rPr lang="en-US" sz="2400" b="1" i="1" dirty="0"/>
              <a:t> </a:t>
            </a:r>
            <a:r>
              <a:rPr lang="en-US" sz="2400" b="1" i="1" dirty="0" err="1"/>
              <a:t>dalam</a:t>
            </a:r>
            <a:r>
              <a:rPr lang="en-US" sz="2400" b="1" i="1" dirty="0"/>
              <a:t> </a:t>
            </a:r>
            <a:r>
              <a:rPr lang="en-US" sz="2400" b="1" i="1" dirty="0" err="1"/>
              <a:t>konteks</a:t>
            </a:r>
            <a:r>
              <a:rPr lang="en-US" sz="2400" b="1" i="1" dirty="0"/>
              <a:t> yang </a:t>
            </a:r>
            <a:r>
              <a:rPr lang="en-US" sz="2400" b="1" i="1" dirty="0" err="1"/>
              <a:t>bermakna</a:t>
            </a:r>
            <a:endParaRPr lang="en-US" sz="2400" b="1" i="1" dirty="0"/>
          </a:p>
          <a:p>
            <a:endParaRPr lang="en-US" sz="2400" i="1" dirty="0" smtClean="0"/>
          </a:p>
          <a:p>
            <a:endParaRPr lang="en-US" sz="2400" i="1" dirty="0" smtClean="0"/>
          </a:p>
        </p:txBody>
      </p:sp>
    </p:spTree>
    <p:extLst>
      <p:ext uri="{BB962C8B-B14F-4D97-AF65-F5344CB8AC3E}">
        <p14:creationId xmlns:p14="http://schemas.microsoft.com/office/powerpoint/2010/main" val="1022781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976" y="271820"/>
            <a:ext cx="4797490" cy="1325563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Teori</a:t>
            </a:r>
            <a:r>
              <a:rPr lang="en-US" sz="2800" dirty="0" smtClean="0"/>
              <a:t> </a:t>
            </a:r>
            <a:r>
              <a:rPr lang="en-US" sz="2800" dirty="0" err="1" smtClean="0"/>
              <a:t>Tanggung</a:t>
            </a:r>
            <a:r>
              <a:rPr lang="en-US" sz="2800" dirty="0" smtClean="0"/>
              <a:t> </a:t>
            </a:r>
            <a:r>
              <a:rPr lang="en-US" sz="2800" dirty="0" err="1" smtClean="0"/>
              <a:t>Jawab</a:t>
            </a:r>
            <a:r>
              <a:rPr lang="en-US" sz="2800" dirty="0" smtClean="0"/>
              <a:t> </a:t>
            </a:r>
            <a:r>
              <a:rPr lang="en-US" sz="2800" dirty="0" err="1" smtClean="0"/>
              <a:t>Sosial</a:t>
            </a:r>
            <a:r>
              <a:rPr lang="en-US" sz="2800" dirty="0" smtClean="0"/>
              <a:t> </a:t>
            </a:r>
            <a:endParaRPr lang="id-ID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208" y="1228468"/>
            <a:ext cx="5187821" cy="5358946"/>
          </a:xfrm>
        </p:spPr>
        <p:txBody>
          <a:bodyPr>
            <a:noAutofit/>
          </a:bodyPr>
          <a:lstStyle/>
          <a:p>
            <a:r>
              <a:rPr lang="en-US" b="1" i="1" u="sng" dirty="0" err="1" smtClean="0"/>
              <a:t>Isu</a:t>
            </a:r>
            <a:r>
              <a:rPr lang="en-US" b="1" i="1" u="sng" dirty="0" smtClean="0"/>
              <a:t> – </a:t>
            </a:r>
            <a:r>
              <a:rPr lang="en-US" b="1" i="1" u="sng" dirty="0" err="1" smtClean="0"/>
              <a:t>isu</a:t>
            </a:r>
            <a:r>
              <a:rPr lang="en-US" b="1" i="1" u="sng" dirty="0" smtClean="0"/>
              <a:t> </a:t>
            </a:r>
            <a:r>
              <a:rPr lang="en-US" b="1" i="1" u="sng" dirty="0" err="1" smtClean="0"/>
              <a:t>substansial</a:t>
            </a:r>
            <a:endParaRPr lang="en-US" b="1" i="1" u="sng" dirty="0"/>
          </a:p>
          <a:p>
            <a:r>
              <a:rPr lang="en-US" i="1" dirty="0" err="1" smtClean="0"/>
              <a:t>Isu</a:t>
            </a:r>
            <a:r>
              <a:rPr lang="en-US" i="1" dirty="0" smtClean="0"/>
              <a:t> </a:t>
            </a:r>
            <a:r>
              <a:rPr lang="en-US" i="1" dirty="0" err="1" smtClean="0"/>
              <a:t>dasar</a:t>
            </a:r>
            <a:r>
              <a:rPr lang="en-US" i="1" dirty="0" smtClean="0"/>
              <a:t> </a:t>
            </a:r>
            <a:r>
              <a:rPr lang="en-US" i="1" dirty="0" err="1" smtClean="0"/>
              <a:t>berkaitan</a:t>
            </a:r>
            <a:r>
              <a:rPr lang="en-US" i="1" dirty="0" smtClean="0"/>
              <a:t> </a:t>
            </a:r>
            <a:r>
              <a:rPr lang="en-US" i="1" dirty="0" err="1" smtClean="0"/>
              <a:t>dengan</a:t>
            </a:r>
            <a:r>
              <a:rPr lang="en-US" i="1" dirty="0" smtClean="0"/>
              <a:t> </a:t>
            </a:r>
            <a:r>
              <a:rPr lang="en-US" i="1" dirty="0" err="1" smtClean="0"/>
              <a:t>profesionalitas</a:t>
            </a:r>
            <a:r>
              <a:rPr lang="en-US" i="1" dirty="0" smtClean="0"/>
              <a:t> </a:t>
            </a:r>
            <a:r>
              <a:rPr lang="en-US" i="1" dirty="0" smtClean="0">
                <a:sym typeface="Wingdings" pitchFamily="2" charset="2"/>
              </a:rPr>
              <a:t> </a:t>
            </a:r>
            <a:r>
              <a:rPr lang="en-US" i="1" u="sng" dirty="0" err="1" smtClean="0"/>
              <a:t>konglomerasi</a:t>
            </a:r>
            <a:r>
              <a:rPr lang="en-US" i="1" u="sng" dirty="0" smtClean="0"/>
              <a:t> </a:t>
            </a:r>
            <a:r>
              <a:rPr lang="en-US" i="1" u="sng" dirty="0"/>
              <a:t>media, </a:t>
            </a:r>
            <a:r>
              <a:rPr lang="en-US" i="1" u="sng" dirty="0" err="1"/>
              <a:t>manipulasi</a:t>
            </a:r>
            <a:r>
              <a:rPr lang="en-US" i="1" u="sng" dirty="0"/>
              <a:t> digital, </a:t>
            </a:r>
            <a:r>
              <a:rPr lang="en-US" i="1" u="sng" dirty="0" err="1" smtClean="0"/>
              <a:t>privasi</a:t>
            </a:r>
            <a:r>
              <a:rPr lang="en-US" i="1" u="sng" dirty="0" smtClean="0"/>
              <a:t>, </a:t>
            </a:r>
            <a:r>
              <a:rPr lang="en-US" i="1" u="sng" dirty="0" err="1"/>
              <a:t>pengawasan</a:t>
            </a:r>
            <a:r>
              <a:rPr lang="en-US" i="1" u="sng" dirty="0"/>
              <a:t>, </a:t>
            </a:r>
            <a:r>
              <a:rPr lang="en-US" i="1" u="sng" dirty="0" err="1"/>
              <a:t>penyesatan</a:t>
            </a:r>
            <a:r>
              <a:rPr lang="en-US" i="1" u="sng" dirty="0"/>
              <a:t>, </a:t>
            </a:r>
            <a:r>
              <a:rPr lang="en-US" i="1" u="sng" dirty="0" err="1"/>
              <a:t>diskriminasi</a:t>
            </a:r>
            <a:r>
              <a:rPr lang="en-US" i="1" u="sng" dirty="0"/>
              <a:t> </a:t>
            </a:r>
            <a:r>
              <a:rPr lang="en-US" i="1" u="sng" dirty="0" smtClean="0"/>
              <a:t>gender, </a:t>
            </a:r>
            <a:r>
              <a:rPr lang="en-US" i="1" u="sng" dirty="0" err="1" smtClean="0"/>
              <a:t>keberagaman</a:t>
            </a:r>
            <a:r>
              <a:rPr lang="en-US" i="1" u="sng" dirty="0" smtClean="0"/>
              <a:t> </a:t>
            </a:r>
            <a:r>
              <a:rPr lang="en-US" i="1" u="sng" dirty="0" err="1" smtClean="0"/>
              <a:t>etnik</a:t>
            </a:r>
            <a:r>
              <a:rPr lang="en-US" i="1" u="sng" dirty="0" smtClean="0"/>
              <a:t> </a:t>
            </a:r>
            <a:endParaRPr lang="en-US" b="1" i="1" u="sng" dirty="0"/>
          </a:p>
          <a:p>
            <a:r>
              <a:rPr lang="en-US" b="1" i="1" dirty="0" err="1"/>
              <a:t>E</a:t>
            </a:r>
            <a:r>
              <a:rPr lang="en-US" b="1" i="1" dirty="0" err="1" smtClean="0"/>
              <a:t>mpat</a:t>
            </a:r>
            <a:r>
              <a:rPr lang="en-US" b="1" i="1" dirty="0" smtClean="0"/>
              <a:t> </a:t>
            </a:r>
            <a:r>
              <a:rPr lang="en-US" b="1" i="1" dirty="0" err="1" smtClean="0"/>
              <a:t>masalah</a:t>
            </a:r>
            <a:r>
              <a:rPr lang="en-US" b="1" i="1" dirty="0" smtClean="0"/>
              <a:t> </a:t>
            </a:r>
            <a:r>
              <a:rPr lang="en-US" b="1" i="1" dirty="0" err="1" smtClean="0"/>
              <a:t>utama</a:t>
            </a:r>
            <a:r>
              <a:rPr lang="en-US" b="1" i="1" dirty="0"/>
              <a:t>:</a:t>
            </a:r>
            <a:r>
              <a:rPr lang="en-US" i="1" dirty="0" smtClean="0"/>
              <a:t> </a:t>
            </a:r>
            <a:endParaRPr lang="en-US" i="1" dirty="0"/>
          </a:p>
          <a:p>
            <a:pPr lvl="1"/>
            <a:r>
              <a:rPr lang="en-US" b="1" i="1" dirty="0" err="1"/>
              <a:t>Keadilan</a:t>
            </a:r>
            <a:r>
              <a:rPr lang="en-US" b="1" i="1" dirty="0"/>
              <a:t> </a:t>
            </a:r>
            <a:r>
              <a:rPr lang="en-US" b="1" i="1" dirty="0" err="1"/>
              <a:t>sosial</a:t>
            </a:r>
            <a:r>
              <a:rPr lang="en-US" b="1" i="1" dirty="0"/>
              <a:t>, </a:t>
            </a:r>
          </a:p>
          <a:p>
            <a:pPr lvl="1"/>
            <a:r>
              <a:rPr lang="en-US" b="1" i="1" dirty="0" err="1"/>
              <a:t>Kebenaran</a:t>
            </a:r>
            <a:r>
              <a:rPr lang="en-US" b="1" i="1" dirty="0"/>
              <a:t>, </a:t>
            </a:r>
          </a:p>
          <a:p>
            <a:pPr lvl="1"/>
            <a:r>
              <a:rPr lang="en-US" b="1" i="1" dirty="0" err="1"/>
              <a:t>Perdamaian</a:t>
            </a:r>
            <a:r>
              <a:rPr lang="en-US" b="1" i="1" dirty="0"/>
              <a:t>, </a:t>
            </a:r>
            <a:r>
              <a:rPr lang="en-US" b="1" i="1" dirty="0" err="1"/>
              <a:t>dan</a:t>
            </a:r>
            <a:r>
              <a:rPr lang="en-US" b="1" i="1" dirty="0"/>
              <a:t> </a:t>
            </a:r>
          </a:p>
          <a:p>
            <a:pPr lvl="1"/>
            <a:r>
              <a:rPr lang="en-US" b="1" i="1" dirty="0" err="1"/>
              <a:t>Martabat</a:t>
            </a:r>
            <a:r>
              <a:rPr lang="en-US" b="1" i="1" dirty="0"/>
              <a:t> </a:t>
            </a:r>
            <a:r>
              <a:rPr lang="en-US" b="1" i="1" dirty="0" err="1"/>
              <a:t>manusia</a:t>
            </a:r>
            <a:endParaRPr lang="en-US" b="1" i="1" dirty="0"/>
          </a:p>
          <a:p>
            <a:endParaRPr lang="en-US" i="1" dirty="0" smtClean="0"/>
          </a:p>
          <a:p>
            <a:endParaRPr lang="en-US" i="1" dirty="0" smtClean="0"/>
          </a:p>
        </p:txBody>
      </p:sp>
    </p:spTree>
    <p:extLst>
      <p:ext uri="{BB962C8B-B14F-4D97-AF65-F5344CB8AC3E}">
        <p14:creationId xmlns:p14="http://schemas.microsoft.com/office/powerpoint/2010/main" val="840128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976" y="271820"/>
            <a:ext cx="4797490" cy="1325563"/>
          </a:xfrm>
        </p:spPr>
        <p:txBody>
          <a:bodyPr>
            <a:normAutofit/>
          </a:bodyPr>
          <a:lstStyle/>
          <a:p>
            <a:r>
              <a:rPr lang="en-US" sz="4000" dirty="0" err="1" smtClean="0"/>
              <a:t>Keadilan</a:t>
            </a:r>
            <a:r>
              <a:rPr lang="en-US" sz="4000" dirty="0" smtClean="0"/>
              <a:t> </a:t>
            </a:r>
            <a:r>
              <a:rPr lang="en-US" sz="4000" dirty="0" err="1" smtClean="0"/>
              <a:t>Sosial</a:t>
            </a:r>
            <a:endParaRPr lang="id-ID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208" y="1228468"/>
            <a:ext cx="5187821" cy="5358946"/>
          </a:xfrm>
        </p:spPr>
        <p:txBody>
          <a:bodyPr>
            <a:noAutofit/>
          </a:bodyPr>
          <a:lstStyle/>
          <a:p>
            <a:r>
              <a:rPr lang="en-US" sz="2400" b="1" i="1" dirty="0" err="1" smtClean="0"/>
              <a:t>Keadilan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mendefinisikan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norma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untuk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semua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institusi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sosial</a:t>
            </a:r>
            <a:r>
              <a:rPr lang="en-US" sz="2400" b="1" i="1" dirty="0" smtClean="0"/>
              <a:t> (</a:t>
            </a:r>
            <a:r>
              <a:rPr lang="en-US" sz="2400" b="1" i="1" dirty="0" err="1" smtClean="0"/>
              <a:t>termasuk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organisasi</a:t>
            </a:r>
            <a:r>
              <a:rPr lang="en-US" sz="2400" b="1" i="1" dirty="0" smtClean="0"/>
              <a:t> media)</a:t>
            </a:r>
          </a:p>
          <a:p>
            <a:r>
              <a:rPr lang="en-US" sz="2400" i="1" dirty="0" err="1" smtClean="0">
                <a:sym typeface="Wingdings" pitchFamily="2" charset="2"/>
              </a:rPr>
              <a:t>Globalisasi</a:t>
            </a:r>
            <a:r>
              <a:rPr lang="en-US" sz="2400" i="1" dirty="0" smtClean="0">
                <a:sym typeface="Wingdings" pitchFamily="2" charset="2"/>
              </a:rPr>
              <a:t>  </a:t>
            </a:r>
            <a:r>
              <a:rPr lang="en-US" sz="2400" i="1" dirty="0" err="1" smtClean="0">
                <a:sym typeface="Wingdings" pitchFamily="2" charset="2"/>
              </a:rPr>
              <a:t>Sistem</a:t>
            </a:r>
            <a:r>
              <a:rPr lang="en-US" sz="2400" i="1" dirty="0" smtClean="0">
                <a:sym typeface="Wingdings" pitchFamily="2" charset="2"/>
              </a:rPr>
              <a:t> </a:t>
            </a:r>
            <a:r>
              <a:rPr lang="en-US" sz="2400" i="1" dirty="0" err="1" smtClean="0">
                <a:sym typeface="Wingdings" pitchFamily="2" charset="2"/>
              </a:rPr>
              <a:t>jaringan</a:t>
            </a:r>
            <a:r>
              <a:rPr lang="en-US" sz="2400" i="1" dirty="0" smtClean="0">
                <a:sym typeface="Wingdings" pitchFamily="2" charset="2"/>
              </a:rPr>
              <a:t> yang </a:t>
            </a:r>
            <a:r>
              <a:rPr lang="en-US" sz="2400" i="1" dirty="0" err="1" smtClean="0">
                <a:sym typeface="Wingdings" pitchFamily="2" charset="2"/>
              </a:rPr>
              <a:t>mempermudah</a:t>
            </a:r>
            <a:r>
              <a:rPr lang="en-US" sz="2400" i="1" dirty="0" smtClean="0">
                <a:sym typeface="Wingdings" pitchFamily="2" charset="2"/>
              </a:rPr>
              <a:t> </a:t>
            </a:r>
            <a:r>
              <a:rPr lang="en-US" sz="2400" i="1" dirty="0" err="1" smtClean="0">
                <a:sym typeface="Wingdings" pitchFamily="2" charset="2"/>
              </a:rPr>
              <a:t>penyebaran</a:t>
            </a:r>
            <a:r>
              <a:rPr lang="en-US" sz="2400" i="1" dirty="0" smtClean="0">
                <a:sym typeface="Wingdings" pitchFamily="2" charset="2"/>
              </a:rPr>
              <a:t> data</a:t>
            </a:r>
          </a:p>
          <a:p>
            <a:r>
              <a:rPr lang="en-US" sz="2400" b="1" i="1" dirty="0" smtClean="0">
                <a:solidFill>
                  <a:srgbClr val="FF0000"/>
                </a:solidFill>
                <a:sym typeface="Wingdings" pitchFamily="2" charset="2"/>
              </a:rPr>
              <a:t>BEWARE! – BANJIR DATA</a:t>
            </a:r>
            <a:endParaRPr lang="en-US" sz="2400" b="1" i="1" dirty="0">
              <a:solidFill>
                <a:srgbClr val="FF0000"/>
              </a:solidFill>
              <a:sym typeface="Wingdings" pitchFamily="2" charset="2"/>
            </a:endParaRPr>
          </a:p>
          <a:p>
            <a:r>
              <a:rPr lang="en-US" sz="2400" i="1" dirty="0" err="1" smtClean="0"/>
              <a:t>Kenapa</a:t>
            </a:r>
            <a:r>
              <a:rPr lang="en-US" sz="2400" i="1" dirty="0" smtClean="0"/>
              <a:t>? </a:t>
            </a:r>
            <a:r>
              <a:rPr lang="en-US" sz="2400" i="1" dirty="0" err="1" smtClean="0"/>
              <a:t>Sulit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dilakukan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pemilahan</a:t>
            </a:r>
            <a:r>
              <a:rPr lang="en-US" sz="2400" i="1" dirty="0" smtClean="0"/>
              <a:t> data </a:t>
            </a:r>
            <a:r>
              <a:rPr lang="en-US" sz="2400" i="1" dirty="0" smtClean="0">
                <a:sym typeface="Wingdings" pitchFamily="2" charset="2"/>
              </a:rPr>
              <a:t> INFORMATION OVERLOAD</a:t>
            </a:r>
          </a:p>
          <a:p>
            <a:r>
              <a:rPr lang="en-US" sz="2400" b="1" i="1" dirty="0" err="1" smtClean="0">
                <a:sym typeface="Wingdings" pitchFamily="2" charset="2"/>
              </a:rPr>
              <a:t>Sulit</a:t>
            </a:r>
            <a:r>
              <a:rPr lang="en-US" sz="2400" b="1" i="1" dirty="0" smtClean="0">
                <a:sym typeface="Wingdings" pitchFamily="2" charset="2"/>
              </a:rPr>
              <a:t> </a:t>
            </a:r>
            <a:r>
              <a:rPr lang="en-US" sz="2400" b="1" i="1" dirty="0" err="1" smtClean="0">
                <a:sym typeface="Wingdings" pitchFamily="2" charset="2"/>
              </a:rPr>
              <a:t>untuk</a:t>
            </a:r>
            <a:r>
              <a:rPr lang="en-US" sz="2400" b="1" i="1" dirty="0" smtClean="0">
                <a:sym typeface="Wingdings" pitchFamily="2" charset="2"/>
              </a:rPr>
              <a:t> </a:t>
            </a:r>
            <a:r>
              <a:rPr lang="en-US" sz="2400" b="1" i="1" dirty="0" err="1" smtClean="0">
                <a:sym typeface="Wingdings" pitchFamily="2" charset="2"/>
              </a:rPr>
              <a:t>mengambil</a:t>
            </a:r>
            <a:r>
              <a:rPr lang="en-US" sz="2400" b="1" i="1" dirty="0" smtClean="0">
                <a:sym typeface="Wingdings" pitchFamily="2" charset="2"/>
              </a:rPr>
              <a:t> </a:t>
            </a:r>
            <a:r>
              <a:rPr lang="en-US" sz="2400" b="1" i="1" dirty="0" err="1" smtClean="0">
                <a:sym typeface="Wingdings" pitchFamily="2" charset="2"/>
              </a:rPr>
              <a:t>keputusan</a:t>
            </a:r>
            <a:r>
              <a:rPr lang="en-US" sz="2400" b="1" i="1" dirty="0" smtClean="0">
                <a:sym typeface="Wingdings" pitchFamily="2" charset="2"/>
              </a:rPr>
              <a:t> </a:t>
            </a:r>
            <a:r>
              <a:rPr lang="en-US" sz="2400" b="1" i="1" dirty="0" err="1" smtClean="0">
                <a:sym typeface="Wingdings" pitchFamily="2" charset="2"/>
              </a:rPr>
              <a:t>karena</a:t>
            </a:r>
            <a:r>
              <a:rPr lang="en-US" sz="2400" b="1" i="1" dirty="0" smtClean="0">
                <a:sym typeface="Wingdings" pitchFamily="2" charset="2"/>
              </a:rPr>
              <a:t> </a:t>
            </a:r>
            <a:r>
              <a:rPr lang="en-US" sz="2400" b="1" i="1" dirty="0" err="1" smtClean="0">
                <a:sym typeface="Wingdings" pitchFamily="2" charset="2"/>
              </a:rPr>
              <a:t>informasi</a:t>
            </a:r>
            <a:r>
              <a:rPr lang="en-US" sz="2400" b="1" i="1" dirty="0" smtClean="0">
                <a:sym typeface="Wingdings" pitchFamily="2" charset="2"/>
              </a:rPr>
              <a:t> </a:t>
            </a:r>
            <a:r>
              <a:rPr lang="en-US" sz="2400" b="1" i="1" dirty="0" err="1" smtClean="0">
                <a:sym typeface="Wingdings" pitchFamily="2" charset="2"/>
              </a:rPr>
              <a:t>berlebihan</a:t>
            </a:r>
            <a:endParaRPr lang="en-US" sz="2400" b="1" i="1" dirty="0"/>
          </a:p>
          <a:p>
            <a:endParaRPr lang="en-US" sz="2400" i="1" dirty="0"/>
          </a:p>
          <a:p>
            <a:endParaRPr lang="en-US" sz="2400" i="1" dirty="0" smtClean="0"/>
          </a:p>
          <a:p>
            <a:endParaRPr lang="en-US" sz="2400" i="1" dirty="0" smtClean="0"/>
          </a:p>
        </p:txBody>
      </p:sp>
    </p:spTree>
    <p:extLst>
      <p:ext uri="{BB962C8B-B14F-4D97-AF65-F5344CB8AC3E}">
        <p14:creationId xmlns:p14="http://schemas.microsoft.com/office/powerpoint/2010/main" val="423759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976" y="271820"/>
            <a:ext cx="4797490" cy="1325563"/>
          </a:xfrm>
        </p:spPr>
        <p:txBody>
          <a:bodyPr>
            <a:normAutofit/>
          </a:bodyPr>
          <a:lstStyle/>
          <a:p>
            <a:r>
              <a:rPr lang="en-US" sz="4000" dirty="0" err="1" smtClean="0"/>
              <a:t>Keadilan</a:t>
            </a:r>
            <a:r>
              <a:rPr lang="en-US" sz="4000" dirty="0" smtClean="0"/>
              <a:t> </a:t>
            </a:r>
            <a:r>
              <a:rPr lang="en-US" sz="4000" dirty="0" err="1" smtClean="0"/>
              <a:t>Sosial</a:t>
            </a:r>
            <a:endParaRPr lang="id-ID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208" y="1228468"/>
            <a:ext cx="5187821" cy="5358946"/>
          </a:xfrm>
        </p:spPr>
        <p:txBody>
          <a:bodyPr>
            <a:noAutofit/>
          </a:bodyPr>
          <a:lstStyle/>
          <a:p>
            <a:r>
              <a:rPr lang="en-US" sz="2400" i="1" dirty="0" err="1" smtClean="0"/>
              <a:t>Digitalisasi</a:t>
            </a:r>
            <a:r>
              <a:rPr lang="en-US" sz="2400" i="1" dirty="0" smtClean="0"/>
              <a:t> </a:t>
            </a:r>
            <a:r>
              <a:rPr lang="en-US" sz="2400" i="1" dirty="0" smtClean="0">
                <a:sym typeface="Wingdings" pitchFamily="2" charset="2"/>
              </a:rPr>
              <a:t> </a:t>
            </a:r>
            <a:r>
              <a:rPr lang="en-US" sz="2400" b="1" i="1" dirty="0" smtClean="0">
                <a:sym typeface="Wingdings" pitchFamily="2" charset="2"/>
              </a:rPr>
              <a:t>Paradox </a:t>
            </a:r>
            <a:r>
              <a:rPr lang="en-US" sz="2400" b="1" i="1" dirty="0" err="1" smtClean="0">
                <a:sym typeface="Wingdings" pitchFamily="2" charset="2"/>
              </a:rPr>
              <a:t>kompleksitas</a:t>
            </a:r>
            <a:r>
              <a:rPr lang="en-US" sz="2400" b="1" i="1" dirty="0" smtClean="0">
                <a:sym typeface="Wingdings" pitchFamily="2" charset="2"/>
              </a:rPr>
              <a:t> media</a:t>
            </a:r>
          </a:p>
          <a:p>
            <a:r>
              <a:rPr lang="en-US" sz="2400" i="1" dirty="0" err="1" smtClean="0">
                <a:sym typeface="Wingdings" pitchFamily="2" charset="2"/>
              </a:rPr>
              <a:t>Informasi</a:t>
            </a:r>
            <a:r>
              <a:rPr lang="en-US" sz="2400" i="1" dirty="0" smtClean="0">
                <a:sym typeface="Wingdings" pitchFamily="2" charset="2"/>
              </a:rPr>
              <a:t> </a:t>
            </a:r>
            <a:r>
              <a:rPr lang="en-US" sz="2400" i="1" dirty="0" err="1" smtClean="0">
                <a:sym typeface="Wingdings" pitchFamily="2" charset="2"/>
              </a:rPr>
              <a:t>saling</a:t>
            </a:r>
            <a:r>
              <a:rPr lang="en-US" sz="2400" i="1" dirty="0" smtClean="0">
                <a:sym typeface="Wingdings" pitchFamily="2" charset="2"/>
              </a:rPr>
              <a:t> </a:t>
            </a:r>
            <a:r>
              <a:rPr lang="en-US" sz="2400" i="1" dirty="0" err="1" smtClean="0">
                <a:sym typeface="Wingdings" pitchFamily="2" charset="2"/>
              </a:rPr>
              <a:t>bertumpuk</a:t>
            </a:r>
            <a:r>
              <a:rPr lang="en-US" sz="2400" i="1" dirty="0" smtClean="0">
                <a:sym typeface="Wingdings" pitchFamily="2" charset="2"/>
              </a:rPr>
              <a:t> </a:t>
            </a:r>
            <a:r>
              <a:rPr lang="en-US" sz="2400" i="1" dirty="0" err="1" smtClean="0">
                <a:sym typeface="Wingdings" pitchFamily="2" charset="2"/>
              </a:rPr>
              <a:t>dan</a:t>
            </a:r>
            <a:r>
              <a:rPr lang="en-US" sz="2400" i="1" dirty="0" smtClean="0">
                <a:sym typeface="Wingdings" pitchFamily="2" charset="2"/>
              </a:rPr>
              <a:t> </a:t>
            </a:r>
            <a:r>
              <a:rPr lang="en-US" sz="2400" i="1" dirty="0" err="1" smtClean="0">
                <a:sym typeface="Wingdings" pitchFamily="2" charset="2"/>
              </a:rPr>
              <a:t>melapisi</a:t>
            </a:r>
            <a:r>
              <a:rPr lang="en-US" sz="2400" i="1" dirty="0" smtClean="0">
                <a:sym typeface="Wingdings" pitchFamily="2" charset="2"/>
              </a:rPr>
              <a:t> </a:t>
            </a:r>
            <a:r>
              <a:rPr lang="en-US" sz="2400" b="1" i="1" dirty="0" smtClean="0">
                <a:sym typeface="Wingdings" pitchFamily="2" charset="2"/>
              </a:rPr>
              <a:t> ANONIM (</a:t>
            </a:r>
            <a:r>
              <a:rPr lang="en-US" sz="2400" b="1" i="1" dirty="0" err="1" smtClean="0">
                <a:sym typeface="Wingdings" pitchFamily="2" charset="2"/>
              </a:rPr>
              <a:t>sumber</a:t>
            </a:r>
            <a:r>
              <a:rPr lang="en-US" sz="2400" b="1" i="1" dirty="0" smtClean="0">
                <a:sym typeface="Wingdings" pitchFamily="2" charset="2"/>
              </a:rPr>
              <a:t> bias)  </a:t>
            </a:r>
            <a:r>
              <a:rPr lang="en-US" sz="2400" i="1" dirty="0" err="1">
                <a:sym typeface="Wingdings" pitchFamily="2" charset="2"/>
              </a:rPr>
              <a:t>M</a:t>
            </a:r>
            <a:r>
              <a:rPr lang="en-US" sz="2400" i="1" dirty="0" err="1" smtClean="0">
                <a:sym typeface="Wingdings" pitchFamily="2" charset="2"/>
              </a:rPr>
              <a:t>enghilangkan</a:t>
            </a:r>
            <a:r>
              <a:rPr lang="en-US" sz="2400" i="1" dirty="0" smtClean="0">
                <a:sym typeface="Wingdings" pitchFamily="2" charset="2"/>
              </a:rPr>
              <a:t> </a:t>
            </a:r>
            <a:r>
              <a:rPr lang="en-US" sz="2400" i="1" dirty="0" err="1" smtClean="0">
                <a:sym typeface="Wingdings" pitchFamily="2" charset="2"/>
              </a:rPr>
              <a:t>transparansi</a:t>
            </a:r>
            <a:endParaRPr lang="en-US" sz="2400" i="1" dirty="0">
              <a:sym typeface="Wingdings" pitchFamily="2" charset="2"/>
            </a:endParaRPr>
          </a:p>
          <a:p>
            <a:r>
              <a:rPr lang="en-US" sz="2400" i="1" dirty="0" err="1" smtClean="0">
                <a:sym typeface="Wingdings" pitchFamily="2" charset="2"/>
              </a:rPr>
              <a:t>Anonimitas</a:t>
            </a:r>
            <a:r>
              <a:rPr lang="en-US" sz="2400" i="1" dirty="0" smtClean="0">
                <a:sym typeface="Wingdings" pitchFamily="2" charset="2"/>
              </a:rPr>
              <a:t>  </a:t>
            </a:r>
            <a:r>
              <a:rPr lang="en-US" sz="2400" i="1" dirty="0" err="1" smtClean="0">
                <a:sym typeface="Wingdings" pitchFamily="2" charset="2"/>
              </a:rPr>
              <a:t>Awal</a:t>
            </a:r>
            <a:r>
              <a:rPr lang="en-US" sz="2400" i="1" dirty="0" smtClean="0">
                <a:sym typeface="Wingdings" pitchFamily="2" charset="2"/>
              </a:rPr>
              <a:t> </a:t>
            </a:r>
            <a:r>
              <a:rPr lang="en-US" sz="2400" i="1" dirty="0" err="1" smtClean="0">
                <a:sym typeface="Wingdings" pitchFamily="2" charset="2"/>
              </a:rPr>
              <a:t>kemunculan</a:t>
            </a:r>
            <a:r>
              <a:rPr lang="en-US" sz="2400" i="1" dirty="0" smtClean="0">
                <a:sym typeface="Wingdings" pitchFamily="2" charset="2"/>
              </a:rPr>
              <a:t> </a:t>
            </a:r>
            <a:r>
              <a:rPr lang="en-US" sz="2400" i="1" dirty="0" err="1" smtClean="0">
                <a:sym typeface="Wingdings" pitchFamily="2" charset="2"/>
              </a:rPr>
              <a:t>indeks</a:t>
            </a:r>
            <a:endParaRPr lang="en-US" sz="2400" i="1" dirty="0">
              <a:sym typeface="Wingdings" pitchFamily="2" charset="2"/>
            </a:endParaRPr>
          </a:p>
          <a:p>
            <a:r>
              <a:rPr lang="en-US" sz="2400" i="1" dirty="0" err="1" smtClean="0">
                <a:sym typeface="Wingdings" pitchFamily="2" charset="2"/>
              </a:rPr>
              <a:t>Dalam</a:t>
            </a:r>
            <a:r>
              <a:rPr lang="en-US" sz="2400" i="1" dirty="0" smtClean="0">
                <a:sym typeface="Wingdings" pitchFamily="2" charset="2"/>
              </a:rPr>
              <a:t> </a:t>
            </a:r>
            <a:r>
              <a:rPr lang="en-US" sz="2400" i="1" dirty="0" err="1" smtClean="0">
                <a:sym typeface="Wingdings" pitchFamily="2" charset="2"/>
              </a:rPr>
              <a:t>praktek</a:t>
            </a:r>
            <a:r>
              <a:rPr lang="en-US" sz="2400" i="1" dirty="0" smtClean="0">
                <a:sym typeface="Wingdings" pitchFamily="2" charset="2"/>
              </a:rPr>
              <a:t> </a:t>
            </a:r>
            <a:r>
              <a:rPr lang="en-US" sz="2400" i="1" dirty="0" err="1" smtClean="0">
                <a:sym typeface="Wingdings" pitchFamily="2" charset="2"/>
              </a:rPr>
              <a:t>jurnalisme</a:t>
            </a:r>
            <a:r>
              <a:rPr lang="en-US" sz="2400" i="1" dirty="0" smtClean="0">
                <a:sym typeface="Wingdings" pitchFamily="2" charset="2"/>
              </a:rPr>
              <a:t>, </a:t>
            </a:r>
            <a:r>
              <a:rPr lang="en-US" sz="2400" i="1" dirty="0" err="1" smtClean="0">
                <a:sym typeface="Wingdings" pitchFamily="2" charset="2"/>
              </a:rPr>
              <a:t>sehingga</a:t>
            </a:r>
            <a:r>
              <a:rPr lang="en-US" sz="2400" i="1" dirty="0" smtClean="0">
                <a:sym typeface="Wingdings" pitchFamily="2" charset="2"/>
              </a:rPr>
              <a:t> </a:t>
            </a:r>
            <a:r>
              <a:rPr lang="en-US" sz="2400" i="1" dirty="0" err="1" smtClean="0">
                <a:sym typeface="Wingdings" pitchFamily="2" charset="2"/>
              </a:rPr>
              <a:t>sumber</a:t>
            </a:r>
            <a:r>
              <a:rPr lang="en-US" sz="2400" i="1" dirty="0" smtClean="0">
                <a:sym typeface="Wingdings" pitchFamily="2" charset="2"/>
              </a:rPr>
              <a:t> </a:t>
            </a:r>
            <a:r>
              <a:rPr lang="en-US" sz="2400" i="1" dirty="0" err="1" smtClean="0">
                <a:sym typeface="Wingdings" pitchFamily="2" charset="2"/>
              </a:rPr>
              <a:t>tetap</a:t>
            </a:r>
            <a:r>
              <a:rPr lang="en-US" sz="2400" i="1" dirty="0" smtClean="0">
                <a:sym typeface="Wingdings" pitchFamily="2" charset="2"/>
              </a:rPr>
              <a:t> </a:t>
            </a:r>
            <a:r>
              <a:rPr lang="en-US" sz="2400" i="1" dirty="0" err="1" smtClean="0">
                <a:sym typeface="Wingdings" pitchFamily="2" charset="2"/>
              </a:rPr>
              <a:t>dapat</a:t>
            </a:r>
            <a:r>
              <a:rPr lang="en-US" sz="2400" i="1" dirty="0" smtClean="0">
                <a:sym typeface="Wingdings" pitchFamily="2" charset="2"/>
              </a:rPr>
              <a:t> </a:t>
            </a:r>
            <a:r>
              <a:rPr lang="en-US" sz="2400" i="1" dirty="0" err="1" smtClean="0">
                <a:sym typeface="Wingdings" pitchFamily="2" charset="2"/>
              </a:rPr>
              <a:t>menjadi</a:t>
            </a:r>
            <a:r>
              <a:rPr lang="en-US" sz="2400" i="1" dirty="0" smtClean="0">
                <a:sym typeface="Wingdings" pitchFamily="2" charset="2"/>
              </a:rPr>
              <a:t> </a:t>
            </a:r>
            <a:r>
              <a:rPr lang="en-US" sz="2400" i="1" dirty="0" err="1" smtClean="0">
                <a:sym typeface="Wingdings" pitchFamily="2" charset="2"/>
              </a:rPr>
              <a:t>jelas</a:t>
            </a:r>
            <a:endParaRPr lang="en-US" sz="2400" i="1" dirty="0" smtClean="0">
              <a:sym typeface="Wingdings" pitchFamily="2" charset="2"/>
            </a:endParaRPr>
          </a:p>
          <a:p>
            <a:endParaRPr lang="en-US" sz="2400" b="1" i="1" dirty="0"/>
          </a:p>
          <a:p>
            <a:endParaRPr lang="en-US" sz="2400" i="1" dirty="0"/>
          </a:p>
          <a:p>
            <a:endParaRPr lang="en-US" sz="2400" i="1" dirty="0" smtClean="0"/>
          </a:p>
          <a:p>
            <a:endParaRPr lang="en-US" sz="2400" i="1" dirty="0" smtClean="0"/>
          </a:p>
        </p:txBody>
      </p:sp>
    </p:spTree>
    <p:extLst>
      <p:ext uri="{BB962C8B-B14F-4D97-AF65-F5344CB8AC3E}">
        <p14:creationId xmlns:p14="http://schemas.microsoft.com/office/powerpoint/2010/main" val="212193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976" y="271820"/>
            <a:ext cx="4797490" cy="1325563"/>
          </a:xfrm>
        </p:spPr>
        <p:txBody>
          <a:bodyPr>
            <a:normAutofit/>
          </a:bodyPr>
          <a:lstStyle/>
          <a:p>
            <a:r>
              <a:rPr lang="en-US" sz="4000" dirty="0" err="1" smtClean="0"/>
              <a:t>Keadilan</a:t>
            </a:r>
            <a:r>
              <a:rPr lang="en-US" sz="4000" dirty="0" smtClean="0"/>
              <a:t> </a:t>
            </a:r>
            <a:r>
              <a:rPr lang="en-US" sz="4000" dirty="0" err="1" smtClean="0"/>
              <a:t>Sosial</a:t>
            </a:r>
            <a:endParaRPr lang="id-ID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208" y="1228468"/>
            <a:ext cx="5187821" cy="5358946"/>
          </a:xfrm>
        </p:spPr>
        <p:txBody>
          <a:bodyPr>
            <a:noAutofit/>
          </a:bodyPr>
          <a:lstStyle/>
          <a:p>
            <a:r>
              <a:rPr lang="en-US" sz="2400" b="1" i="1" dirty="0" err="1"/>
              <a:t>Keadilan</a:t>
            </a:r>
            <a:r>
              <a:rPr lang="en-US" sz="2400" i="1" dirty="0"/>
              <a:t> </a:t>
            </a:r>
            <a:r>
              <a:rPr lang="en-US" sz="2400" i="1" dirty="0" err="1"/>
              <a:t>juga</a:t>
            </a:r>
            <a:r>
              <a:rPr lang="en-US" sz="2400" i="1" dirty="0"/>
              <a:t> </a:t>
            </a:r>
            <a:r>
              <a:rPr lang="en-US" sz="2400" i="1" dirty="0" err="1"/>
              <a:t>berhubungan</a:t>
            </a:r>
            <a:r>
              <a:rPr lang="en-US" sz="2400" i="1" dirty="0"/>
              <a:t> </a:t>
            </a:r>
            <a:r>
              <a:rPr lang="en-US" sz="2400" i="1" dirty="0" err="1"/>
              <a:t>dengan</a:t>
            </a:r>
            <a:r>
              <a:rPr lang="en-US" sz="2400" i="1" dirty="0"/>
              <a:t> </a:t>
            </a:r>
            <a:r>
              <a:rPr lang="en-US" sz="2400" b="1" i="1" dirty="0" err="1" smtClean="0"/>
              <a:t>aksesibilitas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informasi</a:t>
            </a:r>
            <a:r>
              <a:rPr lang="en-US" sz="2400" i="1" dirty="0" smtClean="0"/>
              <a:t> </a:t>
            </a:r>
          </a:p>
          <a:p>
            <a:r>
              <a:rPr lang="en-US" sz="2400" i="1" dirty="0" err="1"/>
              <a:t>I</a:t>
            </a:r>
            <a:r>
              <a:rPr lang="en-US" sz="2400" i="1" dirty="0" err="1" smtClean="0"/>
              <a:t>dealnya</a:t>
            </a:r>
            <a:r>
              <a:rPr lang="en-US" sz="2400" i="1" dirty="0" smtClean="0"/>
              <a:t> </a:t>
            </a:r>
            <a:r>
              <a:rPr lang="en-US" sz="2400" b="1" i="1" dirty="0" err="1"/>
              <a:t>semua</a:t>
            </a:r>
            <a:r>
              <a:rPr lang="en-US" sz="2400" b="1" i="1" dirty="0"/>
              <a:t> orang </a:t>
            </a:r>
            <a:r>
              <a:rPr lang="en-US" sz="2400" b="1" i="1" dirty="0" err="1"/>
              <a:t>memiliki</a:t>
            </a:r>
            <a:r>
              <a:rPr lang="en-US" sz="2400" b="1" i="1" dirty="0"/>
              <a:t> </a:t>
            </a:r>
            <a:r>
              <a:rPr lang="en-US" sz="2400" b="1" i="1" dirty="0" err="1"/>
              <a:t>akses</a:t>
            </a:r>
            <a:r>
              <a:rPr lang="en-US" sz="2400" b="1" i="1" dirty="0"/>
              <a:t> </a:t>
            </a:r>
            <a:r>
              <a:rPr lang="en-US" sz="2400" b="1" i="1" dirty="0" err="1"/>
              <a:t>terhadap</a:t>
            </a:r>
            <a:r>
              <a:rPr lang="en-US" sz="2400" b="1" i="1" dirty="0"/>
              <a:t> media </a:t>
            </a:r>
            <a:r>
              <a:rPr lang="en-US" sz="2400" b="1" i="1" dirty="0" err="1"/>
              <a:t>tanpa</a:t>
            </a:r>
            <a:r>
              <a:rPr lang="en-US" sz="2400" b="1" i="1" dirty="0"/>
              <a:t> </a:t>
            </a:r>
            <a:r>
              <a:rPr lang="en-US" sz="2400" b="1" i="1" dirty="0" err="1"/>
              <a:t>mempertimbangkan</a:t>
            </a:r>
            <a:r>
              <a:rPr lang="en-US" sz="2400" b="1" i="1" dirty="0"/>
              <a:t> </a:t>
            </a:r>
            <a:r>
              <a:rPr lang="en-US" sz="2400" b="1" i="1" dirty="0" err="1"/>
              <a:t>penghasilan</a:t>
            </a:r>
            <a:r>
              <a:rPr lang="en-US" sz="2400" b="1" i="1" dirty="0"/>
              <a:t> </a:t>
            </a:r>
            <a:r>
              <a:rPr lang="en-US" sz="2400" b="1" i="1" dirty="0" err="1"/>
              <a:t>maupun</a:t>
            </a:r>
            <a:r>
              <a:rPr lang="en-US" sz="2400" b="1" i="1" dirty="0"/>
              <a:t> </a:t>
            </a:r>
            <a:r>
              <a:rPr lang="en-US" sz="2400" b="1" i="1" dirty="0" err="1"/>
              <a:t>lokasi</a:t>
            </a:r>
            <a:r>
              <a:rPr lang="en-US" sz="2400" b="1" i="1" dirty="0"/>
              <a:t> </a:t>
            </a:r>
            <a:r>
              <a:rPr lang="en-US" sz="2400" b="1" i="1" dirty="0" err="1" smtClean="0"/>
              <a:t>geografis</a:t>
            </a:r>
            <a:r>
              <a:rPr lang="en-US" sz="2400" i="1" dirty="0" smtClean="0"/>
              <a:t> </a:t>
            </a:r>
            <a:endParaRPr lang="en-US" sz="2400" i="1" dirty="0"/>
          </a:p>
          <a:p>
            <a:r>
              <a:rPr lang="en-US" sz="2400" i="1" dirty="0" err="1"/>
              <a:t>Informasi</a:t>
            </a:r>
            <a:r>
              <a:rPr lang="en-US" sz="2400" i="1" dirty="0"/>
              <a:t> </a:t>
            </a:r>
            <a:r>
              <a:rPr lang="en-US" sz="2400" i="1" dirty="0" err="1"/>
              <a:t>menjadi</a:t>
            </a:r>
            <a:r>
              <a:rPr lang="en-US" sz="2400" i="1" dirty="0"/>
              <a:t> </a:t>
            </a:r>
            <a:r>
              <a:rPr lang="en-US" sz="2400" i="1" dirty="0" err="1"/>
              <a:t>tersedia</a:t>
            </a:r>
            <a:r>
              <a:rPr lang="en-US" sz="2400" i="1" dirty="0"/>
              <a:t> </a:t>
            </a:r>
            <a:r>
              <a:rPr lang="en-US" sz="2400" i="1" dirty="0" err="1"/>
              <a:t>bagi</a:t>
            </a:r>
            <a:r>
              <a:rPr lang="en-US" sz="2400" i="1" dirty="0"/>
              <a:t> </a:t>
            </a:r>
            <a:r>
              <a:rPr lang="en-US" sz="2400" i="1" dirty="0" err="1"/>
              <a:t>semua</a:t>
            </a:r>
            <a:r>
              <a:rPr lang="en-US" sz="2400" i="1" dirty="0"/>
              <a:t> </a:t>
            </a:r>
            <a:r>
              <a:rPr lang="en-US" sz="2400" i="1" dirty="0" err="1"/>
              <a:t>pihak</a:t>
            </a:r>
            <a:r>
              <a:rPr lang="en-US" sz="2400" i="1" dirty="0"/>
              <a:t> </a:t>
            </a:r>
            <a:r>
              <a:rPr lang="en-US" sz="2400" i="1" dirty="0" err="1"/>
              <a:t>tanpa</a:t>
            </a:r>
            <a:r>
              <a:rPr lang="en-US" sz="2400" i="1" dirty="0"/>
              <a:t> </a:t>
            </a:r>
            <a:r>
              <a:rPr lang="en-US" sz="2400" i="1" dirty="0" err="1"/>
              <a:t>adanya</a:t>
            </a:r>
            <a:r>
              <a:rPr lang="en-US" sz="2400" i="1" dirty="0"/>
              <a:t> </a:t>
            </a:r>
            <a:r>
              <a:rPr lang="en-US" sz="2400" i="1" dirty="0" err="1" smtClean="0"/>
              <a:t>diskriminasi</a:t>
            </a:r>
            <a:r>
              <a:rPr lang="en-US" sz="2400" i="1" dirty="0" smtClean="0"/>
              <a:t> </a:t>
            </a:r>
          </a:p>
          <a:p>
            <a:r>
              <a:rPr lang="en-US" sz="2400" b="1" i="1" dirty="0" err="1" smtClean="0"/>
              <a:t>Masyarakat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memonitor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kondisi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dunia</a:t>
            </a:r>
            <a:endParaRPr lang="en-US" sz="2400" b="1" i="1" dirty="0"/>
          </a:p>
          <a:p>
            <a:endParaRPr lang="en-US" sz="2400" i="1" dirty="0"/>
          </a:p>
          <a:p>
            <a:endParaRPr lang="en-US" sz="2400" i="1" dirty="0" smtClean="0"/>
          </a:p>
          <a:p>
            <a:endParaRPr lang="en-US" sz="2400" i="1" dirty="0" smtClean="0"/>
          </a:p>
        </p:txBody>
      </p:sp>
    </p:spTree>
    <p:extLst>
      <p:ext uri="{BB962C8B-B14F-4D97-AF65-F5344CB8AC3E}">
        <p14:creationId xmlns:p14="http://schemas.microsoft.com/office/powerpoint/2010/main" val="138260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976" y="271820"/>
            <a:ext cx="4797490" cy="1325563"/>
          </a:xfrm>
        </p:spPr>
        <p:txBody>
          <a:bodyPr>
            <a:normAutofit/>
          </a:bodyPr>
          <a:lstStyle/>
          <a:p>
            <a:r>
              <a:rPr lang="en-US" sz="4000" dirty="0" err="1" smtClean="0"/>
              <a:t>Keadilan</a:t>
            </a:r>
            <a:r>
              <a:rPr lang="en-US" sz="4000" dirty="0" smtClean="0"/>
              <a:t> </a:t>
            </a:r>
            <a:r>
              <a:rPr lang="en-US" sz="4000" dirty="0" err="1" smtClean="0"/>
              <a:t>Sosial</a:t>
            </a:r>
            <a:endParaRPr lang="id-ID" sz="4000" dirty="0"/>
          </a:p>
        </p:txBody>
      </p:sp>
      <p:pic>
        <p:nvPicPr>
          <p:cNvPr id="1026" name="Picture 2" descr="Image result for penetrasi internet di indonesia 20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8065" y="745996"/>
            <a:ext cx="7620000" cy="545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how 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565" y="394114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7078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670" y="663706"/>
            <a:ext cx="4797490" cy="1325563"/>
          </a:xfrm>
        </p:spPr>
        <p:txBody>
          <a:bodyPr>
            <a:noAutofit/>
          </a:bodyPr>
          <a:lstStyle/>
          <a:p>
            <a:r>
              <a:rPr lang="en-US" sz="3200" i="1" dirty="0" err="1" smtClean="0"/>
              <a:t>Isu</a:t>
            </a:r>
            <a:r>
              <a:rPr lang="en-US" sz="3200" i="1" dirty="0" smtClean="0"/>
              <a:t> – </a:t>
            </a:r>
            <a:r>
              <a:rPr lang="en-US" sz="3200" i="1" dirty="0" err="1" smtClean="0"/>
              <a:t>isu</a:t>
            </a:r>
            <a:r>
              <a:rPr lang="en-US" sz="3200" i="1" dirty="0" smtClean="0"/>
              <a:t> yang </a:t>
            </a:r>
            <a:r>
              <a:rPr lang="en-US" sz="3200" i="1" dirty="0" err="1" smtClean="0"/>
              <a:t>masih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menjadi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perhatian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dalam</a:t>
            </a:r>
            <a:r>
              <a:rPr lang="en-US" sz="3200" i="1" dirty="0" smtClean="0"/>
              <a:t> agenda </a:t>
            </a:r>
            <a:r>
              <a:rPr lang="en-US" sz="3200" i="1" dirty="0" err="1" smtClean="0"/>
              <a:t>jurnalistik</a:t>
            </a:r>
            <a:endParaRPr lang="id-ID" sz="32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975" y="2338163"/>
            <a:ext cx="4778829" cy="2597085"/>
          </a:xfrm>
        </p:spPr>
        <p:txBody>
          <a:bodyPr>
            <a:normAutofit lnSpcReduction="10000"/>
          </a:bodyPr>
          <a:lstStyle/>
          <a:p>
            <a:r>
              <a:rPr lang="en-US" i="1" dirty="0" smtClean="0"/>
              <a:t>Social justice </a:t>
            </a:r>
            <a:r>
              <a:rPr lang="en-US" dirty="0" smtClean="0"/>
              <a:t>- </a:t>
            </a:r>
            <a:r>
              <a:rPr lang="en-US" dirty="0" err="1" smtClean="0"/>
              <a:t>Keadilan</a:t>
            </a:r>
            <a:r>
              <a:rPr lang="en-US" dirty="0" smtClean="0"/>
              <a:t> </a:t>
            </a:r>
            <a:r>
              <a:rPr lang="en-US" dirty="0" err="1" smtClean="0"/>
              <a:t>sosial</a:t>
            </a:r>
            <a:endParaRPr lang="en-US" dirty="0" smtClean="0"/>
          </a:p>
          <a:p>
            <a:r>
              <a:rPr lang="en-US" i="1" dirty="0" smtClean="0"/>
              <a:t>Truth</a:t>
            </a:r>
            <a:r>
              <a:rPr lang="en-US" dirty="0" smtClean="0"/>
              <a:t> - </a:t>
            </a:r>
            <a:r>
              <a:rPr lang="en-US" dirty="0" err="1" smtClean="0"/>
              <a:t>Kebenaran</a:t>
            </a:r>
            <a:endParaRPr lang="en-US" dirty="0" smtClean="0"/>
          </a:p>
          <a:p>
            <a:r>
              <a:rPr lang="en-US" i="1" dirty="0" smtClean="0"/>
              <a:t>Nonviolence</a:t>
            </a:r>
            <a:r>
              <a:rPr lang="en-US" dirty="0" smtClean="0"/>
              <a:t> - </a:t>
            </a:r>
            <a:r>
              <a:rPr lang="en-US" dirty="0" err="1" smtClean="0"/>
              <a:t>Perdamaian</a:t>
            </a:r>
            <a:endParaRPr lang="en-US" dirty="0" smtClean="0"/>
          </a:p>
          <a:p>
            <a:r>
              <a:rPr lang="en-US" i="1" dirty="0" smtClean="0"/>
              <a:t>Human dignity </a:t>
            </a:r>
            <a:r>
              <a:rPr lang="en-US" dirty="0" smtClean="0"/>
              <a:t>- </a:t>
            </a:r>
            <a:r>
              <a:rPr lang="en-US" dirty="0" err="1" smtClean="0"/>
              <a:t>Kehormatan</a:t>
            </a:r>
            <a:endParaRPr lang="id-ID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77078" y="5413603"/>
            <a:ext cx="4612432" cy="8447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995623"/>
                </a:solidFill>
                <a:latin typeface="Adobe Caslon Pro Bold" pitchFamily="18" charset="0"/>
                <a:ea typeface="+mj-ea"/>
                <a:cs typeface="+mj-cs"/>
              </a:defRPr>
            </a:lvl1pPr>
          </a:lstStyle>
          <a:p>
            <a:pPr algn="r"/>
            <a:r>
              <a:rPr lang="en-US" sz="3200" i="1" dirty="0" smtClean="0"/>
              <a:t>= </a:t>
            </a:r>
            <a:r>
              <a:rPr lang="en-US" sz="3200" i="1" dirty="0" err="1" smtClean="0"/>
              <a:t>Tantangan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praktek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jurnalistik</a:t>
            </a:r>
            <a:endParaRPr lang="id-ID" sz="3200" i="1" dirty="0"/>
          </a:p>
        </p:txBody>
      </p:sp>
    </p:spTree>
    <p:extLst>
      <p:ext uri="{BB962C8B-B14F-4D97-AF65-F5344CB8AC3E}">
        <p14:creationId xmlns:p14="http://schemas.microsoft.com/office/powerpoint/2010/main" val="2746195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976" y="271820"/>
            <a:ext cx="4797490" cy="1325563"/>
          </a:xfrm>
        </p:spPr>
        <p:txBody>
          <a:bodyPr>
            <a:normAutofit/>
          </a:bodyPr>
          <a:lstStyle/>
          <a:p>
            <a:r>
              <a:rPr lang="en-US" sz="4000" dirty="0" err="1" smtClean="0"/>
              <a:t>Keadilan</a:t>
            </a:r>
            <a:r>
              <a:rPr lang="en-US" sz="4000" dirty="0" smtClean="0"/>
              <a:t> </a:t>
            </a:r>
            <a:r>
              <a:rPr lang="en-US" sz="4000" dirty="0" err="1" smtClean="0"/>
              <a:t>Sosial</a:t>
            </a:r>
            <a:endParaRPr lang="id-ID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208" y="1228468"/>
            <a:ext cx="5187821" cy="5358946"/>
          </a:xfrm>
        </p:spPr>
        <p:txBody>
          <a:bodyPr>
            <a:noAutofit/>
          </a:bodyPr>
          <a:lstStyle/>
          <a:p>
            <a:r>
              <a:rPr lang="en-US" sz="2400" b="1" i="1" dirty="0" err="1" smtClean="0"/>
              <a:t>Aksesibilitas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informasi</a:t>
            </a:r>
            <a:r>
              <a:rPr lang="en-US" sz="2400" b="1" i="1" dirty="0" smtClean="0"/>
              <a:t> </a:t>
            </a:r>
            <a:r>
              <a:rPr lang="en-US" sz="2400" i="1" dirty="0" smtClean="0">
                <a:sym typeface="Wingdings" pitchFamily="2" charset="2"/>
              </a:rPr>
              <a:t> </a:t>
            </a:r>
            <a:r>
              <a:rPr lang="en-US" sz="2400" b="1" i="1" dirty="0" smtClean="0">
                <a:solidFill>
                  <a:srgbClr val="FF0000"/>
                </a:solidFill>
                <a:sym typeface="Wingdings" pitchFamily="2" charset="2"/>
              </a:rPr>
              <a:t>KETIDAKADILAN TEKNOLOGI</a:t>
            </a:r>
          </a:p>
          <a:p>
            <a:r>
              <a:rPr lang="en-US" sz="2400" i="1" dirty="0" err="1"/>
              <a:t>Teknologi</a:t>
            </a:r>
            <a:r>
              <a:rPr lang="en-US" sz="2400" i="1" dirty="0"/>
              <a:t> digital </a:t>
            </a:r>
            <a:r>
              <a:rPr lang="en-US" sz="2400" i="1" dirty="0" err="1"/>
              <a:t>hanya</a:t>
            </a:r>
            <a:r>
              <a:rPr lang="en-US" sz="2400" i="1" dirty="0"/>
              <a:t> </a:t>
            </a:r>
            <a:r>
              <a:rPr lang="en-US" sz="2400" i="1" dirty="0" err="1"/>
              <a:t>terkonsentrasi</a:t>
            </a:r>
            <a:r>
              <a:rPr lang="en-US" sz="2400" i="1" dirty="0"/>
              <a:t> di </a:t>
            </a:r>
            <a:r>
              <a:rPr lang="en-US" sz="2400" i="1" dirty="0" err="1"/>
              <a:t>negara</a:t>
            </a:r>
            <a:r>
              <a:rPr lang="en-US" sz="2400" i="1" dirty="0"/>
              <a:t> </a:t>
            </a:r>
            <a:r>
              <a:rPr lang="en-US" sz="2400" i="1" dirty="0" err="1" smtClean="0"/>
              <a:t>maju</a:t>
            </a:r>
            <a:r>
              <a:rPr lang="en-US" sz="2400" i="1" dirty="0"/>
              <a:t> </a:t>
            </a:r>
            <a:r>
              <a:rPr lang="en-US" sz="2400" b="1" i="1" dirty="0" smtClean="0"/>
              <a:t>(FACT CHECKING PLEASE)</a:t>
            </a:r>
            <a:endParaRPr lang="en-US" sz="2400" b="1" i="1" dirty="0"/>
          </a:p>
          <a:p>
            <a:r>
              <a:rPr lang="en-US" sz="2400" i="1" dirty="0" err="1"/>
              <a:t>Sayangnya</a:t>
            </a:r>
            <a:r>
              <a:rPr lang="en-US" sz="2400" i="1" dirty="0"/>
              <a:t> </a:t>
            </a:r>
            <a:r>
              <a:rPr lang="en-US" sz="2400" i="1" dirty="0" err="1"/>
              <a:t>belum</a:t>
            </a:r>
            <a:r>
              <a:rPr lang="en-US" sz="2400" i="1" dirty="0"/>
              <a:t> </a:t>
            </a:r>
            <a:r>
              <a:rPr lang="en-US" sz="2400" i="1" dirty="0" err="1"/>
              <a:t>berkembang</a:t>
            </a:r>
            <a:r>
              <a:rPr lang="en-US" sz="2400" i="1" dirty="0"/>
              <a:t> di </a:t>
            </a:r>
            <a:r>
              <a:rPr lang="en-US" sz="2400" i="1" dirty="0" err="1"/>
              <a:t>negara</a:t>
            </a:r>
            <a:r>
              <a:rPr lang="en-US" sz="2400" i="1" dirty="0"/>
              <a:t> </a:t>
            </a:r>
            <a:r>
              <a:rPr lang="en-US" sz="2400" i="1" dirty="0" err="1"/>
              <a:t>berkembang</a:t>
            </a:r>
            <a:r>
              <a:rPr lang="en-US" sz="2400" i="1" dirty="0"/>
              <a:t> </a:t>
            </a:r>
            <a:r>
              <a:rPr lang="en-US" sz="2400" i="1" dirty="0" err="1"/>
              <a:t>karena</a:t>
            </a:r>
            <a:r>
              <a:rPr lang="en-US" sz="2400" i="1" dirty="0"/>
              <a:t> </a:t>
            </a:r>
            <a:r>
              <a:rPr lang="en-US" sz="2400" i="1" dirty="0" err="1"/>
              <a:t>faktor</a:t>
            </a:r>
            <a:r>
              <a:rPr lang="en-US" sz="2400" i="1" dirty="0"/>
              <a:t> </a:t>
            </a:r>
            <a:r>
              <a:rPr lang="en-US" sz="2400" i="1" dirty="0" err="1" smtClean="0"/>
              <a:t>infrastruktur</a:t>
            </a:r>
            <a:endParaRPr lang="en-US" sz="2400" i="1" dirty="0"/>
          </a:p>
          <a:p>
            <a:endParaRPr lang="en-US" sz="2400" i="1" dirty="0"/>
          </a:p>
          <a:p>
            <a:endParaRPr lang="en-US" sz="2400" i="1" dirty="0"/>
          </a:p>
          <a:p>
            <a:endParaRPr lang="en-US" sz="2400" i="1" dirty="0" smtClean="0"/>
          </a:p>
          <a:p>
            <a:endParaRPr lang="en-US" sz="2400" i="1" dirty="0" smtClean="0"/>
          </a:p>
        </p:txBody>
      </p:sp>
    </p:spTree>
    <p:extLst>
      <p:ext uri="{BB962C8B-B14F-4D97-AF65-F5344CB8AC3E}">
        <p14:creationId xmlns:p14="http://schemas.microsoft.com/office/powerpoint/2010/main" val="1736245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976" y="271820"/>
            <a:ext cx="4797490" cy="1325563"/>
          </a:xfrm>
        </p:spPr>
        <p:txBody>
          <a:bodyPr>
            <a:normAutofit/>
          </a:bodyPr>
          <a:lstStyle/>
          <a:p>
            <a:r>
              <a:rPr lang="en-US" sz="4000" dirty="0" err="1" smtClean="0"/>
              <a:t>Keadilan</a:t>
            </a:r>
            <a:r>
              <a:rPr lang="en-US" sz="4000" dirty="0" smtClean="0"/>
              <a:t> </a:t>
            </a:r>
            <a:r>
              <a:rPr lang="en-US" sz="4000" dirty="0" err="1" smtClean="0"/>
              <a:t>Sosial</a:t>
            </a:r>
            <a:endParaRPr lang="id-ID" sz="4000" dirty="0"/>
          </a:p>
        </p:txBody>
      </p:sp>
      <p:pic>
        <p:nvPicPr>
          <p:cNvPr id="2050" name="Picture 2" descr="Image result for indonesia digital infrastructure comparis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4920" y="1193670"/>
            <a:ext cx="9492279" cy="5341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0942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976" y="271820"/>
            <a:ext cx="4797490" cy="1325563"/>
          </a:xfrm>
        </p:spPr>
        <p:txBody>
          <a:bodyPr>
            <a:normAutofit/>
          </a:bodyPr>
          <a:lstStyle/>
          <a:p>
            <a:r>
              <a:rPr lang="en-US" sz="4000" dirty="0" err="1" smtClean="0"/>
              <a:t>Keadilan</a:t>
            </a:r>
            <a:r>
              <a:rPr lang="en-US" sz="4000" dirty="0" smtClean="0"/>
              <a:t> </a:t>
            </a:r>
            <a:r>
              <a:rPr lang="en-US" sz="4000" dirty="0" err="1" smtClean="0"/>
              <a:t>Sosial</a:t>
            </a:r>
            <a:endParaRPr lang="id-ID" sz="4000" dirty="0"/>
          </a:p>
        </p:txBody>
      </p:sp>
      <p:pic>
        <p:nvPicPr>
          <p:cNvPr id="3074" name="Picture 2" descr="Image result for thailand digital infrastructure comparis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723" y="1333306"/>
            <a:ext cx="9271053" cy="5216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4972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976" y="271820"/>
            <a:ext cx="4797490" cy="1325563"/>
          </a:xfrm>
        </p:spPr>
        <p:txBody>
          <a:bodyPr>
            <a:normAutofit/>
          </a:bodyPr>
          <a:lstStyle/>
          <a:p>
            <a:r>
              <a:rPr lang="en-US" sz="4000" dirty="0" err="1" smtClean="0"/>
              <a:t>Keadilan</a:t>
            </a:r>
            <a:r>
              <a:rPr lang="en-US" sz="4000" dirty="0" smtClean="0"/>
              <a:t> </a:t>
            </a:r>
            <a:r>
              <a:rPr lang="en-US" sz="4000" dirty="0" err="1" smtClean="0"/>
              <a:t>Sosial</a:t>
            </a:r>
            <a:endParaRPr lang="id-ID" sz="4000" dirty="0"/>
          </a:p>
        </p:txBody>
      </p:sp>
      <p:pic>
        <p:nvPicPr>
          <p:cNvPr id="4098" name="Picture 2" descr="Image result for malaysia digital infrastructure comparis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335" y="1250302"/>
            <a:ext cx="9265897" cy="5213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6476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976" y="271820"/>
            <a:ext cx="4797490" cy="1325563"/>
          </a:xfrm>
        </p:spPr>
        <p:txBody>
          <a:bodyPr>
            <a:normAutofit/>
          </a:bodyPr>
          <a:lstStyle/>
          <a:p>
            <a:r>
              <a:rPr lang="en-US" sz="4000" dirty="0" err="1" smtClean="0"/>
              <a:t>Keadilan</a:t>
            </a:r>
            <a:r>
              <a:rPr lang="en-US" sz="4000" dirty="0" smtClean="0"/>
              <a:t> </a:t>
            </a:r>
            <a:r>
              <a:rPr lang="en-US" sz="4000" dirty="0" err="1" smtClean="0"/>
              <a:t>Sosial</a:t>
            </a:r>
            <a:endParaRPr lang="id-ID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208" y="1228468"/>
            <a:ext cx="5187821" cy="5358946"/>
          </a:xfrm>
        </p:spPr>
        <p:txBody>
          <a:bodyPr>
            <a:noAutofit/>
          </a:bodyPr>
          <a:lstStyle/>
          <a:p>
            <a:r>
              <a:rPr lang="en-US" sz="2400" b="1" i="1" dirty="0" err="1" smtClean="0"/>
              <a:t>Isu</a:t>
            </a:r>
            <a:r>
              <a:rPr lang="en-US" sz="2400" b="1" i="1" dirty="0" smtClean="0"/>
              <a:t> di Indonesia </a:t>
            </a:r>
            <a:r>
              <a:rPr lang="en-US" sz="2400" b="1" i="1" dirty="0" smtClean="0">
                <a:sym typeface="Wingdings" pitchFamily="2" charset="2"/>
              </a:rPr>
              <a:t> </a:t>
            </a:r>
            <a:r>
              <a:rPr lang="en-US" sz="2400" b="1" i="1" u="sng" dirty="0" err="1" smtClean="0">
                <a:sym typeface="Wingdings" pitchFamily="2" charset="2"/>
              </a:rPr>
              <a:t>Kepemilikan</a:t>
            </a:r>
            <a:r>
              <a:rPr lang="en-US" sz="2400" b="1" i="1" u="sng" dirty="0" smtClean="0">
                <a:sym typeface="Wingdings" pitchFamily="2" charset="2"/>
              </a:rPr>
              <a:t> Media – </a:t>
            </a:r>
            <a:r>
              <a:rPr lang="en-US" sz="2400" b="1" i="1" u="sng" dirty="0" err="1" smtClean="0">
                <a:sym typeface="Wingdings" pitchFamily="2" charset="2"/>
              </a:rPr>
              <a:t>Politik</a:t>
            </a:r>
            <a:r>
              <a:rPr lang="en-US" sz="2400" b="1" i="1" u="sng" dirty="0" smtClean="0">
                <a:sym typeface="Wingdings" pitchFamily="2" charset="2"/>
              </a:rPr>
              <a:t> </a:t>
            </a:r>
            <a:r>
              <a:rPr lang="en-US" sz="2400" b="1" i="1" u="sng" dirty="0" err="1" smtClean="0">
                <a:sym typeface="Wingdings" pitchFamily="2" charset="2"/>
              </a:rPr>
              <a:t>Praktis</a:t>
            </a:r>
            <a:r>
              <a:rPr lang="en-US" sz="2400" b="1" i="1" u="sng" dirty="0" smtClean="0">
                <a:sym typeface="Wingdings" pitchFamily="2" charset="2"/>
              </a:rPr>
              <a:t> </a:t>
            </a:r>
            <a:r>
              <a:rPr lang="en-US" sz="2400" b="1" i="1" u="sng" dirty="0" err="1" smtClean="0">
                <a:sym typeface="Wingdings" pitchFamily="2" charset="2"/>
              </a:rPr>
              <a:t>Pemilik</a:t>
            </a:r>
            <a:r>
              <a:rPr lang="en-US" sz="2400" b="1" i="1" u="sng" dirty="0" smtClean="0">
                <a:sym typeface="Wingdings" pitchFamily="2" charset="2"/>
              </a:rPr>
              <a:t> Media</a:t>
            </a:r>
            <a:endParaRPr lang="en-US" sz="2400" i="1" u="sng" dirty="0"/>
          </a:p>
          <a:p>
            <a:r>
              <a:rPr lang="en-US" sz="2400" i="1" dirty="0" err="1" smtClean="0"/>
              <a:t>Kepemilikan</a:t>
            </a:r>
            <a:r>
              <a:rPr lang="en-US" sz="2400" i="1" dirty="0" smtClean="0"/>
              <a:t> media </a:t>
            </a:r>
            <a:r>
              <a:rPr lang="en-US" sz="2400" i="1" dirty="0">
                <a:sym typeface="Wingdings" pitchFamily="2" charset="2"/>
              </a:rPr>
              <a:t> </a:t>
            </a:r>
            <a:r>
              <a:rPr lang="en-US" sz="2400" b="1" i="1" dirty="0" err="1">
                <a:sym typeface="Wingdings" pitchFamily="2" charset="2"/>
              </a:rPr>
              <a:t>Idealnya</a:t>
            </a:r>
            <a:r>
              <a:rPr lang="en-US" sz="2400" b="1" i="1" dirty="0">
                <a:sym typeface="Wingdings" pitchFamily="2" charset="2"/>
              </a:rPr>
              <a:t> </a:t>
            </a:r>
            <a:r>
              <a:rPr lang="en-US" sz="2400" b="1" i="1" dirty="0" err="1">
                <a:sym typeface="Wingdings" pitchFamily="2" charset="2"/>
              </a:rPr>
              <a:t>lembaga</a:t>
            </a:r>
            <a:r>
              <a:rPr lang="en-US" sz="2400" b="1" i="1" dirty="0">
                <a:sym typeface="Wingdings" pitchFamily="2" charset="2"/>
              </a:rPr>
              <a:t> media </a:t>
            </a:r>
            <a:r>
              <a:rPr lang="en-US" sz="2400" b="1" i="1" dirty="0" err="1">
                <a:sym typeface="Wingdings" pitchFamily="2" charset="2"/>
              </a:rPr>
              <a:t>dikelola</a:t>
            </a:r>
            <a:r>
              <a:rPr lang="en-US" sz="2400" b="1" i="1" dirty="0">
                <a:sym typeface="Wingdings" pitchFamily="2" charset="2"/>
              </a:rPr>
              <a:t> </a:t>
            </a:r>
            <a:r>
              <a:rPr lang="en-US" sz="2400" b="1" i="1" dirty="0" err="1">
                <a:sym typeface="Wingdings" pitchFamily="2" charset="2"/>
              </a:rPr>
              <a:t>seperti</a:t>
            </a:r>
            <a:r>
              <a:rPr lang="en-US" sz="2400" b="1" i="1" dirty="0">
                <a:sym typeface="Wingdings" pitchFamily="2" charset="2"/>
              </a:rPr>
              <a:t> </a:t>
            </a:r>
            <a:r>
              <a:rPr lang="en-US" sz="2400" b="1" i="1" dirty="0" err="1">
                <a:sym typeface="Wingdings" pitchFamily="2" charset="2"/>
              </a:rPr>
              <a:t>sekolah</a:t>
            </a:r>
            <a:r>
              <a:rPr lang="en-US" sz="2400" b="1" i="1" dirty="0">
                <a:sym typeface="Wingdings" pitchFamily="2" charset="2"/>
              </a:rPr>
              <a:t> yang </a:t>
            </a:r>
            <a:r>
              <a:rPr lang="en-US" sz="2400" b="1" i="1" dirty="0" err="1">
                <a:sym typeface="Wingdings" pitchFamily="2" charset="2"/>
              </a:rPr>
              <a:t>merupakan</a:t>
            </a:r>
            <a:r>
              <a:rPr lang="en-US" sz="2400" b="1" i="1" dirty="0">
                <a:sym typeface="Wingdings" pitchFamily="2" charset="2"/>
              </a:rPr>
              <a:t> </a:t>
            </a:r>
            <a:r>
              <a:rPr lang="en-US" sz="2400" b="1" i="1" dirty="0" err="1">
                <a:sym typeface="Wingdings" pitchFamily="2" charset="2"/>
              </a:rPr>
              <a:t>tanggung</a:t>
            </a:r>
            <a:r>
              <a:rPr lang="en-US" sz="2400" b="1" i="1" dirty="0">
                <a:sym typeface="Wingdings" pitchFamily="2" charset="2"/>
              </a:rPr>
              <a:t> </a:t>
            </a:r>
            <a:r>
              <a:rPr lang="en-US" sz="2400" b="1" i="1" dirty="0" err="1">
                <a:sym typeface="Wingdings" pitchFamily="2" charset="2"/>
              </a:rPr>
              <a:t>jawab</a:t>
            </a:r>
            <a:r>
              <a:rPr lang="en-US" sz="2400" b="1" i="1" dirty="0">
                <a:sym typeface="Wingdings" pitchFamily="2" charset="2"/>
              </a:rPr>
              <a:t> </a:t>
            </a:r>
            <a:r>
              <a:rPr lang="en-US" sz="2400" b="1" i="1" dirty="0" err="1">
                <a:sym typeface="Wingdings" pitchFamily="2" charset="2"/>
              </a:rPr>
              <a:t>bersama</a:t>
            </a:r>
            <a:r>
              <a:rPr lang="en-US" sz="2400" b="1" i="1" dirty="0">
                <a:sym typeface="Wingdings" pitchFamily="2" charset="2"/>
              </a:rPr>
              <a:t>, </a:t>
            </a:r>
            <a:r>
              <a:rPr lang="en-US" sz="2400" b="1" i="1" dirty="0" err="1">
                <a:sym typeface="Wingdings" pitchFamily="2" charset="2"/>
              </a:rPr>
              <a:t>bukanlah</a:t>
            </a:r>
            <a:r>
              <a:rPr lang="en-US" sz="2400" b="1" i="1" dirty="0">
                <a:sym typeface="Wingdings" pitchFamily="2" charset="2"/>
              </a:rPr>
              <a:t> </a:t>
            </a:r>
            <a:r>
              <a:rPr lang="en-US" sz="2400" b="1" i="1" dirty="0" err="1">
                <a:sym typeface="Wingdings" pitchFamily="2" charset="2"/>
              </a:rPr>
              <a:t>hanya</a:t>
            </a:r>
            <a:r>
              <a:rPr lang="en-US" sz="2400" b="1" i="1" dirty="0">
                <a:sym typeface="Wingdings" pitchFamily="2" charset="2"/>
              </a:rPr>
              <a:t> </a:t>
            </a:r>
            <a:r>
              <a:rPr lang="en-US" sz="2400" b="1" i="1" dirty="0" err="1">
                <a:sym typeface="Wingdings" pitchFamily="2" charset="2"/>
              </a:rPr>
              <a:t>mencari</a:t>
            </a:r>
            <a:r>
              <a:rPr lang="en-US" sz="2400" b="1" i="1" dirty="0">
                <a:sym typeface="Wingdings" pitchFamily="2" charset="2"/>
              </a:rPr>
              <a:t> </a:t>
            </a:r>
            <a:r>
              <a:rPr lang="en-US" sz="2400" b="1" i="1" dirty="0" err="1">
                <a:sym typeface="Wingdings" pitchFamily="2" charset="2"/>
              </a:rPr>
              <a:t>keuntungan</a:t>
            </a:r>
            <a:r>
              <a:rPr lang="en-US" sz="2400" b="1" i="1" dirty="0">
                <a:sym typeface="Wingdings" pitchFamily="2" charset="2"/>
              </a:rPr>
              <a:t> </a:t>
            </a:r>
            <a:r>
              <a:rPr lang="en-US" sz="2400" b="1" i="1" dirty="0" err="1" smtClean="0">
                <a:sym typeface="Wingdings" pitchFamily="2" charset="2"/>
              </a:rPr>
              <a:t>semata</a:t>
            </a:r>
            <a:endParaRPr lang="en-US" sz="2400" b="1" i="1" dirty="0" smtClean="0">
              <a:sym typeface="Wingdings" pitchFamily="2" charset="2"/>
            </a:endParaRPr>
          </a:p>
          <a:p>
            <a:r>
              <a:rPr lang="en-US" sz="2400" b="1" i="1" dirty="0" err="1" smtClean="0">
                <a:sym typeface="Wingdings" pitchFamily="2" charset="2"/>
              </a:rPr>
              <a:t>Politik</a:t>
            </a:r>
            <a:r>
              <a:rPr lang="en-US" sz="2400" b="1" i="1" dirty="0" smtClean="0">
                <a:sym typeface="Wingdings" pitchFamily="2" charset="2"/>
              </a:rPr>
              <a:t> </a:t>
            </a:r>
            <a:r>
              <a:rPr lang="en-US" sz="2400" b="1" i="1" dirty="0" err="1" smtClean="0">
                <a:sym typeface="Wingdings" pitchFamily="2" charset="2"/>
              </a:rPr>
              <a:t>Praktis</a:t>
            </a:r>
            <a:r>
              <a:rPr lang="en-US" sz="2400" b="1" i="1" dirty="0" smtClean="0">
                <a:sym typeface="Wingdings" pitchFamily="2" charset="2"/>
              </a:rPr>
              <a:t> </a:t>
            </a:r>
            <a:r>
              <a:rPr lang="en-US" sz="2400" b="1" i="1" dirty="0" err="1" smtClean="0">
                <a:sym typeface="Wingdings" pitchFamily="2" charset="2"/>
              </a:rPr>
              <a:t>Pemilik</a:t>
            </a:r>
            <a:r>
              <a:rPr lang="en-US" sz="2400" b="1" i="1" dirty="0" smtClean="0">
                <a:sym typeface="Wingdings" pitchFamily="2" charset="2"/>
              </a:rPr>
              <a:t> Media  </a:t>
            </a:r>
            <a:r>
              <a:rPr lang="en-US" sz="2400" i="1" dirty="0" err="1" smtClean="0">
                <a:sym typeface="Wingdings" pitchFamily="2" charset="2"/>
              </a:rPr>
              <a:t>Pemilik</a:t>
            </a:r>
            <a:r>
              <a:rPr lang="en-US" sz="2400" i="1" dirty="0" smtClean="0">
                <a:sym typeface="Wingdings" pitchFamily="2" charset="2"/>
              </a:rPr>
              <a:t> </a:t>
            </a:r>
            <a:r>
              <a:rPr lang="en-US" sz="2400" i="1" dirty="0" err="1" smtClean="0">
                <a:sym typeface="Wingdings" pitchFamily="2" charset="2"/>
              </a:rPr>
              <a:t>menjadi</a:t>
            </a:r>
            <a:r>
              <a:rPr lang="en-US" sz="2400" i="1" dirty="0" smtClean="0">
                <a:sym typeface="Wingdings" pitchFamily="2" charset="2"/>
              </a:rPr>
              <a:t> </a:t>
            </a:r>
            <a:r>
              <a:rPr lang="en-US" sz="2400" i="1" dirty="0" err="1" smtClean="0">
                <a:sym typeface="Wingdings" pitchFamily="2" charset="2"/>
              </a:rPr>
              <a:t>ketua</a:t>
            </a:r>
            <a:r>
              <a:rPr lang="en-US" sz="2400" i="1" dirty="0" smtClean="0">
                <a:sym typeface="Wingdings" pitchFamily="2" charset="2"/>
              </a:rPr>
              <a:t> </a:t>
            </a:r>
            <a:r>
              <a:rPr lang="en-US" sz="2400" i="1" dirty="0" err="1" smtClean="0">
                <a:sym typeface="Wingdings" pitchFamily="2" charset="2"/>
              </a:rPr>
              <a:t>partai</a:t>
            </a:r>
            <a:r>
              <a:rPr lang="en-US" sz="2400" i="1" dirty="0" smtClean="0">
                <a:sym typeface="Wingdings" pitchFamily="2" charset="2"/>
              </a:rPr>
              <a:t>, </a:t>
            </a:r>
            <a:r>
              <a:rPr lang="en-US" sz="2400" i="1" dirty="0" err="1" smtClean="0">
                <a:sym typeface="Wingdings" pitchFamily="2" charset="2"/>
              </a:rPr>
              <a:t>ada</a:t>
            </a:r>
            <a:r>
              <a:rPr lang="en-US" sz="2400" i="1" dirty="0" smtClean="0">
                <a:sym typeface="Wingdings" pitchFamily="2" charset="2"/>
              </a:rPr>
              <a:t> </a:t>
            </a:r>
            <a:r>
              <a:rPr lang="en-US" sz="2400" i="1" dirty="0" err="1" smtClean="0">
                <a:sym typeface="Wingdings" pitchFamily="2" charset="2"/>
              </a:rPr>
              <a:t>konflik</a:t>
            </a:r>
            <a:r>
              <a:rPr lang="en-US" sz="2400" i="1" dirty="0" smtClean="0">
                <a:sym typeface="Wingdings" pitchFamily="2" charset="2"/>
              </a:rPr>
              <a:t> </a:t>
            </a:r>
            <a:r>
              <a:rPr lang="en-US" sz="2400" i="1" dirty="0" err="1" smtClean="0">
                <a:sym typeface="Wingdings" pitchFamily="2" charset="2"/>
              </a:rPr>
              <a:t>kepentingan</a:t>
            </a:r>
            <a:r>
              <a:rPr lang="en-US" sz="2400" i="1" dirty="0">
                <a:sym typeface="Wingdings" pitchFamily="2" charset="2"/>
              </a:rPr>
              <a:t> </a:t>
            </a:r>
            <a:r>
              <a:rPr lang="en-US" sz="2400" i="1" dirty="0" err="1" smtClean="0">
                <a:sym typeface="Wingdings" pitchFamily="2" charset="2"/>
              </a:rPr>
              <a:t>antara</a:t>
            </a:r>
            <a:r>
              <a:rPr lang="en-US" sz="2400" i="1" dirty="0" smtClean="0">
                <a:sym typeface="Wingdings" pitchFamily="2" charset="2"/>
              </a:rPr>
              <a:t> </a:t>
            </a:r>
            <a:r>
              <a:rPr lang="en-US" sz="2400" i="1" dirty="0" err="1" smtClean="0">
                <a:sym typeface="Wingdings" pitchFamily="2" charset="2"/>
              </a:rPr>
              <a:t>partai</a:t>
            </a:r>
            <a:r>
              <a:rPr lang="en-US" sz="2400" i="1" dirty="0" smtClean="0">
                <a:sym typeface="Wingdings" pitchFamily="2" charset="2"/>
              </a:rPr>
              <a:t> </a:t>
            </a:r>
            <a:r>
              <a:rPr lang="en-US" sz="2400" i="1" dirty="0" err="1" smtClean="0">
                <a:sym typeface="Wingdings" pitchFamily="2" charset="2"/>
              </a:rPr>
              <a:t>dan</a:t>
            </a:r>
            <a:r>
              <a:rPr lang="en-US" sz="2400" i="1" dirty="0" smtClean="0">
                <a:sym typeface="Wingdings" pitchFamily="2" charset="2"/>
              </a:rPr>
              <a:t> </a:t>
            </a:r>
            <a:r>
              <a:rPr lang="en-US" sz="2400" i="1" dirty="0" err="1" smtClean="0">
                <a:sym typeface="Wingdings" pitchFamily="2" charset="2"/>
              </a:rPr>
              <a:t>perusahaannya</a:t>
            </a:r>
            <a:endParaRPr lang="en-US" sz="2400" i="1" dirty="0"/>
          </a:p>
          <a:p>
            <a:endParaRPr lang="en-US" sz="2400" i="1" dirty="0"/>
          </a:p>
          <a:p>
            <a:endParaRPr lang="en-US" sz="2400" i="1" dirty="0" smtClean="0"/>
          </a:p>
          <a:p>
            <a:endParaRPr lang="en-US" sz="2400" i="1" dirty="0" smtClean="0"/>
          </a:p>
        </p:txBody>
      </p:sp>
    </p:spTree>
    <p:extLst>
      <p:ext uri="{BB962C8B-B14F-4D97-AF65-F5344CB8AC3E}">
        <p14:creationId xmlns:p14="http://schemas.microsoft.com/office/powerpoint/2010/main" val="269193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264" y="0"/>
            <a:ext cx="10313437" cy="6677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3366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976" y="271820"/>
            <a:ext cx="4797490" cy="1325563"/>
          </a:xfrm>
        </p:spPr>
        <p:txBody>
          <a:bodyPr>
            <a:normAutofit/>
          </a:bodyPr>
          <a:lstStyle/>
          <a:p>
            <a:r>
              <a:rPr lang="en-US" sz="4000" dirty="0" err="1" smtClean="0"/>
              <a:t>Kebenaran</a:t>
            </a:r>
            <a:endParaRPr lang="id-ID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208" y="1228468"/>
            <a:ext cx="5187821" cy="5358946"/>
          </a:xfrm>
        </p:spPr>
        <p:txBody>
          <a:bodyPr>
            <a:noAutofit/>
          </a:bodyPr>
          <a:lstStyle/>
          <a:p>
            <a:r>
              <a:rPr lang="en-US" sz="2400" b="1" i="1" dirty="0" err="1" smtClean="0"/>
              <a:t>Isu</a:t>
            </a:r>
            <a:r>
              <a:rPr lang="en-US" sz="2400" b="1" i="1" dirty="0" smtClean="0"/>
              <a:t> fundamental</a:t>
            </a:r>
          </a:p>
          <a:p>
            <a:r>
              <a:rPr lang="en-US" sz="2400" i="1" dirty="0" err="1" smtClean="0"/>
              <a:t>Dalam</a:t>
            </a:r>
            <a:r>
              <a:rPr lang="en-US" sz="2400" i="1" dirty="0" smtClean="0"/>
              <a:t> </a:t>
            </a:r>
            <a:r>
              <a:rPr lang="en-US" sz="2400" i="1" dirty="0" err="1"/>
              <a:t>menyingkap</a:t>
            </a:r>
            <a:r>
              <a:rPr lang="en-US" sz="2400" i="1" dirty="0"/>
              <a:t> </a:t>
            </a:r>
            <a:r>
              <a:rPr lang="en-US" sz="2400" i="1" dirty="0" err="1"/>
              <a:t>pemaknaan</a:t>
            </a:r>
            <a:r>
              <a:rPr lang="en-US" sz="2400" i="1" dirty="0"/>
              <a:t>, </a:t>
            </a:r>
            <a:r>
              <a:rPr lang="en-US" sz="2400" i="1" dirty="0" err="1"/>
              <a:t>jurnalis</a:t>
            </a:r>
            <a:r>
              <a:rPr lang="en-US" sz="2400" i="1" dirty="0"/>
              <a:t> </a:t>
            </a:r>
            <a:r>
              <a:rPr lang="en-US" sz="2400" i="1" dirty="0" err="1"/>
              <a:t>akan</a:t>
            </a:r>
            <a:r>
              <a:rPr lang="en-US" sz="2400" i="1" dirty="0"/>
              <a:t> </a:t>
            </a:r>
            <a:r>
              <a:rPr lang="en-US" sz="2400" i="1" dirty="0" err="1"/>
              <a:t>melakukan</a:t>
            </a:r>
            <a:r>
              <a:rPr lang="en-US" sz="2400" i="1" dirty="0"/>
              <a:t> </a:t>
            </a:r>
            <a:r>
              <a:rPr lang="en-US" sz="2400" i="1" dirty="0" err="1"/>
              <a:t>penafsiran</a:t>
            </a:r>
            <a:r>
              <a:rPr lang="en-US" sz="2400" i="1" dirty="0"/>
              <a:t> </a:t>
            </a:r>
            <a:r>
              <a:rPr lang="en-US" sz="2400" i="1" dirty="0" smtClean="0"/>
              <a:t>yang </a:t>
            </a:r>
            <a:r>
              <a:rPr lang="en-US" sz="2400" i="1" dirty="0" err="1" smtClean="0"/>
              <a:t>mendalam</a:t>
            </a:r>
            <a:r>
              <a:rPr lang="en-US" sz="2400" i="1" dirty="0" smtClean="0"/>
              <a:t> - </a:t>
            </a:r>
            <a:r>
              <a:rPr lang="en-US" sz="2400" b="1" i="1" dirty="0" smtClean="0"/>
              <a:t>OBJEKTIF</a:t>
            </a:r>
            <a:endParaRPr lang="en-US" sz="2400" b="1" i="1" dirty="0"/>
          </a:p>
          <a:p>
            <a:r>
              <a:rPr lang="en-US" sz="2400" i="1" dirty="0" err="1"/>
              <a:t>Melalui</a:t>
            </a:r>
            <a:r>
              <a:rPr lang="en-US" sz="2400" i="1" dirty="0"/>
              <a:t> </a:t>
            </a:r>
            <a:r>
              <a:rPr lang="en-US" sz="2400" i="1" dirty="0" err="1"/>
              <a:t>pemahaman</a:t>
            </a:r>
            <a:r>
              <a:rPr lang="en-US" sz="2400" i="1" dirty="0"/>
              <a:t> </a:t>
            </a:r>
            <a:r>
              <a:rPr lang="en-US" sz="2400" i="1" dirty="0" err="1"/>
              <a:t>sikap</a:t>
            </a:r>
            <a:r>
              <a:rPr lang="en-US" sz="2400" i="1" dirty="0"/>
              <a:t>, </a:t>
            </a:r>
            <a:r>
              <a:rPr lang="en-US" sz="2400" i="1" dirty="0" err="1"/>
              <a:t>budaya</a:t>
            </a:r>
            <a:r>
              <a:rPr lang="en-US" sz="2400" i="1" dirty="0"/>
              <a:t>, </a:t>
            </a:r>
            <a:r>
              <a:rPr lang="en-US" sz="2400" i="1" dirty="0" err="1"/>
              <a:t>budaya</a:t>
            </a:r>
            <a:r>
              <a:rPr lang="en-US" sz="2400" i="1" dirty="0"/>
              <a:t>, orang </a:t>
            </a:r>
            <a:r>
              <a:rPr lang="en-US" sz="2400" i="1" dirty="0" err="1"/>
              <a:t>sampai</a:t>
            </a:r>
            <a:r>
              <a:rPr lang="en-US" sz="2400" i="1" dirty="0"/>
              <a:t> </a:t>
            </a:r>
            <a:r>
              <a:rPr lang="en-US" sz="2400" i="1" dirty="0" err="1" smtClean="0"/>
              <a:t>kejadian</a:t>
            </a:r>
            <a:endParaRPr lang="en-US" sz="2400" i="1" dirty="0"/>
          </a:p>
          <a:p>
            <a:r>
              <a:rPr lang="en-US" sz="2400" b="1" i="1" dirty="0"/>
              <a:t>Yang </a:t>
            </a:r>
            <a:r>
              <a:rPr lang="en-US" sz="2400" b="1" i="1" dirty="0" err="1"/>
              <a:t>ditulis</a:t>
            </a:r>
            <a:r>
              <a:rPr lang="en-US" sz="2400" b="1" i="1" dirty="0"/>
              <a:t> </a:t>
            </a:r>
            <a:r>
              <a:rPr lang="en-US" sz="2400" b="1" i="1" dirty="0" err="1"/>
              <a:t>adalah</a:t>
            </a:r>
            <a:r>
              <a:rPr lang="en-US" sz="2400" b="1" i="1" dirty="0"/>
              <a:t> </a:t>
            </a:r>
            <a:r>
              <a:rPr lang="en-US" sz="2400" b="1" i="1" dirty="0" err="1"/>
              <a:t>kebenaran</a:t>
            </a:r>
            <a:r>
              <a:rPr lang="en-US" sz="2400" b="1" i="1" dirty="0"/>
              <a:t> </a:t>
            </a:r>
            <a:r>
              <a:rPr lang="en-US" sz="2400" b="1" i="1" dirty="0" err="1" smtClean="0"/>
              <a:t>melalui</a:t>
            </a:r>
            <a:r>
              <a:rPr lang="en-US" sz="2400" b="1" i="1" dirty="0" smtClean="0"/>
              <a:t> </a:t>
            </a:r>
            <a:r>
              <a:rPr lang="en-US" sz="2400" b="1" i="1" dirty="0" err="1"/>
              <a:t>pembahasan</a:t>
            </a:r>
            <a:r>
              <a:rPr lang="en-US" sz="2400" b="1" i="1" dirty="0"/>
              <a:t> </a:t>
            </a:r>
            <a:r>
              <a:rPr lang="en-US" sz="2400" b="1" i="1" dirty="0" err="1"/>
              <a:t>inti</a:t>
            </a:r>
            <a:r>
              <a:rPr lang="en-US" sz="2400" b="1" i="1" dirty="0"/>
              <a:t> </a:t>
            </a:r>
            <a:r>
              <a:rPr lang="en-US" sz="2400" b="1" i="1" dirty="0" err="1" smtClean="0"/>
              <a:t>masalah</a:t>
            </a:r>
            <a:r>
              <a:rPr lang="en-US" sz="2400" b="1" i="1" dirty="0" smtClean="0"/>
              <a:t> </a:t>
            </a:r>
            <a:endParaRPr lang="en-US" sz="2400" b="1" i="1" dirty="0"/>
          </a:p>
        </p:txBody>
      </p:sp>
    </p:spTree>
    <p:extLst>
      <p:ext uri="{BB962C8B-B14F-4D97-AF65-F5344CB8AC3E}">
        <p14:creationId xmlns:p14="http://schemas.microsoft.com/office/powerpoint/2010/main" val="344202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976" y="271820"/>
            <a:ext cx="4797490" cy="1325563"/>
          </a:xfrm>
        </p:spPr>
        <p:txBody>
          <a:bodyPr>
            <a:normAutofit/>
          </a:bodyPr>
          <a:lstStyle/>
          <a:p>
            <a:r>
              <a:rPr lang="en-US" sz="4000" dirty="0" err="1" smtClean="0"/>
              <a:t>Kebenaran</a:t>
            </a:r>
            <a:endParaRPr lang="id-ID" sz="4000" dirty="0"/>
          </a:p>
        </p:txBody>
      </p:sp>
      <p:pic>
        <p:nvPicPr>
          <p:cNvPr id="5124" name="Picture 4" descr="Image result for justice for audre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849" y="1027144"/>
            <a:ext cx="9438440" cy="5299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7732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976" y="271820"/>
            <a:ext cx="4797490" cy="1325563"/>
          </a:xfrm>
        </p:spPr>
        <p:txBody>
          <a:bodyPr>
            <a:normAutofit/>
          </a:bodyPr>
          <a:lstStyle/>
          <a:p>
            <a:r>
              <a:rPr lang="en-US" sz="4000" dirty="0" err="1" smtClean="0"/>
              <a:t>Kedamaian</a:t>
            </a:r>
            <a:endParaRPr lang="id-ID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208" y="1228468"/>
            <a:ext cx="5187821" cy="5358946"/>
          </a:xfrm>
        </p:spPr>
        <p:txBody>
          <a:bodyPr>
            <a:noAutofit/>
          </a:bodyPr>
          <a:lstStyle/>
          <a:p>
            <a:r>
              <a:rPr lang="en-US" sz="2400" i="1" dirty="0" err="1"/>
              <a:t>Kedamaian</a:t>
            </a:r>
            <a:r>
              <a:rPr lang="en-US" sz="2400" i="1" dirty="0"/>
              <a:t> </a:t>
            </a:r>
            <a:r>
              <a:rPr lang="en-US" sz="2400" i="1" dirty="0" err="1"/>
              <a:t>merupakan</a:t>
            </a:r>
            <a:r>
              <a:rPr lang="en-US" sz="2400" i="1" dirty="0"/>
              <a:t> </a:t>
            </a:r>
            <a:r>
              <a:rPr lang="en-US" sz="2400" i="1" dirty="0" err="1"/>
              <a:t>salah</a:t>
            </a:r>
            <a:r>
              <a:rPr lang="en-US" sz="2400" i="1" dirty="0"/>
              <a:t> </a:t>
            </a:r>
            <a:r>
              <a:rPr lang="en-US" sz="2400" i="1" dirty="0" err="1"/>
              <a:t>satu</a:t>
            </a:r>
            <a:r>
              <a:rPr lang="en-US" sz="2400" i="1" dirty="0"/>
              <a:t> </a:t>
            </a:r>
            <a:r>
              <a:rPr lang="en-US" sz="2400" i="1" dirty="0" err="1"/>
              <a:t>bentuk</a:t>
            </a:r>
            <a:r>
              <a:rPr lang="en-US" sz="2400" i="1" dirty="0"/>
              <a:t> </a:t>
            </a:r>
            <a:r>
              <a:rPr lang="en-US" sz="2400" i="1" dirty="0" err="1"/>
              <a:t>etika</a:t>
            </a:r>
            <a:r>
              <a:rPr lang="en-US" sz="2400" i="1" dirty="0"/>
              <a:t> yang </a:t>
            </a:r>
            <a:r>
              <a:rPr lang="en-US" sz="2400" i="1" dirty="0" err="1"/>
              <a:t>dipopulerkan</a:t>
            </a:r>
            <a:r>
              <a:rPr lang="en-US" sz="2400" i="1" dirty="0"/>
              <a:t> </a:t>
            </a:r>
            <a:r>
              <a:rPr lang="en-US" sz="2400" i="1" dirty="0" err="1"/>
              <a:t>oleh</a:t>
            </a:r>
            <a:r>
              <a:rPr lang="en-US" sz="2400" i="1" dirty="0"/>
              <a:t> </a:t>
            </a:r>
            <a:r>
              <a:rPr lang="en-US" sz="2400" i="1" dirty="0" smtClean="0"/>
              <a:t>Mahatma Gandhi &amp; Martin Luther King, </a:t>
            </a:r>
            <a:r>
              <a:rPr lang="en-US" sz="2400" i="1" dirty="0" err="1" smtClean="0"/>
              <a:t>Jr</a:t>
            </a:r>
            <a:endParaRPr lang="en-US" sz="2400" i="1" dirty="0"/>
          </a:p>
          <a:p>
            <a:r>
              <a:rPr lang="en-US" sz="2400" i="1" dirty="0" err="1" smtClean="0"/>
              <a:t>Tokoh</a:t>
            </a:r>
            <a:r>
              <a:rPr lang="en-US" sz="2400" i="1" dirty="0" smtClean="0"/>
              <a:t> </a:t>
            </a:r>
            <a:r>
              <a:rPr lang="en-US" sz="2400" i="1" dirty="0" err="1"/>
              <a:t>lainnya</a:t>
            </a:r>
            <a:r>
              <a:rPr lang="en-US" sz="2400" i="1" dirty="0"/>
              <a:t> </a:t>
            </a:r>
            <a:r>
              <a:rPr lang="en-US" sz="2400" i="1" dirty="0" err="1"/>
              <a:t>seperti</a:t>
            </a:r>
            <a:r>
              <a:rPr lang="en-US" sz="2400" i="1" dirty="0"/>
              <a:t> </a:t>
            </a:r>
            <a:r>
              <a:rPr lang="en-US" sz="2400" i="1" dirty="0" smtClean="0"/>
              <a:t>Nelson Mandela</a:t>
            </a:r>
            <a:r>
              <a:rPr lang="en-US" sz="2400" i="1" dirty="0"/>
              <a:t>. </a:t>
            </a:r>
          </a:p>
          <a:p>
            <a:r>
              <a:rPr lang="en-US" sz="2400" b="1" i="1" dirty="0" err="1"/>
              <a:t>Pada</a:t>
            </a:r>
            <a:r>
              <a:rPr lang="en-US" sz="2400" b="1" i="1" dirty="0"/>
              <a:t> </a:t>
            </a:r>
            <a:r>
              <a:rPr lang="en-US" sz="2400" b="1" i="1" dirty="0" err="1"/>
              <a:t>budaya</a:t>
            </a:r>
            <a:r>
              <a:rPr lang="en-US" sz="2400" b="1" i="1" dirty="0"/>
              <a:t> </a:t>
            </a:r>
            <a:r>
              <a:rPr lang="en-US" sz="2400" b="1" i="1" dirty="0" err="1"/>
              <a:t>komunitas</a:t>
            </a:r>
            <a:r>
              <a:rPr lang="en-US" sz="2400" b="1" i="1" dirty="0"/>
              <a:t>, </a:t>
            </a:r>
            <a:r>
              <a:rPr lang="en-US" sz="2400" b="1" i="1" dirty="0" err="1"/>
              <a:t>peduli</a:t>
            </a:r>
            <a:r>
              <a:rPr lang="en-US" sz="2400" b="1" i="1" dirty="0"/>
              <a:t> </a:t>
            </a:r>
            <a:r>
              <a:rPr lang="en-US" sz="2400" b="1" i="1" dirty="0" err="1"/>
              <a:t>terhadap</a:t>
            </a:r>
            <a:r>
              <a:rPr lang="en-US" sz="2400" b="1" i="1" dirty="0"/>
              <a:t> yang </a:t>
            </a:r>
            <a:r>
              <a:rPr lang="en-US" sz="2400" b="1" i="1" dirty="0" err="1"/>
              <a:t>lemah</a:t>
            </a:r>
            <a:r>
              <a:rPr lang="en-US" sz="2400" b="1" i="1" dirty="0"/>
              <a:t> </a:t>
            </a:r>
            <a:r>
              <a:rPr lang="en-US" sz="2400" b="1" i="1" dirty="0" err="1"/>
              <a:t>dan</a:t>
            </a:r>
            <a:r>
              <a:rPr lang="en-US" sz="2400" b="1" i="1" dirty="0"/>
              <a:t> </a:t>
            </a:r>
            <a:r>
              <a:rPr lang="en-US" sz="2400" b="1" i="1" dirty="0" err="1"/>
              <a:t>tidak</a:t>
            </a:r>
            <a:r>
              <a:rPr lang="en-US" sz="2400" b="1" i="1" dirty="0"/>
              <a:t> </a:t>
            </a:r>
            <a:r>
              <a:rPr lang="en-US" sz="2400" b="1" i="1" dirty="0" err="1"/>
              <a:t>berdaya</a:t>
            </a:r>
            <a:r>
              <a:rPr lang="en-US" sz="2400" b="1" i="1" dirty="0"/>
              <a:t> </a:t>
            </a:r>
            <a:r>
              <a:rPr lang="en-US" sz="2400" b="1" i="1" dirty="0" err="1"/>
              <a:t>dan</a:t>
            </a:r>
            <a:r>
              <a:rPr lang="en-US" sz="2400" b="1" i="1" dirty="0"/>
              <a:t> </a:t>
            </a:r>
            <a:r>
              <a:rPr lang="en-US" sz="2400" b="1" i="1" dirty="0" err="1"/>
              <a:t>saling</a:t>
            </a:r>
            <a:r>
              <a:rPr lang="en-US" sz="2400" b="1" i="1" dirty="0"/>
              <a:t> </a:t>
            </a:r>
            <a:r>
              <a:rPr lang="en-US" sz="2400" b="1" i="1" dirty="0" err="1"/>
              <a:t>berbagi</a:t>
            </a:r>
            <a:r>
              <a:rPr lang="en-US" sz="2400" b="1" i="1" dirty="0"/>
              <a:t> </a:t>
            </a:r>
            <a:r>
              <a:rPr lang="en-US" sz="2400" b="1" i="1" dirty="0" err="1"/>
              <a:t>merupakan</a:t>
            </a:r>
            <a:r>
              <a:rPr lang="en-US" sz="2400" b="1" i="1" dirty="0"/>
              <a:t> </a:t>
            </a:r>
            <a:r>
              <a:rPr lang="en-US" sz="2400" b="1" i="1" dirty="0" err="1"/>
              <a:t>sesuatu</a:t>
            </a:r>
            <a:r>
              <a:rPr lang="en-US" sz="2400" b="1" i="1" dirty="0"/>
              <a:t> yang </a:t>
            </a:r>
            <a:r>
              <a:rPr lang="en-US" sz="2400" b="1" i="1" dirty="0" err="1" smtClean="0"/>
              <a:t>penting</a:t>
            </a:r>
            <a:endParaRPr lang="en-US" sz="2400" b="1" i="1" dirty="0"/>
          </a:p>
          <a:p>
            <a:r>
              <a:rPr lang="en-US" sz="2400" i="1" dirty="0"/>
              <a:t>Hal </a:t>
            </a:r>
            <a:r>
              <a:rPr lang="en-US" sz="2400" i="1" dirty="0" err="1"/>
              <a:t>ini</a:t>
            </a:r>
            <a:r>
              <a:rPr lang="en-US" sz="2400" i="1" dirty="0"/>
              <a:t> </a:t>
            </a:r>
            <a:r>
              <a:rPr lang="en-US" sz="2400" i="1" dirty="0" err="1" smtClean="0"/>
              <a:t>diperkuat</a:t>
            </a:r>
            <a:r>
              <a:rPr lang="en-US" sz="2400" i="1" dirty="0" smtClean="0"/>
              <a:t> </a:t>
            </a:r>
            <a:r>
              <a:rPr lang="en-US" sz="2400" i="1" dirty="0" err="1"/>
              <a:t>oleh</a:t>
            </a:r>
            <a:r>
              <a:rPr lang="en-US" sz="2400" i="1" dirty="0"/>
              <a:t> </a:t>
            </a:r>
            <a:r>
              <a:rPr lang="en-US" sz="2400" i="1" dirty="0" err="1"/>
              <a:t>kedamaian</a:t>
            </a:r>
            <a:r>
              <a:rPr lang="en-US" sz="2400" i="1" dirty="0"/>
              <a:t> (non </a:t>
            </a:r>
            <a:r>
              <a:rPr lang="en-US" sz="2400" i="1" dirty="0" err="1" smtClean="0"/>
              <a:t>kekerasan</a:t>
            </a:r>
            <a:r>
              <a:rPr lang="en-US" sz="2400" i="1" dirty="0" smtClean="0"/>
              <a:t>) </a:t>
            </a:r>
            <a:r>
              <a:rPr lang="en-US" sz="2400" i="1" dirty="0"/>
              <a:t>yang </a:t>
            </a:r>
            <a:r>
              <a:rPr lang="en-US" sz="2400" i="1" dirty="0" err="1"/>
              <a:t>merupakan</a:t>
            </a:r>
            <a:r>
              <a:rPr lang="en-US" sz="2400" i="1" dirty="0"/>
              <a:t> </a:t>
            </a:r>
            <a:r>
              <a:rPr lang="en-US" sz="2400" i="1" dirty="0" err="1"/>
              <a:t>sifat</a:t>
            </a:r>
            <a:r>
              <a:rPr lang="en-US" sz="2400" i="1" dirty="0"/>
              <a:t> </a:t>
            </a:r>
            <a:r>
              <a:rPr lang="en-US" sz="2400" i="1" dirty="0" err="1"/>
              <a:t>alamiah</a:t>
            </a:r>
            <a:r>
              <a:rPr lang="en-US" sz="2400" i="1" dirty="0"/>
              <a:t> </a:t>
            </a:r>
            <a:r>
              <a:rPr lang="en-US" sz="2400" i="1" dirty="0" err="1"/>
              <a:t>manusia</a:t>
            </a:r>
            <a:r>
              <a:rPr lang="en-US" sz="2400" i="1" dirty="0"/>
              <a:t>. </a:t>
            </a:r>
            <a:endParaRPr lang="en-US" sz="2400" i="1" dirty="0" smtClean="0"/>
          </a:p>
        </p:txBody>
      </p:sp>
    </p:spTree>
    <p:extLst>
      <p:ext uri="{BB962C8B-B14F-4D97-AF65-F5344CB8AC3E}">
        <p14:creationId xmlns:p14="http://schemas.microsoft.com/office/powerpoint/2010/main" val="2635275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976" y="271820"/>
            <a:ext cx="4797490" cy="1325563"/>
          </a:xfrm>
        </p:spPr>
        <p:txBody>
          <a:bodyPr>
            <a:normAutofit/>
          </a:bodyPr>
          <a:lstStyle/>
          <a:p>
            <a:r>
              <a:rPr lang="en-US" sz="4000" dirty="0" err="1" smtClean="0"/>
              <a:t>Kedamaian</a:t>
            </a:r>
            <a:endParaRPr lang="id-ID" sz="4000" dirty="0"/>
          </a:p>
        </p:txBody>
      </p:sp>
      <p:pic>
        <p:nvPicPr>
          <p:cNvPr id="7170" name="Picture 2" descr="Image result for war journali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067" y="686505"/>
            <a:ext cx="891540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385457" y="3135085"/>
            <a:ext cx="837662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800" b="1" i="1" dirty="0" err="1" smtClean="0">
                <a:latin typeface="Arial" pitchFamily="34" charset="0"/>
                <a:cs typeface="Arial" pitchFamily="34" charset="0"/>
              </a:rPr>
              <a:t>Bagaimana</a:t>
            </a:r>
            <a:r>
              <a:rPr lang="en-US" sz="28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latin typeface="Arial" pitchFamily="34" charset="0"/>
                <a:cs typeface="Arial" pitchFamily="34" charset="0"/>
              </a:rPr>
              <a:t>dengan</a:t>
            </a:r>
            <a:r>
              <a:rPr lang="en-US" sz="28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latin typeface="Arial" pitchFamily="34" charset="0"/>
                <a:cs typeface="Arial" pitchFamily="34" charset="0"/>
              </a:rPr>
              <a:t>Jurnalisme</a:t>
            </a:r>
            <a:r>
              <a:rPr lang="en-US" sz="28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latin typeface="Arial" pitchFamily="34" charset="0"/>
                <a:cs typeface="Arial" pitchFamily="34" charset="0"/>
              </a:rPr>
              <a:t>Perang</a:t>
            </a:r>
            <a:r>
              <a:rPr lang="en-US" sz="2800" b="1" i="1" dirty="0" smtClean="0">
                <a:latin typeface="Arial" pitchFamily="34" charset="0"/>
                <a:cs typeface="Arial" pitchFamily="34" charset="0"/>
              </a:rPr>
              <a:t>?</a:t>
            </a:r>
            <a:endParaRPr lang="id-ID" sz="2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6730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Teori</a:t>
            </a:r>
            <a:r>
              <a:rPr lang="en-US" dirty="0" smtClean="0"/>
              <a:t> </a:t>
            </a:r>
            <a:r>
              <a:rPr lang="en-US" dirty="0" err="1" smtClean="0"/>
              <a:t>Etika</a:t>
            </a:r>
            <a:r>
              <a:rPr lang="en-US" dirty="0" smtClean="0"/>
              <a:t> </a:t>
            </a:r>
            <a:r>
              <a:rPr lang="en-US" dirty="0" err="1" smtClean="0"/>
              <a:t>Jurnalistik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i="1" dirty="0" err="1" smtClean="0"/>
              <a:t>Pendekatan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Klasikal</a:t>
            </a:r>
            <a:endParaRPr lang="en-US" sz="3200" i="1" dirty="0" smtClean="0"/>
          </a:p>
          <a:p>
            <a:r>
              <a:rPr lang="en-US" sz="3200" i="1" dirty="0" err="1" smtClean="0"/>
              <a:t>Etika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Dialogis</a:t>
            </a:r>
            <a:endParaRPr lang="en-US" sz="3200" i="1" dirty="0" smtClean="0"/>
          </a:p>
          <a:p>
            <a:r>
              <a:rPr lang="en-US" sz="3200" i="1" dirty="0" err="1" smtClean="0"/>
              <a:t>Teori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Tanggung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Jawab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Sosial</a:t>
            </a:r>
            <a:endParaRPr lang="en-US" sz="3200" i="1" dirty="0" smtClean="0"/>
          </a:p>
          <a:p>
            <a:endParaRPr lang="en-US" sz="3200" i="1" dirty="0" smtClean="0"/>
          </a:p>
        </p:txBody>
      </p:sp>
    </p:spTree>
    <p:extLst>
      <p:ext uri="{BB962C8B-B14F-4D97-AF65-F5344CB8AC3E}">
        <p14:creationId xmlns:p14="http://schemas.microsoft.com/office/powerpoint/2010/main" val="1634153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976" y="271820"/>
            <a:ext cx="4797490" cy="1325563"/>
          </a:xfrm>
        </p:spPr>
        <p:txBody>
          <a:bodyPr>
            <a:normAutofit/>
          </a:bodyPr>
          <a:lstStyle/>
          <a:p>
            <a:r>
              <a:rPr lang="en-US" sz="4000" dirty="0" err="1" smtClean="0"/>
              <a:t>Kedamaian</a:t>
            </a:r>
            <a:endParaRPr lang="id-ID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208" y="1228468"/>
            <a:ext cx="5187821" cy="5358946"/>
          </a:xfrm>
        </p:spPr>
        <p:txBody>
          <a:bodyPr>
            <a:noAutofit/>
          </a:bodyPr>
          <a:lstStyle/>
          <a:p>
            <a:r>
              <a:rPr lang="en-US" sz="2400" i="1" dirty="0" err="1" smtClean="0"/>
              <a:t>Karakter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Jurnalisme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Perang</a:t>
            </a:r>
            <a:endParaRPr lang="en-US" sz="2400" i="1" dirty="0"/>
          </a:p>
          <a:p>
            <a:pPr marL="914400" lvl="1" indent="-457200">
              <a:buFont typeface="+mj-lt"/>
              <a:buAutoNum type="arabicPeriod"/>
            </a:pPr>
            <a:r>
              <a:rPr lang="en-US" sz="2200" i="1" dirty="0" err="1"/>
              <a:t>Fokus</a:t>
            </a:r>
            <a:r>
              <a:rPr lang="en-US" sz="2200" i="1" dirty="0"/>
              <a:t> </a:t>
            </a:r>
            <a:r>
              <a:rPr lang="en-US" sz="2200" i="1" dirty="0" err="1"/>
              <a:t>pada</a:t>
            </a:r>
            <a:r>
              <a:rPr lang="en-US" sz="2200" i="1" dirty="0"/>
              <a:t> </a:t>
            </a:r>
            <a:r>
              <a:rPr lang="en-US" sz="2200" i="1" dirty="0" err="1"/>
              <a:t>kondisi</a:t>
            </a:r>
            <a:r>
              <a:rPr lang="en-US" sz="2200" i="1" dirty="0"/>
              <a:t> </a:t>
            </a:r>
            <a:r>
              <a:rPr lang="en-US" sz="2200" i="1" dirty="0" err="1"/>
              <a:t>saat</a:t>
            </a:r>
            <a:r>
              <a:rPr lang="en-US" sz="2200" i="1" dirty="0"/>
              <a:t> </a:t>
            </a:r>
            <a:r>
              <a:rPr lang="en-US" sz="2200" i="1" dirty="0" err="1"/>
              <a:t>ini</a:t>
            </a:r>
            <a:r>
              <a:rPr lang="en-US" sz="2200" i="1" dirty="0"/>
              <a:t>, </a:t>
            </a:r>
            <a:r>
              <a:rPr lang="en-US" sz="2200" i="1" dirty="0" err="1"/>
              <a:t>aksi</a:t>
            </a:r>
            <a:r>
              <a:rPr lang="en-US" sz="2200" i="1" dirty="0"/>
              <a:t> </a:t>
            </a:r>
            <a:r>
              <a:rPr lang="en-US" sz="2200" i="1" dirty="0" err="1"/>
              <a:t>militer</a:t>
            </a:r>
            <a:r>
              <a:rPr lang="en-US" sz="2200" i="1" dirty="0"/>
              <a:t>, </a:t>
            </a:r>
            <a:r>
              <a:rPr lang="en-US" sz="2200" i="1" dirty="0" err="1"/>
              <a:t>peralatan</a:t>
            </a:r>
            <a:r>
              <a:rPr lang="en-US" sz="2200" i="1" dirty="0"/>
              <a:t>, </a:t>
            </a:r>
            <a:r>
              <a:rPr lang="en-US" sz="2200" i="1" dirty="0" err="1"/>
              <a:t>korban</a:t>
            </a:r>
            <a:r>
              <a:rPr lang="en-US" sz="2200" i="1" dirty="0"/>
              <a:t> </a:t>
            </a:r>
            <a:r>
              <a:rPr lang="en-US" sz="2200" i="1" dirty="0" err="1"/>
              <a:t>dan</a:t>
            </a:r>
            <a:r>
              <a:rPr lang="en-US" sz="2200" i="1" dirty="0"/>
              <a:t> </a:t>
            </a:r>
            <a:r>
              <a:rPr lang="en-US" sz="2200" i="1" dirty="0" err="1"/>
              <a:t>kerusakan</a:t>
            </a:r>
            <a:r>
              <a:rPr lang="en-US" sz="2200" i="1" dirty="0"/>
              <a:t> material</a:t>
            </a:r>
            <a:r>
              <a:rPr lang="en-US" sz="2200" i="1" dirty="0" smtClean="0"/>
              <a:t>.</a:t>
            </a:r>
            <a:endParaRPr lang="en-US" sz="2200" i="1" dirty="0"/>
          </a:p>
          <a:p>
            <a:pPr marL="914400" lvl="1" indent="-457200">
              <a:buFont typeface="+mj-lt"/>
              <a:buAutoNum type="arabicPeriod"/>
            </a:pPr>
            <a:r>
              <a:rPr lang="en-US" sz="2200" i="1" dirty="0" err="1"/>
              <a:t>Orientasi</a:t>
            </a:r>
            <a:r>
              <a:rPr lang="en-US" sz="2200" i="1" dirty="0"/>
              <a:t> elite: </a:t>
            </a:r>
            <a:r>
              <a:rPr lang="en-US" sz="2200" i="1" dirty="0" err="1"/>
              <a:t>penggunaan</a:t>
            </a:r>
            <a:r>
              <a:rPr lang="en-US" sz="2200" i="1" dirty="0"/>
              <a:t> </a:t>
            </a:r>
            <a:r>
              <a:rPr lang="en-US" sz="2200" i="1" dirty="0" err="1"/>
              <a:t>sumber</a:t>
            </a:r>
            <a:r>
              <a:rPr lang="en-US" sz="2200" i="1" dirty="0"/>
              <a:t> </a:t>
            </a:r>
            <a:r>
              <a:rPr lang="en-US" sz="2200" i="1" dirty="0" err="1"/>
              <a:t>resmi</a:t>
            </a:r>
            <a:r>
              <a:rPr lang="en-US" sz="2200" i="1" dirty="0"/>
              <a:t>, </a:t>
            </a:r>
            <a:r>
              <a:rPr lang="en-US" sz="2200" i="1" dirty="0" err="1"/>
              <a:t>pemaparan</a:t>
            </a:r>
            <a:r>
              <a:rPr lang="en-US" sz="2200" i="1" dirty="0"/>
              <a:t> </a:t>
            </a:r>
            <a:r>
              <a:rPr lang="en-US" sz="2200" i="1" dirty="0" err="1"/>
              <a:t>strategi</a:t>
            </a:r>
            <a:r>
              <a:rPr lang="en-US" sz="2200" i="1" dirty="0"/>
              <a:t> </a:t>
            </a:r>
            <a:r>
              <a:rPr lang="en-US" sz="2200" i="1" dirty="0" err="1"/>
              <a:t>militer</a:t>
            </a:r>
            <a:r>
              <a:rPr lang="en-US" sz="2200" i="1" dirty="0"/>
              <a:t>, </a:t>
            </a:r>
            <a:r>
              <a:rPr lang="en-US" sz="2200" i="1" dirty="0" err="1"/>
              <a:t>kutipan</a:t>
            </a:r>
            <a:r>
              <a:rPr lang="en-US" sz="2200" i="1" dirty="0"/>
              <a:t> </a:t>
            </a:r>
            <a:r>
              <a:rPr lang="en-US" sz="2200" i="1" dirty="0" err="1"/>
              <a:t>pemimpin</a:t>
            </a:r>
            <a:r>
              <a:rPr lang="en-US" sz="2200" i="1" dirty="0"/>
              <a:t> </a:t>
            </a:r>
            <a:r>
              <a:rPr lang="en-US" sz="2200" i="1" dirty="0" err="1"/>
              <a:t>politik</a:t>
            </a:r>
            <a:r>
              <a:rPr lang="en-US" sz="2200" i="1" dirty="0"/>
              <a:t> </a:t>
            </a:r>
            <a:r>
              <a:rPr lang="en-US" sz="2200" i="1" dirty="0" err="1"/>
              <a:t>dan</a:t>
            </a:r>
            <a:r>
              <a:rPr lang="en-US" sz="2200" i="1" dirty="0"/>
              <a:t> </a:t>
            </a:r>
            <a:r>
              <a:rPr lang="en-US" sz="2200" i="1" dirty="0" err="1"/>
              <a:t>akurat</a:t>
            </a:r>
            <a:r>
              <a:rPr lang="en-US" sz="2200" i="1" dirty="0"/>
              <a:t> </a:t>
            </a:r>
            <a:r>
              <a:rPr lang="en-US" sz="2200" i="1" dirty="0" err="1"/>
              <a:t>sesuai</a:t>
            </a:r>
            <a:r>
              <a:rPr lang="en-US" sz="2200" i="1" dirty="0"/>
              <a:t> </a:t>
            </a:r>
            <a:r>
              <a:rPr lang="en-US" sz="2200" i="1" dirty="0" err="1"/>
              <a:t>dengan</a:t>
            </a:r>
            <a:r>
              <a:rPr lang="en-US" sz="2200" i="1" dirty="0"/>
              <a:t> </a:t>
            </a:r>
            <a:r>
              <a:rPr lang="en-US" sz="2200" i="1" dirty="0" err="1"/>
              <a:t>perspektif</a:t>
            </a:r>
            <a:r>
              <a:rPr lang="en-US" sz="2200" i="1" dirty="0"/>
              <a:t> </a:t>
            </a:r>
            <a:r>
              <a:rPr lang="en-US" sz="2200" i="1" dirty="0" err="1"/>
              <a:t>komando</a:t>
            </a:r>
            <a:r>
              <a:rPr lang="en-US" sz="2200" i="1" dirty="0"/>
              <a:t> </a:t>
            </a:r>
            <a:r>
              <a:rPr lang="en-US" sz="2200" i="1" dirty="0" err="1"/>
              <a:t>militer</a:t>
            </a:r>
            <a:r>
              <a:rPr lang="en-US" sz="2200" i="1" dirty="0"/>
              <a:t>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200" i="1" dirty="0" err="1"/>
              <a:t>Dikotomi</a:t>
            </a:r>
            <a:r>
              <a:rPr lang="en-US" sz="2200" i="1" dirty="0"/>
              <a:t> </a:t>
            </a:r>
            <a:r>
              <a:rPr lang="en-US" sz="2200" i="1" dirty="0" err="1"/>
              <a:t>antara</a:t>
            </a:r>
            <a:r>
              <a:rPr lang="en-US" sz="2200" i="1" dirty="0"/>
              <a:t> </a:t>
            </a:r>
            <a:r>
              <a:rPr lang="en-US" sz="2200" i="1" dirty="0" err="1"/>
              <a:t>kebaikan</a:t>
            </a:r>
            <a:r>
              <a:rPr lang="en-US" sz="2200" i="1" dirty="0"/>
              <a:t> </a:t>
            </a:r>
            <a:r>
              <a:rPr lang="en-US" sz="2200" i="1" dirty="0" err="1"/>
              <a:t>dan</a:t>
            </a:r>
            <a:r>
              <a:rPr lang="en-US" sz="2200" i="1" dirty="0"/>
              <a:t> </a:t>
            </a:r>
            <a:r>
              <a:rPr lang="en-US" sz="2200" i="1" dirty="0" err="1"/>
              <a:t>kejahatan</a:t>
            </a:r>
            <a:r>
              <a:rPr lang="en-US" sz="2200" i="1" dirty="0"/>
              <a:t>. Ada </a:t>
            </a:r>
            <a:r>
              <a:rPr lang="en-US" sz="2200" i="1" dirty="0" err="1"/>
              <a:t>dua</a:t>
            </a:r>
            <a:r>
              <a:rPr lang="en-US" sz="2200" i="1" dirty="0"/>
              <a:t> </a:t>
            </a:r>
            <a:r>
              <a:rPr lang="en-US" sz="2200" i="1" dirty="0" err="1"/>
              <a:t>pihak</a:t>
            </a:r>
            <a:r>
              <a:rPr lang="en-US" sz="2200" i="1" dirty="0"/>
              <a:t> yang </a:t>
            </a:r>
            <a:r>
              <a:rPr lang="en-US" sz="2200" i="1" dirty="0" err="1"/>
              <a:t>berperang</a:t>
            </a:r>
            <a:r>
              <a:rPr lang="en-US" sz="2200" i="1" dirty="0"/>
              <a:t> </a:t>
            </a:r>
            <a:r>
              <a:rPr lang="en-US" sz="2200" i="1" dirty="0" err="1"/>
              <a:t>dan</a:t>
            </a:r>
            <a:r>
              <a:rPr lang="en-US" sz="2200" i="1" dirty="0"/>
              <a:t> </a:t>
            </a:r>
            <a:r>
              <a:rPr lang="en-US" sz="2200" i="1" dirty="0" err="1"/>
              <a:t>pasti</a:t>
            </a:r>
            <a:r>
              <a:rPr lang="en-US" sz="2200" i="1" dirty="0"/>
              <a:t> </a:t>
            </a:r>
            <a:r>
              <a:rPr lang="en-US" sz="2200" i="1" dirty="0" err="1"/>
              <a:t>ada</a:t>
            </a:r>
            <a:r>
              <a:rPr lang="en-US" sz="2200" i="1" dirty="0"/>
              <a:t> yang </a:t>
            </a:r>
            <a:r>
              <a:rPr lang="en-US" sz="2200" i="1" dirty="0" err="1"/>
              <a:t>menang</a:t>
            </a:r>
            <a:r>
              <a:rPr lang="en-US" sz="2200" i="1" dirty="0"/>
              <a:t> </a:t>
            </a:r>
            <a:r>
              <a:rPr lang="en-US" sz="2200" i="1" dirty="0" err="1"/>
              <a:t>dan</a:t>
            </a:r>
            <a:r>
              <a:rPr lang="en-US" sz="2200" i="1" dirty="0"/>
              <a:t> </a:t>
            </a:r>
            <a:r>
              <a:rPr lang="en-US" sz="2200" i="1" dirty="0" err="1"/>
              <a:t>kalah</a:t>
            </a:r>
            <a:r>
              <a:rPr lang="en-US" sz="2200" i="1" dirty="0" smtClean="0"/>
              <a:t>.</a:t>
            </a:r>
            <a:endParaRPr lang="en-US" sz="2200" i="1" dirty="0"/>
          </a:p>
        </p:txBody>
      </p:sp>
    </p:spTree>
    <p:extLst>
      <p:ext uri="{BB962C8B-B14F-4D97-AF65-F5344CB8AC3E}">
        <p14:creationId xmlns:p14="http://schemas.microsoft.com/office/powerpoint/2010/main" val="137555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mage result for peace journali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572" y="1210258"/>
            <a:ext cx="9298796" cy="526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976" y="271820"/>
            <a:ext cx="4797490" cy="1325563"/>
          </a:xfrm>
        </p:spPr>
        <p:txBody>
          <a:bodyPr>
            <a:normAutofit/>
          </a:bodyPr>
          <a:lstStyle/>
          <a:p>
            <a:r>
              <a:rPr lang="en-US" sz="4000" dirty="0" err="1" smtClean="0"/>
              <a:t>Kedamaian</a:t>
            </a:r>
            <a:endParaRPr lang="id-ID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3385457" y="3135085"/>
            <a:ext cx="837662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800" b="1" i="1" dirty="0" err="1" smtClean="0">
                <a:latin typeface="Arial" pitchFamily="34" charset="0"/>
                <a:cs typeface="Arial" pitchFamily="34" charset="0"/>
              </a:rPr>
              <a:t>Bagaimana</a:t>
            </a:r>
            <a:r>
              <a:rPr lang="en-US" sz="28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latin typeface="Arial" pitchFamily="34" charset="0"/>
                <a:cs typeface="Arial" pitchFamily="34" charset="0"/>
              </a:rPr>
              <a:t>dengan</a:t>
            </a:r>
            <a:r>
              <a:rPr lang="en-US" sz="28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latin typeface="Arial" pitchFamily="34" charset="0"/>
                <a:cs typeface="Arial" pitchFamily="34" charset="0"/>
              </a:rPr>
              <a:t>Jurnalisme</a:t>
            </a:r>
            <a:r>
              <a:rPr lang="en-US" sz="28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latin typeface="Arial" pitchFamily="34" charset="0"/>
                <a:cs typeface="Arial" pitchFamily="34" charset="0"/>
              </a:rPr>
              <a:t>Damai</a:t>
            </a:r>
            <a:r>
              <a:rPr lang="en-US" sz="2800" b="1" i="1" dirty="0" smtClean="0">
                <a:latin typeface="Arial" pitchFamily="34" charset="0"/>
                <a:cs typeface="Arial" pitchFamily="34" charset="0"/>
              </a:rPr>
              <a:t>?</a:t>
            </a:r>
            <a:endParaRPr lang="id-ID" sz="2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7779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976" y="271820"/>
            <a:ext cx="4797490" cy="1325563"/>
          </a:xfrm>
        </p:spPr>
        <p:txBody>
          <a:bodyPr>
            <a:normAutofit/>
          </a:bodyPr>
          <a:lstStyle/>
          <a:p>
            <a:r>
              <a:rPr lang="en-US" sz="4000" dirty="0" err="1" smtClean="0"/>
              <a:t>Kedamaian</a:t>
            </a:r>
            <a:endParaRPr lang="id-ID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208" y="1228468"/>
            <a:ext cx="5187821" cy="5358946"/>
          </a:xfrm>
        </p:spPr>
        <p:txBody>
          <a:bodyPr>
            <a:noAutofit/>
          </a:bodyPr>
          <a:lstStyle/>
          <a:p>
            <a:r>
              <a:rPr lang="en-US" sz="2400" i="1" dirty="0" err="1" smtClean="0"/>
              <a:t>Jurnalisme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damai</a:t>
            </a:r>
            <a:r>
              <a:rPr lang="en-US" sz="2400" i="1" dirty="0" smtClean="0"/>
              <a:t>, </a:t>
            </a:r>
            <a:r>
              <a:rPr lang="en-US" sz="2400" i="1" dirty="0" err="1" smtClean="0"/>
              <a:t>prinsipnya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m</a:t>
            </a:r>
            <a:r>
              <a:rPr lang="en-US" sz="2200" i="1" dirty="0" err="1" smtClean="0"/>
              <a:t>elaporkan</a:t>
            </a:r>
            <a:r>
              <a:rPr lang="en-US" sz="2200" i="1" dirty="0" smtClean="0"/>
              <a:t> </a:t>
            </a:r>
            <a:r>
              <a:rPr lang="en-US" sz="2200" i="1" dirty="0" err="1"/>
              <a:t>konteks</a:t>
            </a:r>
            <a:r>
              <a:rPr lang="en-US" sz="2200" i="1" dirty="0"/>
              <a:t>, </a:t>
            </a:r>
            <a:r>
              <a:rPr lang="en-US" sz="2200" i="1" dirty="0" err="1"/>
              <a:t>latar</a:t>
            </a:r>
            <a:r>
              <a:rPr lang="en-US" sz="2200" i="1" dirty="0"/>
              <a:t> </a:t>
            </a:r>
            <a:r>
              <a:rPr lang="en-US" sz="2200" i="1" dirty="0" err="1"/>
              <a:t>belakang</a:t>
            </a:r>
            <a:r>
              <a:rPr lang="en-US" sz="2200" i="1" dirty="0"/>
              <a:t>, </a:t>
            </a:r>
            <a:r>
              <a:rPr lang="en-US" sz="2200" i="1" dirty="0" err="1"/>
              <a:t>perspektif</a:t>
            </a:r>
            <a:r>
              <a:rPr lang="en-US" sz="2200" i="1" dirty="0"/>
              <a:t> </a:t>
            </a:r>
            <a:r>
              <a:rPr lang="en-US" sz="2200" i="1" dirty="0" err="1"/>
              <a:t>sejarah</a:t>
            </a:r>
            <a:r>
              <a:rPr lang="en-US" sz="2200" i="1" dirty="0"/>
              <a:t>. </a:t>
            </a:r>
            <a:r>
              <a:rPr lang="en-US" sz="2200" i="1" dirty="0" err="1"/>
              <a:t>Menggunakan</a:t>
            </a:r>
            <a:r>
              <a:rPr lang="en-US" sz="2200" i="1" dirty="0"/>
              <a:t> </a:t>
            </a:r>
            <a:r>
              <a:rPr lang="en-US" sz="2200" i="1" dirty="0" err="1"/>
              <a:t>akurasi</a:t>
            </a:r>
            <a:r>
              <a:rPr lang="en-US" sz="2200" i="1" dirty="0"/>
              <a:t> </a:t>
            </a:r>
            <a:r>
              <a:rPr lang="en-US" sz="2200" i="1" dirty="0" err="1" smtClean="0"/>
              <a:t>linguistik</a:t>
            </a:r>
            <a:endParaRPr lang="en-US" sz="2200" i="1" dirty="0" smtClean="0"/>
          </a:p>
          <a:p>
            <a:r>
              <a:rPr lang="en-US" sz="2200" b="1" i="1" dirty="0" err="1"/>
              <a:t>Suara</a:t>
            </a:r>
            <a:r>
              <a:rPr lang="en-US" sz="2200" b="1" i="1" dirty="0"/>
              <a:t> yang </a:t>
            </a:r>
            <a:r>
              <a:rPr lang="en-US" sz="2200" b="1" i="1" dirty="0" err="1"/>
              <a:t>memihak</a:t>
            </a:r>
            <a:r>
              <a:rPr lang="en-US" sz="2200" b="1" i="1" dirty="0"/>
              <a:t> </a:t>
            </a:r>
            <a:r>
              <a:rPr lang="en-US" sz="2200" b="1" i="1" dirty="0" err="1"/>
              <a:t>perdamaian</a:t>
            </a:r>
            <a:r>
              <a:rPr lang="en-US" sz="2200" b="1" i="1" dirty="0"/>
              <a:t> </a:t>
            </a:r>
            <a:r>
              <a:rPr lang="en-US" sz="2200" b="1" i="1" dirty="0" err="1"/>
              <a:t>dan</a:t>
            </a:r>
            <a:r>
              <a:rPr lang="en-US" sz="2200" b="1" i="1" dirty="0"/>
              <a:t> </a:t>
            </a:r>
            <a:r>
              <a:rPr lang="en-US" sz="2200" b="1" i="1" dirty="0" err="1"/>
              <a:t>fokus</a:t>
            </a:r>
            <a:r>
              <a:rPr lang="en-US" sz="2200" b="1" i="1" dirty="0"/>
              <a:t> </a:t>
            </a:r>
            <a:r>
              <a:rPr lang="en-US" sz="2200" b="1" i="1" dirty="0" err="1"/>
              <a:t>kepada</a:t>
            </a:r>
            <a:r>
              <a:rPr lang="en-US" sz="2200" b="1" i="1" dirty="0"/>
              <a:t> </a:t>
            </a:r>
            <a:r>
              <a:rPr lang="en-US" sz="2200" b="1" i="1" dirty="0" err="1"/>
              <a:t>berita</a:t>
            </a:r>
            <a:r>
              <a:rPr lang="en-US" sz="2200" b="1" i="1" dirty="0"/>
              <a:t> </a:t>
            </a:r>
            <a:r>
              <a:rPr lang="en-US" sz="2200" b="1" i="1" dirty="0" err="1"/>
              <a:t>bukanlah</a:t>
            </a:r>
            <a:r>
              <a:rPr lang="en-US" sz="2200" b="1" i="1" dirty="0"/>
              <a:t> </a:t>
            </a:r>
            <a:r>
              <a:rPr lang="en-US" sz="2200" b="1" i="1" dirty="0" err="1"/>
              <a:t>kepada</a:t>
            </a:r>
            <a:r>
              <a:rPr lang="en-US" sz="2200" b="1" i="1" dirty="0"/>
              <a:t> </a:t>
            </a:r>
            <a:r>
              <a:rPr lang="en-US" sz="2200" b="1" i="1" dirty="0" err="1"/>
              <a:t>balas</a:t>
            </a:r>
            <a:r>
              <a:rPr lang="en-US" sz="2200" b="1" i="1" dirty="0"/>
              <a:t> </a:t>
            </a:r>
            <a:r>
              <a:rPr lang="en-US" sz="2200" b="1" i="1" dirty="0" err="1"/>
              <a:t>dendam</a:t>
            </a:r>
            <a:r>
              <a:rPr lang="en-US" sz="2200" b="1" i="1" dirty="0"/>
              <a:t>, </a:t>
            </a:r>
            <a:r>
              <a:rPr lang="en-US" sz="2200" b="1" i="1" dirty="0" err="1"/>
              <a:t>perbedaan</a:t>
            </a:r>
            <a:r>
              <a:rPr lang="en-US" sz="2200" b="1" i="1" dirty="0"/>
              <a:t>. </a:t>
            </a:r>
            <a:r>
              <a:rPr lang="en-US" sz="2200" b="1" i="1" dirty="0" err="1"/>
              <a:t>Penekanan</a:t>
            </a:r>
            <a:r>
              <a:rPr lang="en-US" sz="2200" b="1" i="1" dirty="0"/>
              <a:t> </a:t>
            </a:r>
            <a:r>
              <a:rPr lang="en-US" sz="2200" b="1" i="1" dirty="0" err="1"/>
              <a:t>kepada</a:t>
            </a:r>
            <a:r>
              <a:rPr lang="en-US" sz="2200" b="1" i="1" dirty="0"/>
              <a:t> </a:t>
            </a:r>
            <a:r>
              <a:rPr lang="en-US" sz="2200" b="1" i="1" dirty="0" err="1"/>
              <a:t>kerjasama</a:t>
            </a:r>
            <a:r>
              <a:rPr lang="en-US" sz="2200" b="1" i="1" dirty="0"/>
              <a:t> </a:t>
            </a:r>
            <a:r>
              <a:rPr lang="en-US" sz="2200" b="1" i="1" dirty="0" err="1"/>
              <a:t>dan</a:t>
            </a:r>
            <a:r>
              <a:rPr lang="en-US" sz="2200" b="1" i="1" dirty="0"/>
              <a:t> </a:t>
            </a:r>
            <a:r>
              <a:rPr lang="en-US" sz="2200" b="1" i="1" dirty="0" err="1" smtClean="0"/>
              <a:t>integrasi</a:t>
            </a:r>
            <a:r>
              <a:rPr lang="en-US" sz="2200" b="1" i="1" dirty="0" smtClean="0"/>
              <a:t> </a:t>
            </a:r>
            <a:endParaRPr lang="en-US" sz="2200" b="1" i="1" dirty="0"/>
          </a:p>
          <a:p>
            <a:r>
              <a:rPr lang="en-US" sz="2200" i="1" dirty="0" err="1"/>
              <a:t>Orientasi</a:t>
            </a:r>
            <a:r>
              <a:rPr lang="en-US" sz="2200" i="1" dirty="0"/>
              <a:t> multi </a:t>
            </a:r>
            <a:r>
              <a:rPr lang="en-US" sz="2200" i="1" dirty="0" err="1"/>
              <a:t>dimensi</a:t>
            </a:r>
            <a:r>
              <a:rPr lang="en-US" sz="2200" i="1" dirty="0"/>
              <a:t>: </a:t>
            </a:r>
            <a:r>
              <a:rPr lang="en-US" sz="2200" i="1" dirty="0" err="1"/>
              <a:t>semua</a:t>
            </a:r>
            <a:r>
              <a:rPr lang="en-US" sz="2200" i="1" dirty="0"/>
              <a:t> </a:t>
            </a:r>
            <a:r>
              <a:rPr lang="en-US" sz="2200" i="1" dirty="0" err="1"/>
              <a:t>pihak</a:t>
            </a:r>
            <a:r>
              <a:rPr lang="en-US" sz="2200" i="1" dirty="0"/>
              <a:t>, </a:t>
            </a:r>
            <a:r>
              <a:rPr lang="en-US" sz="2200" i="1" dirty="0" err="1"/>
              <a:t>semua</a:t>
            </a:r>
            <a:r>
              <a:rPr lang="en-US" sz="2200" i="1" dirty="0"/>
              <a:t> </a:t>
            </a:r>
            <a:r>
              <a:rPr lang="en-US" sz="2200" i="1" dirty="0" err="1"/>
              <a:t>sisi</a:t>
            </a:r>
            <a:r>
              <a:rPr lang="en-US" sz="2200" i="1" dirty="0"/>
              <a:t> </a:t>
            </a:r>
            <a:r>
              <a:rPr lang="en-US" sz="2200" i="1" dirty="0" err="1"/>
              <a:t>diwakili</a:t>
            </a:r>
            <a:r>
              <a:rPr lang="en-US" sz="2200" i="1" dirty="0"/>
              <a:t>. </a:t>
            </a:r>
            <a:r>
              <a:rPr lang="en-US" sz="2200" i="1" dirty="0" err="1"/>
              <a:t>Menciptakan</a:t>
            </a:r>
            <a:r>
              <a:rPr lang="en-US" sz="2200" i="1" dirty="0"/>
              <a:t> </a:t>
            </a:r>
            <a:r>
              <a:rPr lang="en-US" sz="2200" i="1" dirty="0" err="1"/>
              <a:t>kesempatan</a:t>
            </a:r>
            <a:r>
              <a:rPr lang="en-US" sz="2200" i="1" dirty="0"/>
              <a:t> </a:t>
            </a:r>
            <a:r>
              <a:rPr lang="en-US" sz="2200" i="1" dirty="0" err="1"/>
              <a:t>bagi</a:t>
            </a:r>
            <a:r>
              <a:rPr lang="en-US" sz="2200" i="1" dirty="0"/>
              <a:t> </a:t>
            </a:r>
            <a:r>
              <a:rPr lang="en-US" sz="2200" i="1" dirty="0" err="1"/>
              <a:t>masyarakat</a:t>
            </a:r>
            <a:r>
              <a:rPr lang="en-US" sz="2200" i="1" dirty="0"/>
              <a:t> </a:t>
            </a:r>
            <a:r>
              <a:rPr lang="en-US" sz="2200" i="1" dirty="0" err="1"/>
              <a:t>untuk</a:t>
            </a:r>
            <a:r>
              <a:rPr lang="en-US" sz="2200" i="1" dirty="0"/>
              <a:t> </a:t>
            </a:r>
            <a:r>
              <a:rPr lang="en-US" sz="2200" i="1" dirty="0" err="1"/>
              <a:t>memahami</a:t>
            </a:r>
            <a:r>
              <a:rPr lang="en-US" sz="2200" i="1" dirty="0"/>
              <a:t> </a:t>
            </a:r>
            <a:r>
              <a:rPr lang="en-US" sz="2200" i="1" dirty="0" err="1"/>
              <a:t>penyebab</a:t>
            </a:r>
            <a:r>
              <a:rPr lang="en-US" sz="2200" i="1" dirty="0"/>
              <a:t> </a:t>
            </a:r>
            <a:r>
              <a:rPr lang="en-US" sz="2200" i="1" dirty="0" err="1"/>
              <a:t>konflik</a:t>
            </a:r>
            <a:r>
              <a:rPr lang="en-US" sz="2200" i="1" dirty="0"/>
              <a:t> </a:t>
            </a:r>
            <a:r>
              <a:rPr lang="en-US" sz="2200" i="1" dirty="0" err="1"/>
              <a:t>dan</a:t>
            </a:r>
            <a:r>
              <a:rPr lang="en-US" sz="2200" i="1" dirty="0"/>
              <a:t> </a:t>
            </a:r>
            <a:r>
              <a:rPr lang="en-US" sz="2200" i="1" dirty="0" err="1"/>
              <a:t>bagaimana</a:t>
            </a:r>
            <a:r>
              <a:rPr lang="en-US" sz="2200" i="1" dirty="0"/>
              <a:t> </a:t>
            </a:r>
            <a:r>
              <a:rPr lang="en-US" sz="2200" i="1" dirty="0" err="1"/>
              <a:t>menyelesaikan</a:t>
            </a:r>
            <a:r>
              <a:rPr lang="en-US" sz="2200" i="1" dirty="0"/>
              <a:t> </a:t>
            </a:r>
            <a:r>
              <a:rPr lang="en-US" sz="2200" i="1" dirty="0" err="1"/>
              <a:t>konflik</a:t>
            </a:r>
            <a:endParaRPr lang="en-US" sz="2200" i="1" dirty="0" smtClean="0"/>
          </a:p>
        </p:txBody>
      </p:sp>
    </p:spTree>
    <p:extLst>
      <p:ext uri="{BB962C8B-B14F-4D97-AF65-F5344CB8AC3E}">
        <p14:creationId xmlns:p14="http://schemas.microsoft.com/office/powerpoint/2010/main" val="1343352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976" y="271820"/>
            <a:ext cx="4797490" cy="1325563"/>
          </a:xfrm>
        </p:spPr>
        <p:txBody>
          <a:bodyPr>
            <a:normAutofit/>
          </a:bodyPr>
          <a:lstStyle/>
          <a:p>
            <a:r>
              <a:rPr lang="en-US" sz="4000" dirty="0" err="1" smtClean="0"/>
              <a:t>Kehormatan</a:t>
            </a:r>
            <a:endParaRPr lang="id-ID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208" y="1228468"/>
            <a:ext cx="5187821" cy="5358946"/>
          </a:xfrm>
        </p:spPr>
        <p:txBody>
          <a:bodyPr>
            <a:noAutofit/>
          </a:bodyPr>
          <a:lstStyle/>
          <a:p>
            <a:r>
              <a:rPr lang="en-US" sz="2400" i="1" dirty="0" err="1" smtClean="0"/>
              <a:t>Manusia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itu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terhormat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tanpa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terkecuali</a:t>
            </a:r>
            <a:endParaRPr lang="en-US" sz="2400" i="1" dirty="0" smtClean="0"/>
          </a:p>
          <a:p>
            <a:r>
              <a:rPr lang="en-US" sz="2400" i="1" dirty="0" err="1" smtClean="0"/>
              <a:t>Tanpa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mempertimbangkan</a:t>
            </a:r>
            <a:r>
              <a:rPr lang="en-US" sz="2400" i="1" dirty="0" smtClean="0"/>
              <a:t> agama, </a:t>
            </a:r>
            <a:r>
              <a:rPr lang="en-US" sz="2400" i="1" dirty="0" err="1" smtClean="0"/>
              <a:t>kelas</a:t>
            </a:r>
            <a:r>
              <a:rPr lang="en-US" sz="2400" i="1" dirty="0" smtClean="0"/>
              <a:t>, </a:t>
            </a:r>
            <a:r>
              <a:rPr lang="en-US" sz="2400" i="1" dirty="0" err="1" smtClean="0"/>
              <a:t>jenis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kelamin</a:t>
            </a:r>
            <a:r>
              <a:rPr lang="en-US" sz="2400" i="1" dirty="0" smtClean="0"/>
              <a:t>, </a:t>
            </a:r>
            <a:r>
              <a:rPr lang="en-US" sz="2400" i="1" dirty="0" err="1" smtClean="0"/>
              <a:t>usia</a:t>
            </a:r>
            <a:r>
              <a:rPr lang="en-US" sz="2400" i="1" dirty="0" smtClean="0"/>
              <a:t>, </a:t>
            </a:r>
            <a:r>
              <a:rPr lang="en-US" sz="2400" i="1" dirty="0" err="1" smtClean="0"/>
              <a:t>etnik</a:t>
            </a:r>
            <a:endParaRPr lang="en-US" sz="2400" i="1" dirty="0" smtClean="0"/>
          </a:p>
          <a:p>
            <a:r>
              <a:rPr lang="en-US" sz="2400" i="1" dirty="0" err="1" smtClean="0"/>
              <a:t>Jurnalisme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bergerak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ke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arah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inklusif</a:t>
            </a:r>
            <a:endParaRPr lang="en-US" sz="2400" i="1" dirty="0" smtClean="0"/>
          </a:p>
          <a:p>
            <a:r>
              <a:rPr lang="en-US" sz="2400" i="1" dirty="0" err="1" smtClean="0"/>
              <a:t>Menghargai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perbedaan</a:t>
            </a:r>
            <a:r>
              <a:rPr lang="en-US" sz="2400" i="1" dirty="0" smtClean="0"/>
              <a:t>, </a:t>
            </a:r>
            <a:r>
              <a:rPr lang="en-US" sz="2400" i="1" dirty="0" err="1" smtClean="0"/>
              <a:t>budaya</a:t>
            </a:r>
            <a:r>
              <a:rPr lang="en-US" sz="2400" i="1" dirty="0" smtClean="0"/>
              <a:t> plural </a:t>
            </a:r>
            <a:r>
              <a:rPr lang="en-US" sz="2400" i="1" dirty="0" smtClean="0">
                <a:sym typeface="Wingdings" pitchFamily="2" charset="2"/>
              </a:rPr>
              <a:t> </a:t>
            </a:r>
            <a:r>
              <a:rPr lang="en-US" sz="2400" b="1" i="1" dirty="0" smtClean="0">
                <a:sym typeface="Wingdings" pitchFamily="2" charset="2"/>
              </a:rPr>
              <a:t>TIDAK </a:t>
            </a:r>
            <a:r>
              <a:rPr lang="en-US" sz="2400" b="1" i="1" dirty="0" smtClean="0">
                <a:sym typeface="Wingdings" pitchFamily="2" charset="2"/>
              </a:rPr>
              <a:t>RASIS – </a:t>
            </a:r>
            <a:r>
              <a:rPr lang="en-US" sz="2400" b="1" i="1" dirty="0" err="1" smtClean="0">
                <a:sym typeface="Wingdings" pitchFamily="2" charset="2"/>
              </a:rPr>
              <a:t>posisi</a:t>
            </a:r>
            <a:r>
              <a:rPr lang="en-US" sz="2400" b="1" i="1" dirty="0" smtClean="0">
                <a:sym typeface="Wingdings" pitchFamily="2" charset="2"/>
              </a:rPr>
              <a:t> </a:t>
            </a:r>
            <a:r>
              <a:rPr lang="en-US" sz="2400" b="1" i="1" dirty="0" err="1" smtClean="0">
                <a:sym typeface="Wingdings" pitchFamily="2" charset="2"/>
              </a:rPr>
              <a:t>jurnalisme</a:t>
            </a:r>
            <a:endParaRPr lang="en-US" sz="2200" b="1" i="1" dirty="0" smtClean="0"/>
          </a:p>
        </p:txBody>
      </p:sp>
    </p:spTree>
    <p:extLst>
      <p:ext uri="{BB962C8B-B14F-4D97-AF65-F5344CB8AC3E}">
        <p14:creationId xmlns:p14="http://schemas.microsoft.com/office/powerpoint/2010/main" val="1202785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Tugas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Bagi</a:t>
            </a:r>
            <a:r>
              <a:rPr lang="en-US" dirty="0" smtClean="0"/>
              <a:t> </a:t>
            </a:r>
            <a:r>
              <a:rPr lang="en-US" dirty="0" err="1" smtClean="0"/>
              <a:t>kelas</a:t>
            </a:r>
            <a:r>
              <a:rPr lang="en-US" dirty="0" smtClean="0"/>
              <a:t> </a:t>
            </a:r>
            <a:r>
              <a:rPr lang="en-US" dirty="0" err="1" smtClean="0"/>
              <a:t>jadi</a:t>
            </a:r>
            <a:r>
              <a:rPr lang="en-US" dirty="0" smtClean="0"/>
              <a:t> </a:t>
            </a:r>
            <a:r>
              <a:rPr lang="en-US" dirty="0" err="1" smtClean="0"/>
              <a:t>dua</a:t>
            </a:r>
            <a:r>
              <a:rPr lang="en-US" dirty="0" smtClean="0"/>
              <a:t> </a:t>
            </a:r>
            <a:r>
              <a:rPr lang="en-US" dirty="0" err="1" smtClean="0"/>
              <a:t>kelompok</a:t>
            </a:r>
            <a:r>
              <a:rPr lang="en-US" dirty="0" smtClean="0"/>
              <a:t>, </a:t>
            </a:r>
            <a:r>
              <a:rPr lang="en-US" dirty="0" err="1" smtClean="0"/>
              <a:t>cari</a:t>
            </a:r>
            <a:r>
              <a:rPr lang="en-US" dirty="0" smtClean="0"/>
              <a:t> </a:t>
            </a:r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Etik</a:t>
            </a:r>
            <a:r>
              <a:rPr lang="en-US" dirty="0" smtClean="0"/>
              <a:t> </a:t>
            </a:r>
            <a:r>
              <a:rPr lang="en-US" dirty="0" err="1" smtClean="0"/>
              <a:t>Jurnalistik</a:t>
            </a:r>
            <a:r>
              <a:rPr lang="en-US" dirty="0" smtClean="0"/>
              <a:t> di Indonesia</a:t>
            </a:r>
          </a:p>
          <a:p>
            <a:r>
              <a:rPr lang="en-US" dirty="0" err="1" smtClean="0"/>
              <a:t>Lalu</a:t>
            </a:r>
            <a:r>
              <a:rPr lang="en-US" dirty="0" smtClean="0"/>
              <a:t> </a:t>
            </a:r>
            <a:r>
              <a:rPr lang="en-US" dirty="0" err="1" smtClean="0"/>
              <a:t>buat</a:t>
            </a:r>
            <a:r>
              <a:rPr lang="en-US" dirty="0" smtClean="0"/>
              <a:t> </a:t>
            </a:r>
            <a:r>
              <a:rPr lang="en-US" dirty="0" err="1" smtClean="0"/>
              <a:t>analisis</a:t>
            </a:r>
            <a:r>
              <a:rPr lang="en-US" dirty="0" smtClean="0"/>
              <a:t> </a:t>
            </a:r>
            <a:r>
              <a:rPr lang="en-US" dirty="0" err="1" smtClean="0"/>
              <a:t>berdasarkan</a:t>
            </a:r>
            <a:r>
              <a:rPr lang="en-US" dirty="0" smtClean="0"/>
              <a:t> </a:t>
            </a:r>
            <a:r>
              <a:rPr lang="en-US" dirty="0" err="1" smtClean="0"/>
              <a:t>ragam</a:t>
            </a:r>
            <a:r>
              <a:rPr lang="en-US" dirty="0" smtClean="0"/>
              <a:t> </a:t>
            </a:r>
            <a:r>
              <a:rPr lang="en-US" dirty="0" err="1" smtClean="0"/>
              <a:t>pendekatan</a:t>
            </a:r>
            <a:r>
              <a:rPr lang="en-US" dirty="0" smtClean="0"/>
              <a:t> yang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kerjakan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31879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Praktek</a:t>
            </a:r>
            <a:r>
              <a:rPr lang="en-US" dirty="0" smtClean="0"/>
              <a:t> </a:t>
            </a:r>
            <a:r>
              <a:rPr lang="en-US" dirty="0" err="1" smtClean="0"/>
              <a:t>Etika</a:t>
            </a:r>
            <a:r>
              <a:rPr lang="en-US" dirty="0" smtClean="0"/>
              <a:t> </a:t>
            </a:r>
            <a:r>
              <a:rPr lang="en-US" dirty="0" err="1" smtClean="0"/>
              <a:t>Jurnalistik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i="1" dirty="0" err="1" smtClean="0"/>
              <a:t>Keadilan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Sosial</a:t>
            </a:r>
            <a:endParaRPr lang="en-US" sz="3200" i="1" dirty="0" smtClean="0"/>
          </a:p>
          <a:p>
            <a:r>
              <a:rPr lang="en-US" sz="3200" i="1" dirty="0" err="1" smtClean="0"/>
              <a:t>Kebenaran</a:t>
            </a:r>
            <a:endParaRPr lang="en-US" sz="3200" i="1" dirty="0" smtClean="0"/>
          </a:p>
          <a:p>
            <a:r>
              <a:rPr lang="en-US" sz="3200" i="1" dirty="0" err="1" smtClean="0"/>
              <a:t>Perdamaian</a:t>
            </a:r>
            <a:endParaRPr lang="en-US" sz="3200" i="1" dirty="0" smtClean="0"/>
          </a:p>
          <a:p>
            <a:r>
              <a:rPr lang="en-US" sz="3200" i="1" dirty="0" err="1" smtClean="0"/>
              <a:t>Kehormatan</a:t>
            </a:r>
            <a:endParaRPr lang="en-US" sz="3200" i="1" dirty="0" smtClean="0"/>
          </a:p>
          <a:p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val="1298573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 smtClean="0"/>
              <a:t>Pendekatan</a:t>
            </a:r>
            <a:r>
              <a:rPr lang="en-US" sz="4000" dirty="0" smtClean="0"/>
              <a:t> </a:t>
            </a:r>
            <a:r>
              <a:rPr lang="en-US" sz="4000" dirty="0" err="1" smtClean="0"/>
              <a:t>Klasikal</a:t>
            </a:r>
            <a:endParaRPr lang="id-ID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 err="1" smtClean="0"/>
              <a:t>Pemikiran</a:t>
            </a:r>
            <a:r>
              <a:rPr lang="en-US" b="1" i="1" dirty="0" smtClean="0"/>
              <a:t> </a:t>
            </a:r>
            <a:r>
              <a:rPr lang="en-US" b="1" i="1" dirty="0" err="1" smtClean="0"/>
              <a:t>Etika</a:t>
            </a:r>
            <a:endParaRPr lang="en-US" b="1" i="1" dirty="0" smtClean="0"/>
          </a:p>
          <a:p>
            <a:r>
              <a:rPr lang="en-US" b="1" i="1" dirty="0" err="1" smtClean="0"/>
              <a:t>Etika</a:t>
            </a:r>
            <a:r>
              <a:rPr lang="en-US" b="1" i="1" dirty="0" smtClean="0"/>
              <a:t> </a:t>
            </a:r>
            <a:r>
              <a:rPr lang="en-US" b="1" i="1" dirty="0" err="1" smtClean="0"/>
              <a:t>Kebaikan</a:t>
            </a:r>
            <a:endParaRPr lang="en-US" b="1" i="1" dirty="0" smtClean="0"/>
          </a:p>
          <a:p>
            <a:r>
              <a:rPr lang="en-US" b="1" i="1" dirty="0" err="1" smtClean="0"/>
              <a:t>Etika</a:t>
            </a:r>
            <a:r>
              <a:rPr lang="en-US" b="1" i="1" dirty="0" smtClean="0"/>
              <a:t> Utilitarian</a:t>
            </a:r>
            <a:endParaRPr lang="id-ID" b="1" i="1" dirty="0"/>
          </a:p>
        </p:txBody>
      </p:sp>
    </p:spTree>
    <p:extLst>
      <p:ext uri="{BB962C8B-B14F-4D97-AF65-F5344CB8AC3E}">
        <p14:creationId xmlns:p14="http://schemas.microsoft.com/office/powerpoint/2010/main" val="282921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976" y="327803"/>
            <a:ext cx="4797490" cy="1325563"/>
          </a:xfrm>
        </p:spPr>
        <p:txBody>
          <a:bodyPr>
            <a:normAutofit/>
          </a:bodyPr>
          <a:lstStyle/>
          <a:p>
            <a:r>
              <a:rPr lang="en-US" sz="4000" dirty="0" err="1" smtClean="0"/>
              <a:t>Pendekatan</a:t>
            </a:r>
            <a:r>
              <a:rPr lang="en-US" sz="4000" dirty="0" smtClean="0"/>
              <a:t> </a:t>
            </a:r>
            <a:r>
              <a:rPr lang="en-US" sz="4000" dirty="0" err="1" smtClean="0"/>
              <a:t>Klasikal</a:t>
            </a:r>
            <a:endParaRPr lang="id-ID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208" y="1284451"/>
            <a:ext cx="5187821" cy="4351338"/>
          </a:xfrm>
        </p:spPr>
        <p:txBody>
          <a:bodyPr>
            <a:noAutofit/>
          </a:bodyPr>
          <a:lstStyle/>
          <a:p>
            <a:r>
              <a:rPr lang="en-US" sz="2400" b="1" i="1" u="sng" dirty="0" err="1" smtClean="0"/>
              <a:t>Pemikiran</a:t>
            </a:r>
            <a:r>
              <a:rPr lang="en-US" sz="2400" b="1" i="1" u="sng" dirty="0" smtClean="0"/>
              <a:t> </a:t>
            </a:r>
            <a:r>
              <a:rPr lang="en-US" sz="2400" b="1" i="1" u="sng" dirty="0" err="1" smtClean="0"/>
              <a:t>Etika</a:t>
            </a:r>
            <a:endParaRPr lang="en-US" sz="2400" b="1" i="1" u="sng" dirty="0" smtClean="0"/>
          </a:p>
          <a:p>
            <a:r>
              <a:rPr lang="en-US" sz="2400" i="1" dirty="0" err="1" smtClean="0"/>
              <a:t>Tradisi</a:t>
            </a:r>
            <a:r>
              <a:rPr lang="en-US" sz="2400" i="1" dirty="0" smtClean="0"/>
              <a:t> </a:t>
            </a:r>
            <a:r>
              <a:rPr lang="en-US" sz="2400" i="1" dirty="0" err="1"/>
              <a:t>barat</a:t>
            </a:r>
            <a:r>
              <a:rPr lang="en-US" sz="2400" i="1" dirty="0"/>
              <a:t> </a:t>
            </a:r>
            <a:r>
              <a:rPr lang="en-US" sz="2400" i="1" dirty="0" err="1"/>
              <a:t>didasarkan</a:t>
            </a:r>
            <a:r>
              <a:rPr lang="en-US" sz="2400" i="1" dirty="0"/>
              <a:t> </a:t>
            </a:r>
            <a:r>
              <a:rPr lang="en-US" sz="2400" i="1" dirty="0" err="1"/>
              <a:t>pada</a:t>
            </a:r>
            <a:r>
              <a:rPr lang="en-US" sz="2400" i="1" dirty="0"/>
              <a:t> </a:t>
            </a:r>
            <a:r>
              <a:rPr lang="en-US" sz="2400" i="1" dirty="0" err="1"/>
              <a:t>individualitas</a:t>
            </a:r>
            <a:r>
              <a:rPr lang="en-US" sz="2400" i="1" dirty="0"/>
              <a:t> </a:t>
            </a:r>
            <a:r>
              <a:rPr lang="en-US" sz="2400" i="1" dirty="0" err="1"/>
              <a:t>dalam</a:t>
            </a:r>
            <a:r>
              <a:rPr lang="en-US" sz="2400" i="1" dirty="0"/>
              <a:t> </a:t>
            </a:r>
            <a:r>
              <a:rPr lang="en-US" sz="2400" i="1" dirty="0" err="1"/>
              <a:t>pengambilan</a:t>
            </a:r>
            <a:r>
              <a:rPr lang="en-US" sz="2400" i="1" dirty="0"/>
              <a:t> </a:t>
            </a:r>
            <a:r>
              <a:rPr lang="en-US" sz="2400" i="1" dirty="0" err="1"/>
              <a:t>keputusan</a:t>
            </a:r>
            <a:r>
              <a:rPr lang="en-US" sz="2400" i="1" dirty="0"/>
              <a:t>. </a:t>
            </a:r>
            <a:endParaRPr lang="en-US" sz="2400" i="1" dirty="0" smtClean="0"/>
          </a:p>
          <a:p>
            <a:r>
              <a:rPr lang="en-US" sz="2400" i="1" dirty="0" err="1"/>
              <a:t>Pengambil</a:t>
            </a:r>
            <a:r>
              <a:rPr lang="en-US" sz="2400" i="1" dirty="0"/>
              <a:t> </a:t>
            </a:r>
            <a:r>
              <a:rPr lang="en-US" sz="2400" i="1" dirty="0" err="1"/>
              <a:t>keputusan</a:t>
            </a:r>
            <a:r>
              <a:rPr lang="en-US" sz="2400" i="1" dirty="0"/>
              <a:t> </a:t>
            </a:r>
            <a:r>
              <a:rPr lang="en-US" sz="2400" i="1" dirty="0" err="1"/>
              <a:t>harus</a:t>
            </a:r>
            <a:r>
              <a:rPr lang="en-US" sz="2400" i="1" dirty="0"/>
              <a:t> </a:t>
            </a:r>
            <a:r>
              <a:rPr lang="en-US" sz="2400" i="1" dirty="0" err="1"/>
              <a:t>memiliki</a:t>
            </a:r>
            <a:r>
              <a:rPr lang="en-US" sz="2400" i="1" dirty="0"/>
              <a:t> </a:t>
            </a:r>
            <a:r>
              <a:rPr lang="en-US" sz="2400" i="1" dirty="0" err="1"/>
              <a:t>kebebasan</a:t>
            </a:r>
            <a:r>
              <a:rPr lang="en-US" sz="2400" i="1" dirty="0"/>
              <a:t> </a:t>
            </a:r>
            <a:r>
              <a:rPr lang="en-US" sz="2400" i="1" dirty="0" err="1"/>
              <a:t>untuk</a:t>
            </a:r>
            <a:r>
              <a:rPr lang="en-US" sz="2400" i="1" dirty="0"/>
              <a:t> </a:t>
            </a:r>
            <a:r>
              <a:rPr lang="en-US" sz="2400" i="1" dirty="0" err="1"/>
              <a:t>mengambil</a:t>
            </a:r>
            <a:r>
              <a:rPr lang="en-US" sz="2400" i="1" dirty="0"/>
              <a:t> </a:t>
            </a:r>
            <a:r>
              <a:rPr lang="en-US" sz="2400" i="1" dirty="0" err="1"/>
              <a:t>pilihan</a:t>
            </a:r>
            <a:r>
              <a:rPr lang="en-US" sz="2400" i="1" dirty="0"/>
              <a:t>, </a:t>
            </a:r>
            <a:r>
              <a:rPr lang="en-US" sz="2400" i="1" dirty="0" err="1"/>
              <a:t>jika</a:t>
            </a:r>
            <a:r>
              <a:rPr lang="en-US" sz="2400" i="1" dirty="0"/>
              <a:t> </a:t>
            </a:r>
            <a:r>
              <a:rPr lang="en-US" sz="2400" i="1" dirty="0" err="1"/>
              <a:t>tidak</a:t>
            </a:r>
            <a:r>
              <a:rPr lang="en-US" sz="2400" i="1" dirty="0"/>
              <a:t> </a:t>
            </a:r>
            <a:r>
              <a:rPr lang="en-US" sz="2400" i="1" dirty="0" err="1"/>
              <a:t>bebas</a:t>
            </a:r>
            <a:r>
              <a:rPr lang="en-US" sz="2400" i="1" dirty="0"/>
              <a:t> </a:t>
            </a:r>
            <a:r>
              <a:rPr lang="en-US" sz="2400" i="1" dirty="0" err="1"/>
              <a:t>maka</a:t>
            </a:r>
            <a:r>
              <a:rPr lang="en-US" sz="2400" i="1" dirty="0"/>
              <a:t> </a:t>
            </a:r>
            <a:r>
              <a:rPr lang="en-US" sz="2400" i="1" dirty="0" err="1"/>
              <a:t>mereka</a:t>
            </a:r>
            <a:r>
              <a:rPr lang="en-US" sz="2400" i="1" dirty="0"/>
              <a:t> </a:t>
            </a:r>
            <a:r>
              <a:rPr lang="en-US" sz="2400" i="1" dirty="0" err="1"/>
              <a:t>tidak</a:t>
            </a:r>
            <a:r>
              <a:rPr lang="en-US" sz="2400" i="1" dirty="0"/>
              <a:t> </a:t>
            </a:r>
            <a:r>
              <a:rPr lang="en-US" sz="2400" i="1" dirty="0" err="1"/>
              <a:t>bertanggung</a:t>
            </a:r>
            <a:r>
              <a:rPr lang="en-US" sz="2400" i="1" dirty="0"/>
              <a:t> </a:t>
            </a:r>
            <a:r>
              <a:rPr lang="en-US" sz="2400" i="1" dirty="0" err="1"/>
              <a:t>jawab</a:t>
            </a:r>
            <a:r>
              <a:rPr lang="en-US" sz="2400" i="1" dirty="0"/>
              <a:t> </a:t>
            </a:r>
            <a:r>
              <a:rPr lang="en-US" sz="2400" i="1" dirty="0" err="1"/>
              <a:t>atas</a:t>
            </a:r>
            <a:r>
              <a:rPr lang="en-US" sz="2400" i="1" dirty="0"/>
              <a:t> </a:t>
            </a:r>
            <a:r>
              <a:rPr lang="en-US" sz="2400" i="1" dirty="0" err="1"/>
              <a:t>pilihannya</a:t>
            </a:r>
            <a:r>
              <a:rPr lang="en-US" sz="2400" i="1" dirty="0"/>
              <a:t>. </a:t>
            </a:r>
            <a:endParaRPr lang="en-US" sz="2400" i="1" dirty="0" smtClean="0"/>
          </a:p>
          <a:p>
            <a:r>
              <a:rPr lang="sv-SE" sz="2400" i="1" dirty="0"/>
              <a:t>Pendekatan ini dibangun berdasarkan:</a:t>
            </a:r>
          </a:p>
          <a:p>
            <a:pPr lvl="1"/>
            <a:r>
              <a:rPr lang="sv-SE" sz="2000" i="1" dirty="0"/>
              <a:t>Kebaikan</a:t>
            </a:r>
          </a:p>
          <a:p>
            <a:pPr lvl="1"/>
            <a:r>
              <a:rPr lang="sv-SE" sz="2000" i="1" dirty="0"/>
              <a:t>Konsekuensi</a:t>
            </a:r>
          </a:p>
          <a:p>
            <a:pPr lvl="1"/>
            <a:r>
              <a:rPr lang="sv-SE" sz="2000" i="1" dirty="0"/>
              <a:t>Tugas</a:t>
            </a:r>
          </a:p>
          <a:p>
            <a:endParaRPr lang="en-US" sz="2400" i="1" dirty="0"/>
          </a:p>
          <a:p>
            <a:endParaRPr lang="en-US" sz="2400" i="1" dirty="0" smtClean="0"/>
          </a:p>
          <a:p>
            <a:endParaRPr lang="en-US" sz="2400" i="1" dirty="0" smtClean="0"/>
          </a:p>
        </p:txBody>
      </p:sp>
    </p:spTree>
    <p:extLst>
      <p:ext uri="{BB962C8B-B14F-4D97-AF65-F5344CB8AC3E}">
        <p14:creationId xmlns:p14="http://schemas.microsoft.com/office/powerpoint/2010/main" val="1880785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976" y="271820"/>
            <a:ext cx="4797490" cy="1325563"/>
          </a:xfrm>
        </p:spPr>
        <p:txBody>
          <a:bodyPr>
            <a:normAutofit/>
          </a:bodyPr>
          <a:lstStyle/>
          <a:p>
            <a:r>
              <a:rPr lang="en-US" sz="4000" dirty="0" err="1" smtClean="0"/>
              <a:t>Pendekatan</a:t>
            </a:r>
            <a:r>
              <a:rPr lang="en-US" sz="4000" dirty="0" smtClean="0"/>
              <a:t> </a:t>
            </a:r>
            <a:r>
              <a:rPr lang="en-US" sz="4000" dirty="0" err="1" smtClean="0"/>
              <a:t>Klasikal</a:t>
            </a:r>
            <a:endParaRPr lang="id-ID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208" y="1228468"/>
            <a:ext cx="5187821" cy="5358946"/>
          </a:xfrm>
        </p:spPr>
        <p:txBody>
          <a:bodyPr>
            <a:noAutofit/>
          </a:bodyPr>
          <a:lstStyle/>
          <a:p>
            <a:r>
              <a:rPr lang="en-US" sz="2400" b="1" i="1" u="sng" dirty="0" err="1" smtClean="0"/>
              <a:t>Etika</a:t>
            </a:r>
            <a:r>
              <a:rPr lang="en-US" sz="2400" b="1" i="1" u="sng" dirty="0" smtClean="0"/>
              <a:t> </a:t>
            </a:r>
            <a:r>
              <a:rPr lang="en-US" sz="2400" b="1" i="1" u="sng" dirty="0" err="1" smtClean="0"/>
              <a:t>Kebaikan</a:t>
            </a:r>
            <a:r>
              <a:rPr lang="en-US" sz="2400" b="1" i="1" u="sng" dirty="0" smtClean="0"/>
              <a:t> (Virtue Ethics)</a:t>
            </a:r>
          </a:p>
          <a:p>
            <a:r>
              <a:rPr lang="en-US" sz="2400" i="1" dirty="0" err="1"/>
              <a:t>Berdasarkan</a:t>
            </a:r>
            <a:r>
              <a:rPr lang="en-US" sz="2400" i="1" dirty="0"/>
              <a:t> </a:t>
            </a:r>
            <a:r>
              <a:rPr lang="en-US" sz="2400" i="1" dirty="0" err="1"/>
              <a:t>pada</a:t>
            </a:r>
            <a:r>
              <a:rPr lang="en-US" sz="2400" i="1" dirty="0"/>
              <a:t> Virtue Ethics (</a:t>
            </a:r>
            <a:r>
              <a:rPr lang="en-US" sz="2400" i="1" dirty="0" err="1"/>
              <a:t>Etika</a:t>
            </a:r>
            <a:r>
              <a:rPr lang="en-US" sz="2400" i="1" dirty="0"/>
              <a:t> </a:t>
            </a:r>
            <a:r>
              <a:rPr lang="en-US" sz="2400" i="1" dirty="0" err="1"/>
              <a:t>Kebaikan</a:t>
            </a:r>
            <a:r>
              <a:rPr lang="en-US" sz="2400" i="1" dirty="0"/>
              <a:t>) – </a:t>
            </a:r>
            <a:r>
              <a:rPr lang="en-US" sz="2400" i="1" dirty="0" err="1"/>
              <a:t>Oleh</a:t>
            </a:r>
            <a:r>
              <a:rPr lang="en-US" sz="2400" i="1" dirty="0"/>
              <a:t> </a:t>
            </a:r>
            <a:r>
              <a:rPr lang="en-US" sz="2400" i="1" dirty="0" err="1"/>
              <a:t>Konfusius</a:t>
            </a:r>
            <a:r>
              <a:rPr lang="en-US" sz="2400" i="1" dirty="0"/>
              <a:t> </a:t>
            </a:r>
            <a:r>
              <a:rPr lang="en-US" sz="2400" i="1" dirty="0" err="1"/>
              <a:t>dan</a:t>
            </a:r>
            <a:r>
              <a:rPr lang="en-US" sz="2400" i="1" dirty="0"/>
              <a:t> Aristotle </a:t>
            </a:r>
            <a:r>
              <a:rPr lang="en-US" sz="2400" dirty="0" smtClean="0">
                <a:sym typeface="Wingdings" pitchFamily="2" charset="2"/>
              </a:rPr>
              <a:t></a:t>
            </a:r>
            <a:r>
              <a:rPr lang="en-US" sz="2400" i="1" dirty="0" smtClean="0"/>
              <a:t> </a:t>
            </a:r>
            <a:r>
              <a:rPr lang="en-US" sz="2400" i="1" dirty="0" err="1"/>
              <a:t>Seseorang</a:t>
            </a:r>
            <a:r>
              <a:rPr lang="en-US" sz="2400" i="1" dirty="0"/>
              <a:t> </a:t>
            </a:r>
            <a:r>
              <a:rPr lang="en-US" sz="2400" i="1" dirty="0" err="1"/>
              <a:t>mengambil</a:t>
            </a:r>
            <a:r>
              <a:rPr lang="en-US" sz="2400" i="1" dirty="0"/>
              <a:t> </a:t>
            </a:r>
            <a:r>
              <a:rPr lang="en-US" sz="2400" i="1" dirty="0" err="1"/>
              <a:t>keputusan</a:t>
            </a:r>
            <a:r>
              <a:rPr lang="en-US" sz="2400" i="1" dirty="0"/>
              <a:t> </a:t>
            </a:r>
            <a:r>
              <a:rPr lang="en-US" sz="2400" i="1" dirty="0" err="1"/>
              <a:t>harus</a:t>
            </a:r>
            <a:r>
              <a:rPr lang="en-US" sz="2400" i="1" dirty="0"/>
              <a:t> </a:t>
            </a:r>
            <a:r>
              <a:rPr lang="en-US" sz="2400" i="1" dirty="0" err="1"/>
              <a:t>dalam</a:t>
            </a:r>
            <a:r>
              <a:rPr lang="en-US" sz="2400" i="1" dirty="0"/>
              <a:t> </a:t>
            </a:r>
            <a:r>
              <a:rPr lang="en-US" sz="2400" i="1" dirty="0" err="1"/>
              <a:t>keadaan</a:t>
            </a:r>
            <a:r>
              <a:rPr lang="en-US" sz="2400" i="1" dirty="0"/>
              <a:t> </a:t>
            </a:r>
            <a:r>
              <a:rPr lang="en-US" sz="2400" i="1" dirty="0" err="1"/>
              <a:t>sadar</a:t>
            </a:r>
            <a:r>
              <a:rPr lang="en-US" sz="2400" i="1" dirty="0"/>
              <a:t> </a:t>
            </a:r>
            <a:r>
              <a:rPr lang="en-US" sz="2400" i="1" dirty="0" err="1"/>
              <a:t>dan</a:t>
            </a:r>
            <a:r>
              <a:rPr lang="en-US" sz="2400" i="1" dirty="0"/>
              <a:t> </a:t>
            </a:r>
            <a:r>
              <a:rPr lang="en-US" sz="2400" i="1" dirty="0" err="1"/>
              <a:t>dapat</a:t>
            </a:r>
            <a:r>
              <a:rPr lang="en-US" sz="2400" i="1" dirty="0"/>
              <a:t> </a:t>
            </a:r>
            <a:r>
              <a:rPr lang="en-US" sz="2400" i="1" dirty="0" err="1"/>
              <a:t>diterima</a:t>
            </a:r>
            <a:r>
              <a:rPr lang="en-US" sz="2400" i="1" dirty="0"/>
              <a:t> </a:t>
            </a:r>
            <a:r>
              <a:rPr lang="en-US" sz="2400" i="1" dirty="0" err="1"/>
              <a:t>secara</a:t>
            </a:r>
            <a:r>
              <a:rPr lang="en-US" sz="2400" i="1" dirty="0"/>
              <a:t> moral (</a:t>
            </a:r>
            <a:r>
              <a:rPr lang="en-US" sz="2400" i="1" dirty="0" err="1"/>
              <a:t>bermoral</a:t>
            </a:r>
            <a:r>
              <a:rPr lang="en-US" sz="2400" i="1" dirty="0"/>
              <a:t>) </a:t>
            </a:r>
          </a:p>
          <a:p>
            <a:r>
              <a:rPr lang="en-US" sz="2400" i="1" dirty="0" err="1"/>
              <a:t>Keadaan</a:t>
            </a:r>
            <a:r>
              <a:rPr lang="en-US" sz="2400" i="1" dirty="0"/>
              <a:t> yang </a:t>
            </a:r>
            <a:r>
              <a:rPr lang="en-US" sz="2400" i="1" dirty="0" err="1"/>
              <a:t>demikian</a:t>
            </a:r>
            <a:r>
              <a:rPr lang="en-US" sz="2400" i="1" dirty="0"/>
              <a:t> </a:t>
            </a:r>
            <a:r>
              <a:rPr lang="en-US" sz="2400" i="1" dirty="0" err="1"/>
              <a:t>harus</a:t>
            </a:r>
            <a:r>
              <a:rPr lang="en-US" sz="2400" i="1" dirty="0"/>
              <a:t> </a:t>
            </a:r>
            <a:r>
              <a:rPr lang="en-US" sz="2400" i="1" dirty="0" err="1"/>
              <a:t>selalu</a:t>
            </a:r>
            <a:r>
              <a:rPr lang="en-US" sz="2400" i="1" dirty="0"/>
              <a:t> </a:t>
            </a:r>
            <a:r>
              <a:rPr lang="en-US" sz="2400" i="1" dirty="0" err="1"/>
              <a:t>dipraktekan</a:t>
            </a:r>
            <a:r>
              <a:rPr lang="en-US" sz="2400" i="1" dirty="0"/>
              <a:t> </a:t>
            </a:r>
            <a:r>
              <a:rPr lang="en-US" sz="2400" i="1" dirty="0" err="1"/>
              <a:t>dalam</a:t>
            </a:r>
            <a:r>
              <a:rPr lang="en-US" sz="2400" i="1" dirty="0"/>
              <a:t> </a:t>
            </a:r>
            <a:r>
              <a:rPr lang="en-US" sz="2400" i="1" dirty="0" err="1"/>
              <a:t>kehidupan</a:t>
            </a:r>
            <a:r>
              <a:rPr lang="en-US" sz="2400" i="1" dirty="0"/>
              <a:t> </a:t>
            </a:r>
            <a:r>
              <a:rPr lang="en-US" sz="2400" i="1" dirty="0" err="1"/>
              <a:t>sehari</a:t>
            </a:r>
            <a:r>
              <a:rPr lang="en-US" sz="2400" i="1" dirty="0"/>
              <a:t> – </a:t>
            </a:r>
            <a:r>
              <a:rPr lang="en-US" sz="2400" i="1" dirty="0" err="1"/>
              <a:t>hari</a:t>
            </a:r>
            <a:r>
              <a:rPr lang="en-US" sz="2400" i="1" dirty="0"/>
              <a:t> </a:t>
            </a:r>
            <a:r>
              <a:rPr lang="en-US" sz="2400" i="1" dirty="0" smtClean="0"/>
              <a:t> </a:t>
            </a:r>
            <a:r>
              <a:rPr lang="en-US" sz="2400" i="1" dirty="0" smtClean="0">
                <a:sym typeface="Wingdings" pitchFamily="2" charset="2"/>
              </a:rPr>
              <a:t> </a:t>
            </a:r>
            <a:r>
              <a:rPr lang="en-US" sz="2400" i="1" dirty="0" smtClean="0"/>
              <a:t>MENJADI </a:t>
            </a:r>
            <a:r>
              <a:rPr lang="en-US" sz="2400" i="1" dirty="0"/>
              <a:t>BIASA </a:t>
            </a:r>
            <a:r>
              <a:rPr lang="en-US" sz="2400" i="1" dirty="0" smtClean="0">
                <a:sym typeface="Wingdings" pitchFamily="2" charset="2"/>
              </a:rPr>
              <a:t></a:t>
            </a:r>
            <a:r>
              <a:rPr lang="en-US" sz="2400" i="1" dirty="0" smtClean="0"/>
              <a:t> </a:t>
            </a:r>
            <a:r>
              <a:rPr lang="en-US" sz="2400" i="1" dirty="0"/>
              <a:t>KEJUJURAN</a:t>
            </a:r>
          </a:p>
          <a:p>
            <a:r>
              <a:rPr lang="en-US" sz="2400" b="1" i="1" dirty="0"/>
              <a:t>To simplify – </a:t>
            </a:r>
            <a:r>
              <a:rPr lang="en-US" sz="2400" b="1" i="1" dirty="0" err="1"/>
              <a:t>Profesi</a:t>
            </a:r>
            <a:r>
              <a:rPr lang="en-US" sz="2400" b="1" i="1" dirty="0"/>
              <a:t> </a:t>
            </a:r>
            <a:r>
              <a:rPr lang="en-US" sz="2400" b="1" i="1" dirty="0" err="1"/>
              <a:t>Jurnalistik</a:t>
            </a:r>
            <a:r>
              <a:rPr lang="en-US" sz="2400" b="1" i="1" dirty="0"/>
              <a:t> </a:t>
            </a:r>
            <a:r>
              <a:rPr lang="en-US" sz="2400" b="1" i="1" dirty="0" err="1"/>
              <a:t>akan</a:t>
            </a:r>
            <a:r>
              <a:rPr lang="en-US" sz="2400" b="1" i="1" dirty="0"/>
              <a:t> </a:t>
            </a:r>
            <a:r>
              <a:rPr lang="en-US" sz="2400" b="1" i="1" dirty="0" err="1"/>
              <a:t>jadi</a:t>
            </a:r>
            <a:r>
              <a:rPr lang="en-US" sz="2400" b="1" i="1" dirty="0"/>
              <a:t> </a:t>
            </a:r>
            <a:r>
              <a:rPr lang="en-US" sz="2400" b="1" i="1" dirty="0" err="1"/>
              <a:t>bermoral</a:t>
            </a:r>
            <a:r>
              <a:rPr lang="en-US" sz="2400" b="1" i="1" dirty="0"/>
              <a:t> </a:t>
            </a:r>
            <a:r>
              <a:rPr lang="en-US" sz="2400" b="1" i="1" dirty="0" err="1"/>
              <a:t>apabila</a:t>
            </a:r>
            <a:r>
              <a:rPr lang="en-US" sz="2400" b="1" i="1" dirty="0"/>
              <a:t> </a:t>
            </a:r>
            <a:r>
              <a:rPr lang="en-US" sz="2400" b="1" i="1" dirty="0" err="1"/>
              <a:t>semua</a:t>
            </a:r>
            <a:r>
              <a:rPr lang="en-US" sz="2400" b="1" i="1" dirty="0"/>
              <a:t> </a:t>
            </a:r>
            <a:r>
              <a:rPr lang="en-US" sz="2400" b="1" i="1" dirty="0" err="1"/>
              <a:t>pihak</a:t>
            </a:r>
            <a:r>
              <a:rPr lang="en-US" sz="2400" b="1" i="1" dirty="0"/>
              <a:t> </a:t>
            </a:r>
            <a:r>
              <a:rPr lang="en-US" sz="2400" b="1" i="1" dirty="0" err="1"/>
              <a:t>mempraktekan</a:t>
            </a:r>
            <a:r>
              <a:rPr lang="en-US" sz="2400" b="1" i="1" dirty="0"/>
              <a:t> </a:t>
            </a:r>
            <a:r>
              <a:rPr lang="en-US" sz="2400" b="1" i="1" dirty="0" err="1"/>
              <a:t>Etika</a:t>
            </a:r>
            <a:r>
              <a:rPr lang="en-US" sz="2400" b="1" i="1" dirty="0"/>
              <a:t> </a:t>
            </a:r>
            <a:r>
              <a:rPr lang="en-US" sz="2400" b="1" i="1" dirty="0" err="1"/>
              <a:t>Kebaikan</a:t>
            </a:r>
            <a:endParaRPr lang="en-US" sz="2400" b="1" i="1" dirty="0"/>
          </a:p>
          <a:p>
            <a:endParaRPr lang="en-US" sz="2400" i="1" dirty="0"/>
          </a:p>
          <a:p>
            <a:endParaRPr lang="en-US" sz="2400" i="1" dirty="0" smtClean="0"/>
          </a:p>
          <a:p>
            <a:endParaRPr lang="en-US" sz="2400" i="1" dirty="0" smtClean="0"/>
          </a:p>
        </p:txBody>
      </p:sp>
    </p:spTree>
    <p:extLst>
      <p:ext uri="{BB962C8B-B14F-4D97-AF65-F5344CB8AC3E}">
        <p14:creationId xmlns:p14="http://schemas.microsoft.com/office/powerpoint/2010/main" val="3763223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976" y="271820"/>
            <a:ext cx="4797490" cy="1325563"/>
          </a:xfrm>
        </p:spPr>
        <p:txBody>
          <a:bodyPr>
            <a:normAutofit/>
          </a:bodyPr>
          <a:lstStyle/>
          <a:p>
            <a:r>
              <a:rPr lang="en-US" sz="4000" dirty="0" err="1" smtClean="0"/>
              <a:t>Pendekatan</a:t>
            </a:r>
            <a:r>
              <a:rPr lang="en-US" sz="4000" dirty="0" smtClean="0"/>
              <a:t> </a:t>
            </a:r>
            <a:r>
              <a:rPr lang="en-US" sz="4000" dirty="0" err="1" smtClean="0"/>
              <a:t>Klasikal</a:t>
            </a:r>
            <a:endParaRPr lang="id-ID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208" y="1228468"/>
            <a:ext cx="5187821" cy="5358946"/>
          </a:xfrm>
        </p:spPr>
        <p:txBody>
          <a:bodyPr>
            <a:noAutofit/>
          </a:bodyPr>
          <a:lstStyle/>
          <a:p>
            <a:r>
              <a:rPr lang="en-US" sz="2400" b="1" i="1" u="sng" dirty="0" err="1" smtClean="0"/>
              <a:t>Etika</a:t>
            </a:r>
            <a:r>
              <a:rPr lang="en-US" sz="2400" b="1" i="1" u="sng" dirty="0" smtClean="0"/>
              <a:t> Utilitarian</a:t>
            </a:r>
          </a:p>
          <a:p>
            <a:r>
              <a:rPr lang="en-US" sz="2400" i="1" dirty="0" smtClean="0">
                <a:sym typeface="Wingdings" pitchFamily="2" charset="2"/>
              </a:rPr>
              <a:t>Hal yang </a:t>
            </a:r>
            <a:r>
              <a:rPr lang="en-US" sz="2400" i="1" dirty="0" err="1" smtClean="0">
                <a:sym typeface="Wingdings" pitchFamily="2" charset="2"/>
              </a:rPr>
              <a:t>diterima</a:t>
            </a:r>
            <a:r>
              <a:rPr lang="en-US" sz="2400" i="1" dirty="0" smtClean="0">
                <a:sym typeface="Wingdings" pitchFamily="2" charset="2"/>
              </a:rPr>
              <a:t> </a:t>
            </a:r>
            <a:r>
              <a:rPr lang="en-US" sz="2400" i="1" dirty="0" err="1" smtClean="0">
                <a:sym typeface="Wingdings" pitchFamily="2" charset="2"/>
              </a:rPr>
              <a:t>secara</a:t>
            </a:r>
            <a:r>
              <a:rPr lang="en-US" sz="2400" i="1" dirty="0" smtClean="0">
                <a:sym typeface="Wingdings" pitchFamily="2" charset="2"/>
              </a:rPr>
              <a:t> moral </a:t>
            </a:r>
            <a:r>
              <a:rPr lang="en-US" sz="2400" i="1" dirty="0" err="1" smtClean="0">
                <a:sym typeface="Wingdings" pitchFamily="2" charset="2"/>
              </a:rPr>
              <a:t>adalah</a:t>
            </a:r>
            <a:r>
              <a:rPr lang="en-US" sz="2400" i="1" dirty="0" smtClean="0">
                <a:sym typeface="Wingdings" pitchFamily="2" charset="2"/>
              </a:rPr>
              <a:t> KEBAHAGIAAN </a:t>
            </a:r>
            <a:r>
              <a:rPr lang="en-US" sz="2400" b="1" dirty="0" smtClean="0">
                <a:sym typeface="Wingdings" pitchFamily="2" charset="2"/>
              </a:rPr>
              <a:t>(greatest amount of happiness and minimized harm)</a:t>
            </a:r>
          </a:p>
          <a:p>
            <a:r>
              <a:rPr lang="en-US" sz="2400" dirty="0" smtClean="0">
                <a:sym typeface="Wingdings" pitchFamily="2" charset="2"/>
              </a:rPr>
              <a:t>Paling </a:t>
            </a:r>
            <a:r>
              <a:rPr lang="en-US" sz="2400" dirty="0" err="1" smtClean="0">
                <a:sym typeface="Wingdings" pitchFamily="2" charset="2"/>
              </a:rPr>
              <a:t>sering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digunakan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dalam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menimbang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isu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jurnalistik</a:t>
            </a:r>
            <a:r>
              <a:rPr lang="en-US" sz="2400" dirty="0" smtClean="0">
                <a:sym typeface="Wingdings" pitchFamily="2" charset="2"/>
              </a:rPr>
              <a:t>  </a:t>
            </a:r>
            <a:r>
              <a:rPr lang="en-US" sz="2400" dirty="0" err="1" smtClean="0">
                <a:sym typeface="Wingdings" pitchFamily="2" charset="2"/>
              </a:rPr>
              <a:t>Menimbang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konsekuensi</a:t>
            </a:r>
            <a:endParaRPr lang="en-US" sz="2400" dirty="0" smtClean="0">
              <a:sym typeface="Wingdings" pitchFamily="2" charset="2"/>
            </a:endParaRPr>
          </a:p>
          <a:p>
            <a:endParaRPr lang="en-US" sz="2400" dirty="0"/>
          </a:p>
          <a:p>
            <a:endParaRPr lang="en-US" sz="2400" i="1" dirty="0"/>
          </a:p>
          <a:p>
            <a:endParaRPr lang="en-US" sz="2400" i="1" dirty="0" smtClean="0"/>
          </a:p>
          <a:p>
            <a:endParaRPr lang="en-US" sz="2400" i="1" dirty="0" smtClean="0"/>
          </a:p>
        </p:txBody>
      </p:sp>
    </p:spTree>
    <p:extLst>
      <p:ext uri="{BB962C8B-B14F-4D97-AF65-F5344CB8AC3E}">
        <p14:creationId xmlns:p14="http://schemas.microsoft.com/office/powerpoint/2010/main" val="1334847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 smtClean="0"/>
              <a:t>Pendekatan</a:t>
            </a:r>
            <a:r>
              <a:rPr lang="en-US" sz="4000" dirty="0" smtClean="0"/>
              <a:t> </a:t>
            </a:r>
            <a:r>
              <a:rPr lang="en-US" sz="4000" dirty="0" err="1" smtClean="0"/>
              <a:t>Klasikal</a:t>
            </a:r>
            <a:endParaRPr lang="id-ID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 err="1" smtClean="0"/>
              <a:t>Pemikiran</a:t>
            </a:r>
            <a:r>
              <a:rPr lang="en-US" b="1" i="1" dirty="0" smtClean="0"/>
              <a:t> </a:t>
            </a:r>
            <a:r>
              <a:rPr lang="en-US" b="1" i="1" dirty="0" err="1" smtClean="0"/>
              <a:t>Etika</a:t>
            </a:r>
            <a:r>
              <a:rPr lang="en-US" b="1" i="1" dirty="0" smtClean="0"/>
              <a:t> – </a:t>
            </a:r>
            <a:r>
              <a:rPr lang="en-US" dirty="0" err="1" smtClean="0"/>
              <a:t>mahluk</a:t>
            </a:r>
            <a:r>
              <a:rPr lang="en-US" dirty="0" smtClean="0"/>
              <a:t> </a:t>
            </a:r>
            <a:r>
              <a:rPr lang="en-US" dirty="0" err="1" smtClean="0"/>
              <a:t>rasional</a:t>
            </a:r>
            <a:r>
              <a:rPr lang="en-US" dirty="0" smtClean="0"/>
              <a:t> </a:t>
            </a:r>
          </a:p>
          <a:p>
            <a:r>
              <a:rPr lang="en-US" b="1" i="1" dirty="0" err="1" smtClean="0"/>
              <a:t>Etika</a:t>
            </a:r>
            <a:r>
              <a:rPr lang="en-US" b="1" i="1" dirty="0" smtClean="0"/>
              <a:t> </a:t>
            </a:r>
            <a:r>
              <a:rPr lang="en-US" b="1" i="1" dirty="0" err="1" smtClean="0"/>
              <a:t>Kebaikan</a:t>
            </a:r>
            <a:r>
              <a:rPr lang="en-US" b="1" i="1" dirty="0" smtClean="0"/>
              <a:t> – </a:t>
            </a:r>
            <a:r>
              <a:rPr lang="en-US" dirty="0" err="1" smtClean="0"/>
              <a:t>realisasi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diri</a:t>
            </a:r>
            <a:endParaRPr lang="en-US" dirty="0" smtClean="0"/>
          </a:p>
          <a:p>
            <a:r>
              <a:rPr lang="en-US" b="1" i="1" dirty="0" err="1" smtClean="0"/>
              <a:t>Etika</a:t>
            </a:r>
            <a:r>
              <a:rPr lang="en-US" b="1" i="1" dirty="0" smtClean="0"/>
              <a:t> Utilitarian – </a:t>
            </a:r>
            <a:r>
              <a:rPr lang="en-US" dirty="0" err="1" smtClean="0"/>
              <a:t>individu</a:t>
            </a:r>
            <a:r>
              <a:rPr lang="en-US" dirty="0" smtClean="0"/>
              <a:t> </a:t>
            </a:r>
            <a:r>
              <a:rPr lang="en-US" dirty="0" err="1" smtClean="0"/>
              <a:t>otonom</a:t>
            </a:r>
            <a:endParaRPr lang="id-ID" dirty="0"/>
          </a:p>
        </p:txBody>
      </p:sp>
      <p:sp>
        <p:nvSpPr>
          <p:cNvPr id="4" name="TextBox 3"/>
          <p:cNvSpPr txBox="1"/>
          <p:nvPr/>
        </p:nvSpPr>
        <p:spPr>
          <a:xfrm>
            <a:off x="466531" y="4926563"/>
            <a:ext cx="50198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Berpusat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pada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 smtClean="0">
                <a:latin typeface="Arial" pitchFamily="34" charset="0"/>
                <a:cs typeface="Arial" pitchFamily="34" charset="0"/>
              </a:rPr>
              <a:t>individu</a:t>
            </a:r>
            <a:r>
              <a:rPr lang="en-US" sz="2400" i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bebas</a:t>
            </a:r>
            <a:r>
              <a:rPr lang="en-US" sz="2400" i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untuk</a:t>
            </a:r>
            <a:r>
              <a:rPr lang="en-US" sz="2400" i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menentukan</a:t>
            </a:r>
            <a:r>
              <a:rPr lang="en-US" sz="2400" i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pilihan</a:t>
            </a:r>
            <a:r>
              <a:rPr lang="en-US" sz="2400" i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dan</a:t>
            </a:r>
            <a:r>
              <a:rPr lang="en-US" sz="2400" i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bertanggungjawab</a:t>
            </a:r>
            <a:r>
              <a:rPr lang="en-US" sz="2400" i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atas</a:t>
            </a:r>
            <a:r>
              <a:rPr lang="en-US" sz="2400" i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pilihannya</a:t>
            </a:r>
            <a:endParaRPr lang="id-ID" sz="2400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080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5409671</TotalTime>
  <Words>975</Words>
  <Application>Microsoft Office PowerPoint</Application>
  <PresentationFormat>Custom</PresentationFormat>
  <Paragraphs>158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PowerPoint Presentation</vt:lpstr>
      <vt:lpstr>Isu – isu yang masih menjadi perhatian dalam agenda jurnalistik</vt:lpstr>
      <vt:lpstr>Teori Etika Jurnalistik</vt:lpstr>
      <vt:lpstr>Praktek Etika Jurnalistik</vt:lpstr>
      <vt:lpstr>Pendekatan Klasikal</vt:lpstr>
      <vt:lpstr>Pendekatan Klasikal</vt:lpstr>
      <vt:lpstr>Pendekatan Klasikal</vt:lpstr>
      <vt:lpstr>Pendekatan Klasikal</vt:lpstr>
      <vt:lpstr>Pendekatan Klasikal</vt:lpstr>
      <vt:lpstr>Pendekatan Dialogis</vt:lpstr>
      <vt:lpstr>Pendekatan Dialogis</vt:lpstr>
      <vt:lpstr>Pendekatan Dialogis</vt:lpstr>
      <vt:lpstr>Pendekatan Dialogis</vt:lpstr>
      <vt:lpstr>Teori Tanggung Jawab Sosial </vt:lpstr>
      <vt:lpstr>Teori Tanggung Jawab Sosial </vt:lpstr>
      <vt:lpstr>Keadilan Sosial</vt:lpstr>
      <vt:lpstr>Keadilan Sosial</vt:lpstr>
      <vt:lpstr>Keadilan Sosial</vt:lpstr>
      <vt:lpstr>Keadilan Sosial</vt:lpstr>
      <vt:lpstr>Keadilan Sosial</vt:lpstr>
      <vt:lpstr>Keadilan Sosial</vt:lpstr>
      <vt:lpstr>Keadilan Sosial</vt:lpstr>
      <vt:lpstr>Keadilan Sosial</vt:lpstr>
      <vt:lpstr>Keadilan Sosial</vt:lpstr>
      <vt:lpstr>PowerPoint Presentation</vt:lpstr>
      <vt:lpstr>Kebenaran</vt:lpstr>
      <vt:lpstr>Kebenaran</vt:lpstr>
      <vt:lpstr>Kedamaian</vt:lpstr>
      <vt:lpstr>Kedamaian</vt:lpstr>
      <vt:lpstr>Kedamaian</vt:lpstr>
      <vt:lpstr>Kedamaian</vt:lpstr>
      <vt:lpstr>Kedamaian</vt:lpstr>
      <vt:lpstr>Kehormatan</vt:lpstr>
      <vt:lpstr>Tugas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Deni Pramadita</dc:creator>
  <cp:lastModifiedBy>Suci Marini</cp:lastModifiedBy>
  <cp:revision>51</cp:revision>
  <dcterms:created xsi:type="dcterms:W3CDTF">2017-12-01T17:59:23Z</dcterms:created>
  <dcterms:modified xsi:type="dcterms:W3CDTF">2019-04-15T03:01:17Z</dcterms:modified>
</cp:coreProperties>
</file>