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71" r:id="rId3"/>
    <p:sldId id="272" r:id="rId4"/>
    <p:sldId id="273" r:id="rId5"/>
    <p:sldId id="27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42" d="100"/>
          <a:sy n="42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22668-B0EE-46CE-A7AB-17DE4B2F2DC7}" type="doc">
      <dgm:prSet loTypeId="urn:microsoft.com/office/officeart/2005/8/layout/hProcess7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417D5DC-6ADB-43D0-8A79-E74E70BD09B3}">
      <dgm:prSet phldrT="[Text]"/>
      <dgm:spPr/>
      <dgm:t>
        <a:bodyPr/>
        <a:lstStyle/>
        <a:p>
          <a:r>
            <a:rPr lang="id-ID" dirty="0" smtClean="0"/>
            <a:t>Kehadiran</a:t>
          </a:r>
          <a:endParaRPr lang="en-US" dirty="0"/>
        </a:p>
      </dgm:t>
    </dgm:pt>
    <dgm:pt modelId="{04A8407A-64AF-4CF4-9B8B-1A7CE1496B8E}" type="parTrans" cxnId="{6476D421-7CAD-4ADA-A71B-F3EFE576F153}">
      <dgm:prSet/>
      <dgm:spPr/>
      <dgm:t>
        <a:bodyPr/>
        <a:lstStyle/>
        <a:p>
          <a:endParaRPr lang="en-US"/>
        </a:p>
      </dgm:t>
    </dgm:pt>
    <dgm:pt modelId="{B2147444-7BB8-42E7-8B42-61DE2142B035}" type="sibTrans" cxnId="{6476D421-7CAD-4ADA-A71B-F3EFE576F153}">
      <dgm:prSet/>
      <dgm:spPr/>
      <dgm:t>
        <a:bodyPr/>
        <a:lstStyle/>
        <a:p>
          <a:endParaRPr lang="en-US"/>
        </a:p>
      </dgm:t>
    </dgm:pt>
    <dgm:pt modelId="{726861C7-1ECC-4AFB-A090-72A69CAF4766}">
      <dgm:prSet phldrT="[Text]" custT="1"/>
      <dgm:spPr/>
      <dgm:t>
        <a:bodyPr/>
        <a:lstStyle/>
        <a:p>
          <a:r>
            <a:rPr lang="id-ID" sz="4000" i="1" dirty="0" smtClean="0">
              <a:solidFill>
                <a:schemeClr val="bg1"/>
              </a:solidFill>
              <a:latin typeface="Century Gothic" panose="020B0502020202020204" pitchFamily="34" charset="0"/>
            </a:rPr>
            <a:t>Toleransi – 15 menit</a:t>
          </a:r>
        </a:p>
        <a:p>
          <a:r>
            <a:rPr lang="id-ID" sz="4000" i="1" dirty="0" smtClean="0">
              <a:solidFill>
                <a:schemeClr val="bg1"/>
              </a:solidFill>
              <a:latin typeface="Century Gothic" panose="020B0502020202020204" pitchFamily="34" charset="0"/>
            </a:rPr>
            <a:t>Bobot </a:t>
          </a:r>
          <a:r>
            <a:rPr lang="id-ID" sz="4000" b="1" i="1" dirty="0" smtClean="0">
              <a:solidFill>
                <a:schemeClr val="bg1"/>
              </a:solidFill>
              <a:latin typeface="Century Gothic" panose="020B0502020202020204" pitchFamily="34" charset="0"/>
            </a:rPr>
            <a:t>10%</a:t>
          </a:r>
          <a:endParaRPr lang="en-US" sz="4000" b="1" i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5A05F30-124B-4878-91AC-3A14A405FB9B}" type="parTrans" cxnId="{FBBDA446-8DE1-4A56-AB69-F933CAA4B6DE}">
      <dgm:prSet/>
      <dgm:spPr/>
      <dgm:t>
        <a:bodyPr/>
        <a:lstStyle/>
        <a:p>
          <a:endParaRPr lang="en-US"/>
        </a:p>
      </dgm:t>
    </dgm:pt>
    <dgm:pt modelId="{2A13F78C-0FF1-4450-B11A-BD1CA3EEAD12}" type="sibTrans" cxnId="{FBBDA446-8DE1-4A56-AB69-F933CAA4B6DE}">
      <dgm:prSet/>
      <dgm:spPr/>
      <dgm:t>
        <a:bodyPr/>
        <a:lstStyle/>
        <a:p>
          <a:endParaRPr lang="en-US"/>
        </a:p>
      </dgm:t>
    </dgm:pt>
    <dgm:pt modelId="{A9448823-E7C4-4287-B624-94A1094A76EC}">
      <dgm:prSet phldrT="[Text]"/>
      <dgm:spPr/>
      <dgm:t>
        <a:bodyPr/>
        <a:lstStyle/>
        <a:p>
          <a:r>
            <a:rPr lang="id-ID" dirty="0" smtClean="0"/>
            <a:t>Tugas</a:t>
          </a:r>
          <a:endParaRPr lang="en-US" dirty="0"/>
        </a:p>
      </dgm:t>
    </dgm:pt>
    <dgm:pt modelId="{60AFE7AE-A9D1-4EA7-B953-50CE687A8489}" type="parTrans" cxnId="{98D19BFC-A18A-4C4B-9600-A2F988626A4C}">
      <dgm:prSet/>
      <dgm:spPr/>
      <dgm:t>
        <a:bodyPr/>
        <a:lstStyle/>
        <a:p>
          <a:endParaRPr lang="en-US"/>
        </a:p>
      </dgm:t>
    </dgm:pt>
    <dgm:pt modelId="{C01DF11E-7CD5-4A1B-A599-0CEF977996B8}" type="sibTrans" cxnId="{98D19BFC-A18A-4C4B-9600-A2F988626A4C}">
      <dgm:prSet/>
      <dgm:spPr/>
      <dgm:t>
        <a:bodyPr/>
        <a:lstStyle/>
        <a:p>
          <a:endParaRPr lang="en-US"/>
        </a:p>
      </dgm:t>
    </dgm:pt>
    <dgm:pt modelId="{0FCA0633-912E-40CE-8E12-D611DB25C7B8}">
      <dgm:prSet phldrT="[Text]" custT="1"/>
      <dgm:spPr/>
      <dgm:t>
        <a:bodyPr/>
        <a:lstStyle/>
        <a:p>
          <a:r>
            <a:rPr lang="id-ID" sz="3200" i="1" dirty="0" smtClean="0">
              <a:solidFill>
                <a:schemeClr val="bg1"/>
              </a:solidFill>
              <a:latin typeface="Century Gothic" panose="020B0502020202020204" pitchFamily="34" charset="0"/>
            </a:rPr>
            <a:t>Keaktifan, Tugas Mingguan, Kuis, Makalah, &amp; Presentasi</a:t>
          </a:r>
        </a:p>
        <a:p>
          <a:r>
            <a:rPr lang="id-ID" sz="3200" b="1" i="1" dirty="0" smtClean="0">
              <a:solidFill>
                <a:schemeClr val="bg1"/>
              </a:solidFill>
              <a:latin typeface="Century Gothic" panose="020B0502020202020204" pitchFamily="34" charset="0"/>
            </a:rPr>
            <a:t>Bobot 40%</a:t>
          </a:r>
          <a:endParaRPr lang="en-US" sz="3200" b="1" i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B5A655F-4D5F-4DED-8BE7-DC4A435F95DB}" type="parTrans" cxnId="{125F512A-2A6F-4724-8638-6948D1C64A63}">
      <dgm:prSet/>
      <dgm:spPr/>
      <dgm:t>
        <a:bodyPr/>
        <a:lstStyle/>
        <a:p>
          <a:endParaRPr lang="en-US"/>
        </a:p>
      </dgm:t>
    </dgm:pt>
    <dgm:pt modelId="{8308C947-CC7C-4B86-ACF3-CAF04614DD47}" type="sibTrans" cxnId="{125F512A-2A6F-4724-8638-6948D1C64A63}">
      <dgm:prSet/>
      <dgm:spPr/>
      <dgm:t>
        <a:bodyPr/>
        <a:lstStyle/>
        <a:p>
          <a:endParaRPr lang="en-US"/>
        </a:p>
      </dgm:t>
    </dgm:pt>
    <dgm:pt modelId="{5669A2F9-1446-4F2E-8F56-799D48F8BBDE}">
      <dgm:prSet phldrT="[Text]"/>
      <dgm:spPr/>
      <dgm:t>
        <a:bodyPr/>
        <a:lstStyle/>
        <a:p>
          <a:r>
            <a:rPr lang="id-ID" dirty="0" smtClean="0"/>
            <a:t>Ujian</a:t>
          </a:r>
          <a:endParaRPr lang="en-US" dirty="0"/>
        </a:p>
      </dgm:t>
    </dgm:pt>
    <dgm:pt modelId="{792495E2-E70C-4D88-9FD2-1EDB1B789E37}" type="parTrans" cxnId="{44EA52A9-A61E-4F69-BC67-063DE381128A}">
      <dgm:prSet/>
      <dgm:spPr/>
      <dgm:t>
        <a:bodyPr/>
        <a:lstStyle/>
        <a:p>
          <a:endParaRPr lang="en-US"/>
        </a:p>
      </dgm:t>
    </dgm:pt>
    <dgm:pt modelId="{3BD92BE1-3E1C-440C-B821-98CB9063D75C}" type="sibTrans" cxnId="{44EA52A9-A61E-4F69-BC67-063DE381128A}">
      <dgm:prSet/>
      <dgm:spPr/>
      <dgm:t>
        <a:bodyPr/>
        <a:lstStyle/>
        <a:p>
          <a:endParaRPr lang="en-US"/>
        </a:p>
      </dgm:t>
    </dgm:pt>
    <dgm:pt modelId="{BD7742FD-A5BC-484D-9E43-55BFC8FFB18B}">
      <dgm:prSet phldrT="[Text]"/>
      <dgm:spPr/>
      <dgm:t>
        <a:bodyPr/>
        <a:lstStyle/>
        <a:p>
          <a:r>
            <a:rPr lang="id-ID" i="1" dirty="0" smtClean="0">
              <a:solidFill>
                <a:schemeClr val="bg1"/>
              </a:solidFill>
              <a:latin typeface="Century Gothic" panose="020B0502020202020204" pitchFamily="34" charset="0"/>
            </a:rPr>
            <a:t>UTS – </a:t>
          </a:r>
          <a:r>
            <a:rPr lang="id-ID" b="1" i="1" dirty="0" smtClean="0">
              <a:solidFill>
                <a:schemeClr val="bg1"/>
              </a:solidFill>
              <a:latin typeface="Century Gothic" panose="020B0502020202020204" pitchFamily="34" charset="0"/>
            </a:rPr>
            <a:t>20%</a:t>
          </a:r>
        </a:p>
        <a:p>
          <a:r>
            <a:rPr lang="id-ID" i="1" dirty="0" smtClean="0">
              <a:solidFill>
                <a:schemeClr val="bg1"/>
              </a:solidFill>
              <a:latin typeface="Century Gothic" panose="020B0502020202020204" pitchFamily="34" charset="0"/>
            </a:rPr>
            <a:t>UAS </a:t>
          </a:r>
          <a:r>
            <a:rPr lang="id-ID" b="1" i="1" dirty="0" smtClean="0">
              <a:solidFill>
                <a:schemeClr val="bg1"/>
              </a:solidFill>
              <a:latin typeface="Century Gothic" panose="020B0502020202020204" pitchFamily="34" charset="0"/>
            </a:rPr>
            <a:t>30%</a:t>
          </a:r>
          <a:endParaRPr lang="en-US" b="1" i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E2DF53D-CD83-45EF-8BFD-D96A8A303030}" type="parTrans" cxnId="{99FA1F42-257C-491F-98A8-5EB51C239047}">
      <dgm:prSet/>
      <dgm:spPr/>
      <dgm:t>
        <a:bodyPr/>
        <a:lstStyle/>
        <a:p>
          <a:endParaRPr lang="en-US"/>
        </a:p>
      </dgm:t>
    </dgm:pt>
    <dgm:pt modelId="{8EA49EA0-C135-403C-A8B1-287AE08F1F22}" type="sibTrans" cxnId="{99FA1F42-257C-491F-98A8-5EB51C239047}">
      <dgm:prSet/>
      <dgm:spPr/>
      <dgm:t>
        <a:bodyPr/>
        <a:lstStyle/>
        <a:p>
          <a:endParaRPr lang="en-US"/>
        </a:p>
      </dgm:t>
    </dgm:pt>
    <dgm:pt modelId="{8D2E5450-3855-4C46-B3BB-71CB84092038}" type="pres">
      <dgm:prSet presAssocID="{1C422668-B0EE-46CE-A7AB-17DE4B2F2D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10C10F-3A26-47D2-8062-E03C09C56256}" type="pres">
      <dgm:prSet presAssocID="{C417D5DC-6ADB-43D0-8A79-E74E70BD09B3}" presName="compositeNode" presStyleCnt="0">
        <dgm:presLayoutVars>
          <dgm:bulletEnabled val="1"/>
        </dgm:presLayoutVars>
      </dgm:prSet>
      <dgm:spPr/>
    </dgm:pt>
    <dgm:pt modelId="{6256D9BE-8069-4D05-996D-7D4EB9B4B50A}" type="pres">
      <dgm:prSet presAssocID="{C417D5DC-6ADB-43D0-8A79-E74E70BD09B3}" presName="bgRect" presStyleLbl="node1" presStyleIdx="0" presStyleCnt="3"/>
      <dgm:spPr/>
      <dgm:t>
        <a:bodyPr/>
        <a:lstStyle/>
        <a:p>
          <a:endParaRPr lang="id-ID"/>
        </a:p>
      </dgm:t>
    </dgm:pt>
    <dgm:pt modelId="{A026224B-345E-4ADF-A76B-D96203EFFC01}" type="pres">
      <dgm:prSet presAssocID="{C417D5DC-6ADB-43D0-8A79-E74E70BD09B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426F72-38F9-4441-84BB-0ECD9AA997BE}" type="pres">
      <dgm:prSet presAssocID="{C417D5DC-6ADB-43D0-8A79-E74E70BD09B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2717D1-9262-42AD-B5D8-B7F264736B36}" type="pres">
      <dgm:prSet presAssocID="{B2147444-7BB8-42E7-8B42-61DE2142B035}" presName="hSp" presStyleCnt="0"/>
      <dgm:spPr/>
    </dgm:pt>
    <dgm:pt modelId="{CE5105DF-5820-4632-A639-449331D4F6D1}" type="pres">
      <dgm:prSet presAssocID="{B2147444-7BB8-42E7-8B42-61DE2142B035}" presName="vProcSp" presStyleCnt="0"/>
      <dgm:spPr/>
    </dgm:pt>
    <dgm:pt modelId="{01504489-7ED2-4590-8739-B150DF374DF5}" type="pres">
      <dgm:prSet presAssocID="{B2147444-7BB8-42E7-8B42-61DE2142B035}" presName="vSp1" presStyleCnt="0"/>
      <dgm:spPr/>
    </dgm:pt>
    <dgm:pt modelId="{915D1E96-6D6E-4BCB-8398-8AA578C9C66F}" type="pres">
      <dgm:prSet presAssocID="{B2147444-7BB8-42E7-8B42-61DE2142B035}" presName="simulatedConn" presStyleLbl="solidFgAcc1" presStyleIdx="0" presStyleCnt="2"/>
      <dgm:spPr/>
    </dgm:pt>
    <dgm:pt modelId="{7F5D30F5-424D-41F3-81F9-DC0615F053C8}" type="pres">
      <dgm:prSet presAssocID="{B2147444-7BB8-42E7-8B42-61DE2142B035}" presName="vSp2" presStyleCnt="0"/>
      <dgm:spPr/>
    </dgm:pt>
    <dgm:pt modelId="{6B7FE6C1-F47E-4A99-8FB4-EA9756A9E459}" type="pres">
      <dgm:prSet presAssocID="{B2147444-7BB8-42E7-8B42-61DE2142B035}" presName="sibTrans" presStyleCnt="0"/>
      <dgm:spPr/>
    </dgm:pt>
    <dgm:pt modelId="{E44A12F9-D829-475F-BCD2-0151B4BB0A08}" type="pres">
      <dgm:prSet presAssocID="{A9448823-E7C4-4287-B624-94A1094A76EC}" presName="compositeNode" presStyleCnt="0">
        <dgm:presLayoutVars>
          <dgm:bulletEnabled val="1"/>
        </dgm:presLayoutVars>
      </dgm:prSet>
      <dgm:spPr/>
    </dgm:pt>
    <dgm:pt modelId="{6B484B51-6F05-4374-A9EC-3AAF92B2E94F}" type="pres">
      <dgm:prSet presAssocID="{A9448823-E7C4-4287-B624-94A1094A76EC}" presName="bgRect" presStyleLbl="node1" presStyleIdx="1" presStyleCnt="3"/>
      <dgm:spPr/>
      <dgm:t>
        <a:bodyPr/>
        <a:lstStyle/>
        <a:p>
          <a:endParaRPr lang="en-US"/>
        </a:p>
      </dgm:t>
    </dgm:pt>
    <dgm:pt modelId="{1D7946F5-E0D9-4DC3-9D17-BBF062777A19}" type="pres">
      <dgm:prSet presAssocID="{A9448823-E7C4-4287-B624-94A1094A76E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5B36D-4E99-4B74-9D14-F23B064A7F04}" type="pres">
      <dgm:prSet presAssocID="{A9448823-E7C4-4287-B624-94A1094A76E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E07867-3A23-4459-9748-171CBD5BEFF7}" type="pres">
      <dgm:prSet presAssocID="{C01DF11E-7CD5-4A1B-A599-0CEF977996B8}" presName="hSp" presStyleCnt="0"/>
      <dgm:spPr/>
    </dgm:pt>
    <dgm:pt modelId="{B439A40D-8487-4C26-B08E-136992602F77}" type="pres">
      <dgm:prSet presAssocID="{C01DF11E-7CD5-4A1B-A599-0CEF977996B8}" presName="vProcSp" presStyleCnt="0"/>
      <dgm:spPr/>
    </dgm:pt>
    <dgm:pt modelId="{67421D97-13DA-48CC-926B-9198C664677C}" type="pres">
      <dgm:prSet presAssocID="{C01DF11E-7CD5-4A1B-A599-0CEF977996B8}" presName="vSp1" presStyleCnt="0"/>
      <dgm:spPr/>
    </dgm:pt>
    <dgm:pt modelId="{B584B600-5DED-48F0-A67C-BF8D8540D9A5}" type="pres">
      <dgm:prSet presAssocID="{C01DF11E-7CD5-4A1B-A599-0CEF977996B8}" presName="simulatedConn" presStyleLbl="solidFgAcc1" presStyleIdx="1" presStyleCnt="2"/>
      <dgm:spPr/>
    </dgm:pt>
    <dgm:pt modelId="{8ED11D02-805E-476A-8E28-B6A86063823E}" type="pres">
      <dgm:prSet presAssocID="{C01DF11E-7CD5-4A1B-A599-0CEF977996B8}" presName="vSp2" presStyleCnt="0"/>
      <dgm:spPr/>
    </dgm:pt>
    <dgm:pt modelId="{BBF4C665-EAF8-4B9E-8083-8DC8656CCD09}" type="pres">
      <dgm:prSet presAssocID="{C01DF11E-7CD5-4A1B-A599-0CEF977996B8}" presName="sibTrans" presStyleCnt="0"/>
      <dgm:spPr/>
    </dgm:pt>
    <dgm:pt modelId="{249988CF-1E9D-4EFF-B324-EF1E27D10417}" type="pres">
      <dgm:prSet presAssocID="{5669A2F9-1446-4F2E-8F56-799D48F8BBDE}" presName="compositeNode" presStyleCnt="0">
        <dgm:presLayoutVars>
          <dgm:bulletEnabled val="1"/>
        </dgm:presLayoutVars>
      </dgm:prSet>
      <dgm:spPr/>
    </dgm:pt>
    <dgm:pt modelId="{8E38AFB0-7A66-4EC1-AED0-8B7C2DF078F3}" type="pres">
      <dgm:prSet presAssocID="{5669A2F9-1446-4F2E-8F56-799D48F8BBDE}" presName="bgRect" presStyleLbl="node1" presStyleIdx="2" presStyleCnt="3"/>
      <dgm:spPr/>
      <dgm:t>
        <a:bodyPr/>
        <a:lstStyle/>
        <a:p>
          <a:endParaRPr lang="id-ID"/>
        </a:p>
      </dgm:t>
    </dgm:pt>
    <dgm:pt modelId="{4401DD02-61C2-4590-9385-92E77CD95364}" type="pres">
      <dgm:prSet presAssocID="{5669A2F9-1446-4F2E-8F56-799D48F8BBD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A4AA4C-937B-4172-9F19-5F51D4CA9E1E}" type="pres">
      <dgm:prSet presAssocID="{5669A2F9-1446-4F2E-8F56-799D48F8BBD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03C3F13-339B-4D3C-98DD-AEE8B585D524}" type="presOf" srcId="{C417D5DC-6ADB-43D0-8A79-E74E70BD09B3}" destId="{A026224B-345E-4ADF-A76B-D96203EFFC01}" srcOrd="1" destOrd="0" presId="urn:microsoft.com/office/officeart/2005/8/layout/hProcess7"/>
    <dgm:cxn modelId="{44EA52A9-A61E-4F69-BC67-063DE381128A}" srcId="{1C422668-B0EE-46CE-A7AB-17DE4B2F2DC7}" destId="{5669A2F9-1446-4F2E-8F56-799D48F8BBDE}" srcOrd="2" destOrd="0" parTransId="{792495E2-E70C-4D88-9FD2-1EDB1B789E37}" sibTransId="{3BD92BE1-3E1C-440C-B821-98CB9063D75C}"/>
    <dgm:cxn modelId="{6476D421-7CAD-4ADA-A71B-F3EFE576F153}" srcId="{1C422668-B0EE-46CE-A7AB-17DE4B2F2DC7}" destId="{C417D5DC-6ADB-43D0-8A79-E74E70BD09B3}" srcOrd="0" destOrd="0" parTransId="{04A8407A-64AF-4CF4-9B8B-1A7CE1496B8E}" sibTransId="{B2147444-7BB8-42E7-8B42-61DE2142B035}"/>
    <dgm:cxn modelId="{F67AC729-6D15-4FC9-B2AE-BC7867E2AE18}" type="presOf" srcId="{1C422668-B0EE-46CE-A7AB-17DE4B2F2DC7}" destId="{8D2E5450-3855-4C46-B3BB-71CB84092038}" srcOrd="0" destOrd="0" presId="urn:microsoft.com/office/officeart/2005/8/layout/hProcess7"/>
    <dgm:cxn modelId="{BD88281C-C716-4520-A6BB-7D8C8F00A10D}" type="presOf" srcId="{5669A2F9-1446-4F2E-8F56-799D48F8BBDE}" destId="{8E38AFB0-7A66-4EC1-AED0-8B7C2DF078F3}" srcOrd="0" destOrd="0" presId="urn:microsoft.com/office/officeart/2005/8/layout/hProcess7"/>
    <dgm:cxn modelId="{7FB8D025-68E1-4125-86DB-9332B6BA9D01}" type="presOf" srcId="{C417D5DC-6ADB-43D0-8A79-E74E70BD09B3}" destId="{6256D9BE-8069-4D05-996D-7D4EB9B4B50A}" srcOrd="0" destOrd="0" presId="urn:microsoft.com/office/officeart/2005/8/layout/hProcess7"/>
    <dgm:cxn modelId="{125F512A-2A6F-4724-8638-6948D1C64A63}" srcId="{A9448823-E7C4-4287-B624-94A1094A76EC}" destId="{0FCA0633-912E-40CE-8E12-D611DB25C7B8}" srcOrd="0" destOrd="0" parTransId="{1B5A655F-4D5F-4DED-8BE7-DC4A435F95DB}" sibTransId="{8308C947-CC7C-4B86-ACF3-CAF04614DD47}"/>
    <dgm:cxn modelId="{BFB4F6AD-B7C0-4438-ADAF-6682D4A4A479}" type="presOf" srcId="{5669A2F9-1446-4F2E-8F56-799D48F8BBDE}" destId="{4401DD02-61C2-4590-9385-92E77CD95364}" srcOrd="1" destOrd="0" presId="urn:microsoft.com/office/officeart/2005/8/layout/hProcess7"/>
    <dgm:cxn modelId="{98D19BFC-A18A-4C4B-9600-A2F988626A4C}" srcId="{1C422668-B0EE-46CE-A7AB-17DE4B2F2DC7}" destId="{A9448823-E7C4-4287-B624-94A1094A76EC}" srcOrd="1" destOrd="0" parTransId="{60AFE7AE-A9D1-4EA7-B953-50CE687A8489}" sibTransId="{C01DF11E-7CD5-4A1B-A599-0CEF977996B8}"/>
    <dgm:cxn modelId="{B073E771-D567-43F4-B67D-AAEEF1B29AEE}" type="presOf" srcId="{A9448823-E7C4-4287-B624-94A1094A76EC}" destId="{6B484B51-6F05-4374-A9EC-3AAF92B2E94F}" srcOrd="0" destOrd="0" presId="urn:microsoft.com/office/officeart/2005/8/layout/hProcess7"/>
    <dgm:cxn modelId="{843FB179-9334-45EE-8B46-7BA25CBA57BB}" type="presOf" srcId="{726861C7-1ECC-4AFB-A090-72A69CAF4766}" destId="{F5426F72-38F9-4441-84BB-0ECD9AA997BE}" srcOrd="0" destOrd="0" presId="urn:microsoft.com/office/officeart/2005/8/layout/hProcess7"/>
    <dgm:cxn modelId="{99FA1F42-257C-491F-98A8-5EB51C239047}" srcId="{5669A2F9-1446-4F2E-8F56-799D48F8BBDE}" destId="{BD7742FD-A5BC-484D-9E43-55BFC8FFB18B}" srcOrd="0" destOrd="0" parTransId="{4E2DF53D-CD83-45EF-8BFD-D96A8A303030}" sibTransId="{8EA49EA0-C135-403C-A8B1-287AE08F1F22}"/>
    <dgm:cxn modelId="{FBBDA446-8DE1-4A56-AB69-F933CAA4B6DE}" srcId="{C417D5DC-6ADB-43D0-8A79-E74E70BD09B3}" destId="{726861C7-1ECC-4AFB-A090-72A69CAF4766}" srcOrd="0" destOrd="0" parTransId="{A5A05F30-124B-4878-91AC-3A14A405FB9B}" sibTransId="{2A13F78C-0FF1-4450-B11A-BD1CA3EEAD12}"/>
    <dgm:cxn modelId="{0BEB6C30-A998-4B0D-9500-02ED35BD9938}" type="presOf" srcId="{A9448823-E7C4-4287-B624-94A1094A76EC}" destId="{1D7946F5-E0D9-4DC3-9D17-BBF062777A19}" srcOrd="1" destOrd="0" presId="urn:microsoft.com/office/officeart/2005/8/layout/hProcess7"/>
    <dgm:cxn modelId="{67469EA8-9E4C-409E-80C4-D85606DAF000}" type="presOf" srcId="{BD7742FD-A5BC-484D-9E43-55BFC8FFB18B}" destId="{80A4AA4C-937B-4172-9F19-5F51D4CA9E1E}" srcOrd="0" destOrd="0" presId="urn:microsoft.com/office/officeart/2005/8/layout/hProcess7"/>
    <dgm:cxn modelId="{70F2D35A-060C-4949-B4E6-1E9B5EF59193}" type="presOf" srcId="{0FCA0633-912E-40CE-8E12-D611DB25C7B8}" destId="{EA45B36D-4E99-4B74-9D14-F23B064A7F04}" srcOrd="0" destOrd="0" presId="urn:microsoft.com/office/officeart/2005/8/layout/hProcess7"/>
    <dgm:cxn modelId="{0FF9E134-E042-4AF4-A0DC-A2FE7750653E}" type="presParOf" srcId="{8D2E5450-3855-4C46-B3BB-71CB84092038}" destId="{8510C10F-3A26-47D2-8062-E03C09C56256}" srcOrd="0" destOrd="0" presId="urn:microsoft.com/office/officeart/2005/8/layout/hProcess7"/>
    <dgm:cxn modelId="{0938158E-91F4-4B0F-B12F-3A9DA74AA8A4}" type="presParOf" srcId="{8510C10F-3A26-47D2-8062-E03C09C56256}" destId="{6256D9BE-8069-4D05-996D-7D4EB9B4B50A}" srcOrd="0" destOrd="0" presId="urn:microsoft.com/office/officeart/2005/8/layout/hProcess7"/>
    <dgm:cxn modelId="{51E0424F-B096-4771-B30D-46B1BB882491}" type="presParOf" srcId="{8510C10F-3A26-47D2-8062-E03C09C56256}" destId="{A026224B-345E-4ADF-A76B-D96203EFFC01}" srcOrd="1" destOrd="0" presId="urn:microsoft.com/office/officeart/2005/8/layout/hProcess7"/>
    <dgm:cxn modelId="{93819CC3-C8DD-46F8-91B2-C365F34E9D94}" type="presParOf" srcId="{8510C10F-3A26-47D2-8062-E03C09C56256}" destId="{F5426F72-38F9-4441-84BB-0ECD9AA997BE}" srcOrd="2" destOrd="0" presId="urn:microsoft.com/office/officeart/2005/8/layout/hProcess7"/>
    <dgm:cxn modelId="{610E30BC-07F4-4727-8BCE-DDF29B33AA00}" type="presParOf" srcId="{8D2E5450-3855-4C46-B3BB-71CB84092038}" destId="{252717D1-9262-42AD-B5D8-B7F264736B36}" srcOrd="1" destOrd="0" presId="urn:microsoft.com/office/officeart/2005/8/layout/hProcess7"/>
    <dgm:cxn modelId="{2DFF5843-4257-4DD1-8C4F-EADE50D34EBC}" type="presParOf" srcId="{8D2E5450-3855-4C46-B3BB-71CB84092038}" destId="{CE5105DF-5820-4632-A639-449331D4F6D1}" srcOrd="2" destOrd="0" presId="urn:microsoft.com/office/officeart/2005/8/layout/hProcess7"/>
    <dgm:cxn modelId="{035EC9F1-8341-471A-9695-749B187DC6BE}" type="presParOf" srcId="{CE5105DF-5820-4632-A639-449331D4F6D1}" destId="{01504489-7ED2-4590-8739-B150DF374DF5}" srcOrd="0" destOrd="0" presId="urn:microsoft.com/office/officeart/2005/8/layout/hProcess7"/>
    <dgm:cxn modelId="{D3D452DF-F829-4D75-8BF3-4D49238F4038}" type="presParOf" srcId="{CE5105DF-5820-4632-A639-449331D4F6D1}" destId="{915D1E96-6D6E-4BCB-8398-8AA578C9C66F}" srcOrd="1" destOrd="0" presId="urn:microsoft.com/office/officeart/2005/8/layout/hProcess7"/>
    <dgm:cxn modelId="{ECD15136-7961-45A0-84C1-83BA3E9ABC06}" type="presParOf" srcId="{CE5105DF-5820-4632-A639-449331D4F6D1}" destId="{7F5D30F5-424D-41F3-81F9-DC0615F053C8}" srcOrd="2" destOrd="0" presId="urn:microsoft.com/office/officeart/2005/8/layout/hProcess7"/>
    <dgm:cxn modelId="{9D4CA37F-FF33-4C85-B6D0-8EBB7F89601A}" type="presParOf" srcId="{8D2E5450-3855-4C46-B3BB-71CB84092038}" destId="{6B7FE6C1-F47E-4A99-8FB4-EA9756A9E459}" srcOrd="3" destOrd="0" presId="urn:microsoft.com/office/officeart/2005/8/layout/hProcess7"/>
    <dgm:cxn modelId="{F2F5EFD0-98F8-45D6-87EF-C2CF4907596D}" type="presParOf" srcId="{8D2E5450-3855-4C46-B3BB-71CB84092038}" destId="{E44A12F9-D829-475F-BCD2-0151B4BB0A08}" srcOrd="4" destOrd="0" presId="urn:microsoft.com/office/officeart/2005/8/layout/hProcess7"/>
    <dgm:cxn modelId="{3A714A87-1083-4FE9-A915-9CF7755A9055}" type="presParOf" srcId="{E44A12F9-D829-475F-BCD2-0151B4BB0A08}" destId="{6B484B51-6F05-4374-A9EC-3AAF92B2E94F}" srcOrd="0" destOrd="0" presId="urn:microsoft.com/office/officeart/2005/8/layout/hProcess7"/>
    <dgm:cxn modelId="{EF1116C6-0EED-440E-98A2-E22EB328A742}" type="presParOf" srcId="{E44A12F9-D829-475F-BCD2-0151B4BB0A08}" destId="{1D7946F5-E0D9-4DC3-9D17-BBF062777A19}" srcOrd="1" destOrd="0" presId="urn:microsoft.com/office/officeart/2005/8/layout/hProcess7"/>
    <dgm:cxn modelId="{E47EEE23-094E-4836-B921-74A1FEF3761A}" type="presParOf" srcId="{E44A12F9-D829-475F-BCD2-0151B4BB0A08}" destId="{EA45B36D-4E99-4B74-9D14-F23B064A7F04}" srcOrd="2" destOrd="0" presId="urn:microsoft.com/office/officeart/2005/8/layout/hProcess7"/>
    <dgm:cxn modelId="{743DB78B-1C8B-4691-9E2D-C6596A7BB826}" type="presParOf" srcId="{8D2E5450-3855-4C46-B3BB-71CB84092038}" destId="{90E07867-3A23-4459-9748-171CBD5BEFF7}" srcOrd="5" destOrd="0" presId="urn:microsoft.com/office/officeart/2005/8/layout/hProcess7"/>
    <dgm:cxn modelId="{9C1F7D19-27A2-4EE1-A31C-446F8A532EB7}" type="presParOf" srcId="{8D2E5450-3855-4C46-B3BB-71CB84092038}" destId="{B439A40D-8487-4C26-B08E-136992602F77}" srcOrd="6" destOrd="0" presId="urn:microsoft.com/office/officeart/2005/8/layout/hProcess7"/>
    <dgm:cxn modelId="{A7366303-EE3F-4D94-AA3A-51BDEBBBC847}" type="presParOf" srcId="{B439A40D-8487-4C26-B08E-136992602F77}" destId="{67421D97-13DA-48CC-926B-9198C664677C}" srcOrd="0" destOrd="0" presId="urn:microsoft.com/office/officeart/2005/8/layout/hProcess7"/>
    <dgm:cxn modelId="{678F3F12-7ABE-499E-A06C-12CA3CB50E82}" type="presParOf" srcId="{B439A40D-8487-4C26-B08E-136992602F77}" destId="{B584B600-5DED-48F0-A67C-BF8D8540D9A5}" srcOrd="1" destOrd="0" presId="urn:microsoft.com/office/officeart/2005/8/layout/hProcess7"/>
    <dgm:cxn modelId="{F0537326-B275-4223-9DD9-45FBE94DFB5D}" type="presParOf" srcId="{B439A40D-8487-4C26-B08E-136992602F77}" destId="{8ED11D02-805E-476A-8E28-B6A86063823E}" srcOrd="2" destOrd="0" presId="urn:microsoft.com/office/officeart/2005/8/layout/hProcess7"/>
    <dgm:cxn modelId="{CFA52380-1634-4986-B913-A8E3DEDFE012}" type="presParOf" srcId="{8D2E5450-3855-4C46-B3BB-71CB84092038}" destId="{BBF4C665-EAF8-4B9E-8083-8DC8656CCD09}" srcOrd="7" destOrd="0" presId="urn:microsoft.com/office/officeart/2005/8/layout/hProcess7"/>
    <dgm:cxn modelId="{39D6505D-13E4-46E2-BB7A-57CCEDB358C2}" type="presParOf" srcId="{8D2E5450-3855-4C46-B3BB-71CB84092038}" destId="{249988CF-1E9D-4EFF-B324-EF1E27D10417}" srcOrd="8" destOrd="0" presId="urn:microsoft.com/office/officeart/2005/8/layout/hProcess7"/>
    <dgm:cxn modelId="{AE65CB76-3187-49A7-95D8-780F249B9AA6}" type="presParOf" srcId="{249988CF-1E9D-4EFF-B324-EF1E27D10417}" destId="{8E38AFB0-7A66-4EC1-AED0-8B7C2DF078F3}" srcOrd="0" destOrd="0" presId="urn:microsoft.com/office/officeart/2005/8/layout/hProcess7"/>
    <dgm:cxn modelId="{B0CCF0ED-F4AA-4DA4-A66A-B29E2761A89F}" type="presParOf" srcId="{249988CF-1E9D-4EFF-B324-EF1E27D10417}" destId="{4401DD02-61C2-4590-9385-92E77CD95364}" srcOrd="1" destOrd="0" presId="urn:microsoft.com/office/officeart/2005/8/layout/hProcess7"/>
    <dgm:cxn modelId="{E17A3E2B-C86D-482A-B5A5-C103065E31F6}" type="presParOf" srcId="{249988CF-1E9D-4EFF-B324-EF1E27D10417}" destId="{80A4AA4C-937B-4172-9F19-5F51D4CA9E1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3B82F-A2EC-4F02-9505-D85441774961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B3065695-83A7-4B51-9DB0-4D346428D339}">
      <dgm:prSet phldrT="[Text]" custT="1"/>
      <dgm:spPr/>
      <dgm:t>
        <a:bodyPr/>
        <a:lstStyle/>
        <a:p>
          <a:r>
            <a:rPr lang="id-ID" sz="4400" i="1" dirty="0" smtClean="0"/>
            <a:t>ETHICS – ethos (Greek)</a:t>
          </a:r>
          <a:endParaRPr lang="en-US" sz="4400" i="1" dirty="0"/>
        </a:p>
      </dgm:t>
    </dgm:pt>
    <dgm:pt modelId="{7D7F5360-73AF-41E3-9AC2-79A3B6098496}" type="parTrans" cxnId="{8DA48073-302B-4D1B-BEB8-6454474AACBD}">
      <dgm:prSet/>
      <dgm:spPr/>
      <dgm:t>
        <a:bodyPr/>
        <a:lstStyle/>
        <a:p>
          <a:endParaRPr lang="en-US"/>
        </a:p>
      </dgm:t>
    </dgm:pt>
    <dgm:pt modelId="{886A5F28-530A-413B-9631-CC514F608509}" type="sibTrans" cxnId="{8DA48073-302B-4D1B-BEB8-6454474AACBD}">
      <dgm:prSet/>
      <dgm:spPr/>
      <dgm:t>
        <a:bodyPr/>
        <a:lstStyle/>
        <a:p>
          <a:endParaRPr lang="en-US"/>
        </a:p>
      </dgm:t>
    </dgm:pt>
    <dgm:pt modelId="{9FC661AF-CA0F-4B40-ABD9-C352CFA133BE}">
      <dgm:prSet phldrT="[Text]"/>
      <dgm:spPr/>
      <dgm:t>
        <a:bodyPr/>
        <a:lstStyle/>
        <a:p>
          <a:r>
            <a:rPr lang="id-ID" dirty="0" smtClean="0"/>
            <a:t>Meaning: </a:t>
          </a:r>
          <a:r>
            <a:rPr lang="id-ID" i="1" dirty="0" smtClean="0"/>
            <a:t>Custom, usage, or character (it’s often thougt of as a rational process applying established principles when two moral obligations collide)</a:t>
          </a:r>
          <a:endParaRPr lang="en-US" i="1" dirty="0"/>
        </a:p>
      </dgm:t>
    </dgm:pt>
    <dgm:pt modelId="{BBDB24A8-2186-4B21-A088-67F0350F28DC}" type="parTrans" cxnId="{40DA5814-DA34-450B-83FC-023F4D120F8E}">
      <dgm:prSet/>
      <dgm:spPr/>
      <dgm:t>
        <a:bodyPr/>
        <a:lstStyle/>
        <a:p>
          <a:endParaRPr lang="en-US"/>
        </a:p>
      </dgm:t>
    </dgm:pt>
    <dgm:pt modelId="{126BF0C7-D2AA-4F73-9D28-FCDBB6216EF1}" type="sibTrans" cxnId="{40DA5814-DA34-450B-83FC-023F4D120F8E}">
      <dgm:prSet/>
      <dgm:spPr/>
      <dgm:t>
        <a:bodyPr/>
        <a:lstStyle/>
        <a:p>
          <a:endParaRPr lang="en-US"/>
        </a:p>
      </dgm:t>
    </dgm:pt>
    <dgm:pt modelId="{EE179FFE-E72E-45FC-8B02-1EB436E01685}" type="pres">
      <dgm:prSet presAssocID="{DA53B82F-A2EC-4F02-9505-D85441774961}" presName="Name0" presStyleCnt="0">
        <dgm:presLayoutVars>
          <dgm:dir/>
          <dgm:animLvl val="lvl"/>
          <dgm:resizeHandles val="exact"/>
        </dgm:presLayoutVars>
      </dgm:prSet>
      <dgm:spPr/>
    </dgm:pt>
    <dgm:pt modelId="{BE7C07E6-39A0-4B83-8DF8-0260F6D441CF}" type="pres">
      <dgm:prSet presAssocID="{B3065695-83A7-4B51-9DB0-4D346428D339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9A494-D402-43F7-8797-BB10A478A3E2}" type="pres">
      <dgm:prSet presAssocID="{886A5F28-530A-413B-9631-CC514F608509}" presName="parTxOnlySpace" presStyleCnt="0"/>
      <dgm:spPr/>
    </dgm:pt>
    <dgm:pt modelId="{83FED7CC-06E9-4014-8CD1-3D6DB1C0B103}" type="pres">
      <dgm:prSet presAssocID="{9FC661AF-CA0F-4B40-ABD9-C352CFA133B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DA5814-DA34-450B-83FC-023F4D120F8E}" srcId="{DA53B82F-A2EC-4F02-9505-D85441774961}" destId="{9FC661AF-CA0F-4B40-ABD9-C352CFA133BE}" srcOrd="1" destOrd="0" parTransId="{BBDB24A8-2186-4B21-A088-67F0350F28DC}" sibTransId="{126BF0C7-D2AA-4F73-9D28-FCDBB6216EF1}"/>
    <dgm:cxn modelId="{8DA48073-302B-4D1B-BEB8-6454474AACBD}" srcId="{DA53B82F-A2EC-4F02-9505-D85441774961}" destId="{B3065695-83A7-4B51-9DB0-4D346428D339}" srcOrd="0" destOrd="0" parTransId="{7D7F5360-73AF-41E3-9AC2-79A3B6098496}" sibTransId="{886A5F28-530A-413B-9631-CC514F608509}"/>
    <dgm:cxn modelId="{47B5A1AE-8298-4584-A8E4-53EA42DD8A21}" type="presOf" srcId="{9FC661AF-CA0F-4B40-ABD9-C352CFA133BE}" destId="{83FED7CC-06E9-4014-8CD1-3D6DB1C0B103}" srcOrd="0" destOrd="0" presId="urn:microsoft.com/office/officeart/2005/8/layout/chevron1"/>
    <dgm:cxn modelId="{55803877-5852-49A0-A148-352CC6EAA308}" type="presOf" srcId="{B3065695-83A7-4B51-9DB0-4D346428D339}" destId="{BE7C07E6-39A0-4B83-8DF8-0260F6D441CF}" srcOrd="0" destOrd="0" presId="urn:microsoft.com/office/officeart/2005/8/layout/chevron1"/>
    <dgm:cxn modelId="{96EDF988-F2F4-40FD-8F85-C5993FAD851C}" type="presOf" srcId="{DA53B82F-A2EC-4F02-9505-D85441774961}" destId="{EE179FFE-E72E-45FC-8B02-1EB436E01685}" srcOrd="0" destOrd="0" presId="urn:microsoft.com/office/officeart/2005/8/layout/chevron1"/>
    <dgm:cxn modelId="{ADB5DC64-32B8-49AB-B15D-02AB0C347BEF}" type="presParOf" srcId="{EE179FFE-E72E-45FC-8B02-1EB436E01685}" destId="{BE7C07E6-39A0-4B83-8DF8-0260F6D441CF}" srcOrd="0" destOrd="0" presId="urn:microsoft.com/office/officeart/2005/8/layout/chevron1"/>
    <dgm:cxn modelId="{91D25EE7-C4B0-46F1-AFD9-D974B034FBA9}" type="presParOf" srcId="{EE179FFE-E72E-45FC-8B02-1EB436E01685}" destId="{00D9A494-D402-43F7-8797-BB10A478A3E2}" srcOrd="1" destOrd="0" presId="urn:microsoft.com/office/officeart/2005/8/layout/chevron1"/>
    <dgm:cxn modelId="{602B091C-6C1C-4D29-9A7B-9DA65A1E8DFC}" type="presParOf" srcId="{EE179FFE-E72E-45FC-8B02-1EB436E01685}" destId="{83FED7CC-06E9-4014-8CD1-3D6DB1C0B10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3B82F-A2EC-4F02-9505-D85441774961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B3065695-83A7-4B51-9DB0-4D346428D339}">
      <dgm:prSet phldrT="[Text]" custT="1"/>
      <dgm:spPr/>
      <dgm:t>
        <a:bodyPr/>
        <a:lstStyle/>
        <a:p>
          <a:r>
            <a:rPr lang="id-ID" sz="4400" i="1" dirty="0" smtClean="0"/>
            <a:t>Moral– mos, moris (Latin)</a:t>
          </a:r>
          <a:endParaRPr lang="en-US" sz="4400" i="1" dirty="0"/>
        </a:p>
      </dgm:t>
    </dgm:pt>
    <dgm:pt modelId="{7D7F5360-73AF-41E3-9AC2-79A3B6098496}" type="parTrans" cxnId="{8DA48073-302B-4D1B-BEB8-6454474AACBD}">
      <dgm:prSet/>
      <dgm:spPr/>
      <dgm:t>
        <a:bodyPr/>
        <a:lstStyle/>
        <a:p>
          <a:endParaRPr lang="en-US"/>
        </a:p>
      </dgm:t>
    </dgm:pt>
    <dgm:pt modelId="{886A5F28-530A-413B-9631-CC514F608509}" type="sibTrans" cxnId="{8DA48073-302B-4D1B-BEB8-6454474AACBD}">
      <dgm:prSet/>
      <dgm:spPr/>
      <dgm:t>
        <a:bodyPr/>
        <a:lstStyle/>
        <a:p>
          <a:endParaRPr lang="en-US"/>
        </a:p>
      </dgm:t>
    </dgm:pt>
    <dgm:pt modelId="{9FC661AF-CA0F-4B40-ABD9-C352CFA133BE}">
      <dgm:prSet phldrT="[Text]"/>
      <dgm:spPr/>
      <dgm:t>
        <a:bodyPr/>
        <a:lstStyle/>
        <a:p>
          <a:r>
            <a:rPr lang="id-ID" dirty="0" smtClean="0"/>
            <a:t>Meaning: </a:t>
          </a:r>
          <a:r>
            <a:rPr lang="id-ID" i="1" dirty="0" smtClean="0"/>
            <a:t>Way of life, conduct (often associated with religious beliefs and personal behavior)</a:t>
          </a:r>
          <a:endParaRPr lang="en-US" i="1" dirty="0"/>
        </a:p>
      </dgm:t>
    </dgm:pt>
    <dgm:pt modelId="{BBDB24A8-2186-4B21-A088-67F0350F28DC}" type="parTrans" cxnId="{40DA5814-DA34-450B-83FC-023F4D120F8E}">
      <dgm:prSet/>
      <dgm:spPr/>
      <dgm:t>
        <a:bodyPr/>
        <a:lstStyle/>
        <a:p>
          <a:endParaRPr lang="en-US"/>
        </a:p>
      </dgm:t>
    </dgm:pt>
    <dgm:pt modelId="{126BF0C7-D2AA-4F73-9D28-FCDBB6216EF1}" type="sibTrans" cxnId="{40DA5814-DA34-450B-83FC-023F4D120F8E}">
      <dgm:prSet/>
      <dgm:spPr/>
      <dgm:t>
        <a:bodyPr/>
        <a:lstStyle/>
        <a:p>
          <a:endParaRPr lang="en-US"/>
        </a:p>
      </dgm:t>
    </dgm:pt>
    <dgm:pt modelId="{EE179FFE-E72E-45FC-8B02-1EB436E01685}" type="pres">
      <dgm:prSet presAssocID="{DA53B82F-A2EC-4F02-9505-D85441774961}" presName="Name0" presStyleCnt="0">
        <dgm:presLayoutVars>
          <dgm:dir/>
          <dgm:animLvl val="lvl"/>
          <dgm:resizeHandles val="exact"/>
        </dgm:presLayoutVars>
      </dgm:prSet>
      <dgm:spPr/>
    </dgm:pt>
    <dgm:pt modelId="{BE7C07E6-39A0-4B83-8DF8-0260F6D441CF}" type="pres">
      <dgm:prSet presAssocID="{B3065695-83A7-4B51-9DB0-4D346428D339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9A494-D402-43F7-8797-BB10A478A3E2}" type="pres">
      <dgm:prSet presAssocID="{886A5F28-530A-413B-9631-CC514F608509}" presName="parTxOnlySpace" presStyleCnt="0"/>
      <dgm:spPr/>
    </dgm:pt>
    <dgm:pt modelId="{83FED7CC-06E9-4014-8CD1-3D6DB1C0B103}" type="pres">
      <dgm:prSet presAssocID="{9FC661AF-CA0F-4B40-ABD9-C352CFA133B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DA5814-DA34-450B-83FC-023F4D120F8E}" srcId="{DA53B82F-A2EC-4F02-9505-D85441774961}" destId="{9FC661AF-CA0F-4B40-ABD9-C352CFA133BE}" srcOrd="1" destOrd="0" parTransId="{BBDB24A8-2186-4B21-A088-67F0350F28DC}" sibTransId="{126BF0C7-D2AA-4F73-9D28-FCDBB6216EF1}"/>
    <dgm:cxn modelId="{8DA48073-302B-4D1B-BEB8-6454474AACBD}" srcId="{DA53B82F-A2EC-4F02-9505-D85441774961}" destId="{B3065695-83A7-4B51-9DB0-4D346428D339}" srcOrd="0" destOrd="0" parTransId="{7D7F5360-73AF-41E3-9AC2-79A3B6098496}" sibTransId="{886A5F28-530A-413B-9631-CC514F608509}"/>
    <dgm:cxn modelId="{47B5A1AE-8298-4584-A8E4-53EA42DD8A21}" type="presOf" srcId="{9FC661AF-CA0F-4B40-ABD9-C352CFA133BE}" destId="{83FED7CC-06E9-4014-8CD1-3D6DB1C0B103}" srcOrd="0" destOrd="0" presId="urn:microsoft.com/office/officeart/2005/8/layout/chevron1"/>
    <dgm:cxn modelId="{55803877-5852-49A0-A148-352CC6EAA308}" type="presOf" srcId="{B3065695-83A7-4B51-9DB0-4D346428D339}" destId="{BE7C07E6-39A0-4B83-8DF8-0260F6D441CF}" srcOrd="0" destOrd="0" presId="urn:microsoft.com/office/officeart/2005/8/layout/chevron1"/>
    <dgm:cxn modelId="{96EDF988-F2F4-40FD-8F85-C5993FAD851C}" type="presOf" srcId="{DA53B82F-A2EC-4F02-9505-D85441774961}" destId="{EE179FFE-E72E-45FC-8B02-1EB436E01685}" srcOrd="0" destOrd="0" presId="urn:microsoft.com/office/officeart/2005/8/layout/chevron1"/>
    <dgm:cxn modelId="{ADB5DC64-32B8-49AB-B15D-02AB0C347BEF}" type="presParOf" srcId="{EE179FFE-E72E-45FC-8B02-1EB436E01685}" destId="{BE7C07E6-39A0-4B83-8DF8-0260F6D441CF}" srcOrd="0" destOrd="0" presId="urn:microsoft.com/office/officeart/2005/8/layout/chevron1"/>
    <dgm:cxn modelId="{91D25EE7-C4B0-46F1-AFD9-D974B034FBA9}" type="presParOf" srcId="{EE179FFE-E72E-45FC-8B02-1EB436E01685}" destId="{00D9A494-D402-43F7-8797-BB10A478A3E2}" srcOrd="1" destOrd="0" presId="urn:microsoft.com/office/officeart/2005/8/layout/chevron1"/>
    <dgm:cxn modelId="{602B091C-6C1C-4D29-9A7B-9DA65A1E8DFC}" type="presParOf" srcId="{EE179FFE-E72E-45FC-8B02-1EB436E01685}" destId="{83FED7CC-06E9-4014-8CD1-3D6DB1C0B10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3B82F-A2EC-4F02-9505-D85441774961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B3065695-83A7-4B51-9DB0-4D346428D339}">
      <dgm:prSet phldrT="[Text]" custT="1"/>
      <dgm:spPr/>
      <dgm:t>
        <a:bodyPr/>
        <a:lstStyle/>
        <a:p>
          <a:r>
            <a:rPr lang="id-ID" sz="2400" i="1" dirty="0" smtClean="0">
              <a:latin typeface="Century Gothic" panose="020B0502020202020204" pitchFamily="34" charset="0"/>
            </a:rPr>
            <a:t>Etika = ILMU TENTANG BAIK DAN BURUK – kode etik</a:t>
          </a:r>
          <a:endParaRPr lang="en-US" sz="2400" i="1" dirty="0">
            <a:latin typeface="Century Gothic" panose="020B0502020202020204" pitchFamily="34" charset="0"/>
          </a:endParaRPr>
        </a:p>
      </dgm:t>
    </dgm:pt>
    <dgm:pt modelId="{7D7F5360-73AF-41E3-9AC2-79A3B6098496}" type="parTrans" cxnId="{8DA48073-302B-4D1B-BEB8-6454474AACBD}">
      <dgm:prSet/>
      <dgm:spPr/>
      <dgm:t>
        <a:bodyPr/>
        <a:lstStyle/>
        <a:p>
          <a:endParaRPr lang="en-US"/>
        </a:p>
      </dgm:t>
    </dgm:pt>
    <dgm:pt modelId="{886A5F28-530A-413B-9631-CC514F608509}" type="sibTrans" cxnId="{8DA48073-302B-4D1B-BEB8-6454474AACBD}">
      <dgm:prSet/>
      <dgm:spPr/>
      <dgm:t>
        <a:bodyPr/>
        <a:lstStyle/>
        <a:p>
          <a:endParaRPr lang="en-US"/>
        </a:p>
      </dgm:t>
    </dgm:pt>
    <dgm:pt modelId="{9DB8F9B6-1337-4B29-96FE-491B0D6B3E6C}">
      <dgm:prSet phldrT="[Text]" custT="1"/>
      <dgm:spPr/>
      <dgm:t>
        <a:bodyPr/>
        <a:lstStyle/>
        <a:p>
          <a:r>
            <a:rPr lang="id-ID" sz="2400" i="1" dirty="0" smtClean="0">
              <a:latin typeface="Century Gothic" panose="020B0502020202020204" pitchFamily="34" charset="0"/>
            </a:rPr>
            <a:t>Moral = SELURUH ASAS BERKENAAN BAIK DAN BURUK – 2 kaidah, sikap baik dan keadilan</a:t>
          </a:r>
          <a:endParaRPr lang="en-US" sz="2400" i="1" dirty="0">
            <a:latin typeface="Century Gothic" panose="020B0502020202020204" pitchFamily="34" charset="0"/>
          </a:endParaRPr>
        </a:p>
      </dgm:t>
    </dgm:pt>
    <dgm:pt modelId="{0F67521C-46AD-4C5E-AE61-083B8B411DB0}" type="parTrans" cxnId="{6FEC4098-1225-484C-935E-5F196F2CAFCF}">
      <dgm:prSet/>
      <dgm:spPr/>
      <dgm:t>
        <a:bodyPr/>
        <a:lstStyle/>
        <a:p>
          <a:endParaRPr lang="en-US"/>
        </a:p>
      </dgm:t>
    </dgm:pt>
    <dgm:pt modelId="{EA7687BC-E88B-41A6-9838-86DB0F2645FD}" type="sibTrans" cxnId="{6FEC4098-1225-484C-935E-5F196F2CAFCF}">
      <dgm:prSet/>
      <dgm:spPr/>
      <dgm:t>
        <a:bodyPr/>
        <a:lstStyle/>
        <a:p>
          <a:endParaRPr lang="en-US"/>
        </a:p>
      </dgm:t>
    </dgm:pt>
    <dgm:pt modelId="{EE179FFE-E72E-45FC-8B02-1EB436E01685}" type="pres">
      <dgm:prSet presAssocID="{DA53B82F-A2EC-4F02-9505-D85441774961}" presName="Name0" presStyleCnt="0">
        <dgm:presLayoutVars>
          <dgm:dir/>
          <dgm:animLvl val="lvl"/>
          <dgm:resizeHandles val="exact"/>
        </dgm:presLayoutVars>
      </dgm:prSet>
      <dgm:spPr/>
    </dgm:pt>
    <dgm:pt modelId="{BE7C07E6-39A0-4B83-8DF8-0260F6D441CF}" type="pres">
      <dgm:prSet presAssocID="{B3065695-83A7-4B51-9DB0-4D346428D339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9A494-D402-43F7-8797-BB10A478A3E2}" type="pres">
      <dgm:prSet presAssocID="{886A5F28-530A-413B-9631-CC514F608509}" presName="parTxOnlySpace" presStyleCnt="0"/>
      <dgm:spPr/>
    </dgm:pt>
    <dgm:pt modelId="{2A00DC6B-3090-4B86-ACCB-1B424474A138}" type="pres">
      <dgm:prSet presAssocID="{9DB8F9B6-1337-4B29-96FE-491B0D6B3E6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A48073-302B-4D1B-BEB8-6454474AACBD}" srcId="{DA53B82F-A2EC-4F02-9505-D85441774961}" destId="{B3065695-83A7-4B51-9DB0-4D346428D339}" srcOrd="0" destOrd="0" parTransId="{7D7F5360-73AF-41E3-9AC2-79A3B6098496}" sibTransId="{886A5F28-530A-413B-9631-CC514F608509}"/>
    <dgm:cxn modelId="{6FEC4098-1225-484C-935E-5F196F2CAFCF}" srcId="{DA53B82F-A2EC-4F02-9505-D85441774961}" destId="{9DB8F9B6-1337-4B29-96FE-491B0D6B3E6C}" srcOrd="1" destOrd="0" parTransId="{0F67521C-46AD-4C5E-AE61-083B8B411DB0}" sibTransId="{EA7687BC-E88B-41A6-9838-86DB0F2645FD}"/>
    <dgm:cxn modelId="{55803877-5852-49A0-A148-352CC6EAA308}" type="presOf" srcId="{B3065695-83A7-4B51-9DB0-4D346428D339}" destId="{BE7C07E6-39A0-4B83-8DF8-0260F6D441CF}" srcOrd="0" destOrd="0" presId="urn:microsoft.com/office/officeart/2005/8/layout/chevron1"/>
    <dgm:cxn modelId="{96EDF988-F2F4-40FD-8F85-C5993FAD851C}" type="presOf" srcId="{DA53B82F-A2EC-4F02-9505-D85441774961}" destId="{EE179FFE-E72E-45FC-8B02-1EB436E01685}" srcOrd="0" destOrd="0" presId="urn:microsoft.com/office/officeart/2005/8/layout/chevron1"/>
    <dgm:cxn modelId="{F8C0623C-4246-4528-B2CE-166FB8751264}" type="presOf" srcId="{9DB8F9B6-1337-4B29-96FE-491B0D6B3E6C}" destId="{2A00DC6B-3090-4B86-ACCB-1B424474A138}" srcOrd="0" destOrd="0" presId="urn:microsoft.com/office/officeart/2005/8/layout/chevron1"/>
    <dgm:cxn modelId="{ADB5DC64-32B8-49AB-B15D-02AB0C347BEF}" type="presParOf" srcId="{EE179FFE-E72E-45FC-8B02-1EB436E01685}" destId="{BE7C07E6-39A0-4B83-8DF8-0260F6D441CF}" srcOrd="0" destOrd="0" presId="urn:microsoft.com/office/officeart/2005/8/layout/chevron1"/>
    <dgm:cxn modelId="{A5F30F39-EB0F-44EE-829B-098CBFBC49E9}" type="presParOf" srcId="{EE179FFE-E72E-45FC-8B02-1EB436E01685}" destId="{00D9A494-D402-43F7-8797-BB10A478A3E2}" srcOrd="1" destOrd="0" presId="urn:microsoft.com/office/officeart/2005/8/layout/chevron1"/>
    <dgm:cxn modelId="{1B1AD2A0-23AD-4607-9579-5A3AFE2D9B89}" type="presParOf" srcId="{EE179FFE-E72E-45FC-8B02-1EB436E01685}" destId="{2A00DC6B-3090-4B86-ACCB-1B424474A13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53B82F-A2EC-4F02-9505-D85441774961}" type="doc">
      <dgm:prSet loTypeId="urn:microsoft.com/office/officeart/2005/8/layout/process2" loCatId="process" qsTypeId="urn:microsoft.com/office/officeart/2005/8/quickstyle/simple1" qsCatId="simple" csTypeId="urn:microsoft.com/office/officeart/2005/8/colors/accent6_3" csCatId="accent6" phldr="1"/>
      <dgm:spPr/>
    </dgm:pt>
    <dgm:pt modelId="{B3065695-83A7-4B51-9DB0-4D346428D339}">
      <dgm:prSet phldrT="[Text]" custT="1"/>
      <dgm:spPr/>
      <dgm:t>
        <a:bodyPr/>
        <a:lstStyle/>
        <a:p>
          <a:r>
            <a:rPr lang="id-ID" sz="4400" b="1" i="1" dirty="0" smtClean="0">
              <a:latin typeface="Century Gothic" panose="020B0502020202020204" pitchFamily="34" charset="0"/>
            </a:rPr>
            <a:t>Metaetika</a:t>
          </a:r>
          <a:endParaRPr lang="en-US" sz="4400" b="1" i="1" dirty="0">
            <a:latin typeface="Century Gothic" panose="020B0502020202020204" pitchFamily="34" charset="0"/>
          </a:endParaRPr>
        </a:p>
      </dgm:t>
    </dgm:pt>
    <dgm:pt modelId="{7D7F5360-73AF-41E3-9AC2-79A3B6098496}" type="parTrans" cxnId="{8DA48073-302B-4D1B-BEB8-6454474AACBD}">
      <dgm:prSet/>
      <dgm:spPr/>
      <dgm:t>
        <a:bodyPr/>
        <a:lstStyle/>
        <a:p>
          <a:endParaRPr lang="en-US"/>
        </a:p>
      </dgm:t>
    </dgm:pt>
    <dgm:pt modelId="{886A5F28-530A-413B-9631-CC514F608509}" type="sibTrans" cxnId="{8DA48073-302B-4D1B-BEB8-6454474AACBD}">
      <dgm:prSet/>
      <dgm:spPr/>
      <dgm:t>
        <a:bodyPr/>
        <a:lstStyle/>
        <a:p>
          <a:endParaRPr lang="en-US"/>
        </a:p>
      </dgm:t>
    </dgm:pt>
    <dgm:pt modelId="{9FC661AF-CA0F-4B40-ABD9-C352CFA133BE}">
      <dgm:prSet phldrT="[Text]"/>
      <dgm:spPr/>
      <dgm:t>
        <a:bodyPr/>
        <a:lstStyle/>
        <a:p>
          <a:r>
            <a:rPr lang="id-ID" b="1" i="1" dirty="0" smtClean="0">
              <a:latin typeface="Century Gothic" panose="020B0502020202020204" pitchFamily="34" charset="0"/>
            </a:rPr>
            <a:t>Etika Normatif</a:t>
          </a:r>
          <a:endParaRPr lang="en-US" b="1" i="1" dirty="0">
            <a:latin typeface="Century Gothic" panose="020B0502020202020204" pitchFamily="34" charset="0"/>
          </a:endParaRPr>
        </a:p>
      </dgm:t>
    </dgm:pt>
    <dgm:pt modelId="{BBDB24A8-2186-4B21-A088-67F0350F28DC}" type="parTrans" cxnId="{40DA5814-DA34-450B-83FC-023F4D120F8E}">
      <dgm:prSet/>
      <dgm:spPr/>
      <dgm:t>
        <a:bodyPr/>
        <a:lstStyle/>
        <a:p>
          <a:endParaRPr lang="en-US"/>
        </a:p>
      </dgm:t>
    </dgm:pt>
    <dgm:pt modelId="{126BF0C7-D2AA-4F73-9D28-FCDBB6216EF1}" type="sibTrans" cxnId="{40DA5814-DA34-450B-83FC-023F4D120F8E}">
      <dgm:prSet/>
      <dgm:spPr/>
      <dgm:t>
        <a:bodyPr/>
        <a:lstStyle/>
        <a:p>
          <a:endParaRPr lang="en-US"/>
        </a:p>
      </dgm:t>
    </dgm:pt>
    <dgm:pt modelId="{7F276D3D-B168-4C17-89A2-155EE5502DCE}">
      <dgm:prSet phldrT="[Text]"/>
      <dgm:spPr/>
      <dgm:t>
        <a:bodyPr/>
        <a:lstStyle/>
        <a:p>
          <a:r>
            <a:rPr lang="id-ID" b="1" i="1" dirty="0" smtClean="0">
              <a:latin typeface="Century Gothic" panose="020B0502020202020204" pitchFamily="34" charset="0"/>
            </a:rPr>
            <a:t>Etika Terapan</a:t>
          </a:r>
          <a:endParaRPr lang="en-US" b="1" i="1" dirty="0">
            <a:latin typeface="Century Gothic" panose="020B0502020202020204" pitchFamily="34" charset="0"/>
          </a:endParaRPr>
        </a:p>
      </dgm:t>
    </dgm:pt>
    <dgm:pt modelId="{139CAF48-594C-48E8-8C32-8B0CF0D920D2}" type="parTrans" cxnId="{4B37B699-ABCE-4624-9B76-DA93A02D0B9B}">
      <dgm:prSet/>
      <dgm:spPr/>
      <dgm:t>
        <a:bodyPr/>
        <a:lstStyle/>
        <a:p>
          <a:endParaRPr lang="en-US"/>
        </a:p>
      </dgm:t>
    </dgm:pt>
    <dgm:pt modelId="{6E6E60B2-CDD4-4538-9F80-5C957C6D1C68}" type="sibTrans" cxnId="{4B37B699-ABCE-4624-9B76-DA93A02D0B9B}">
      <dgm:prSet/>
      <dgm:spPr/>
      <dgm:t>
        <a:bodyPr/>
        <a:lstStyle/>
        <a:p>
          <a:endParaRPr lang="en-US"/>
        </a:p>
      </dgm:t>
    </dgm:pt>
    <dgm:pt modelId="{946D6233-B06E-42D5-B826-7D6F54B04672}" type="pres">
      <dgm:prSet presAssocID="{DA53B82F-A2EC-4F02-9505-D85441774961}" presName="linearFlow" presStyleCnt="0">
        <dgm:presLayoutVars>
          <dgm:resizeHandles val="exact"/>
        </dgm:presLayoutVars>
      </dgm:prSet>
      <dgm:spPr/>
    </dgm:pt>
    <dgm:pt modelId="{21D08289-C4E8-499C-B61B-1B863029F7C9}" type="pres">
      <dgm:prSet presAssocID="{B3065695-83A7-4B51-9DB0-4D346428D3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665ED-61C1-47A7-849C-D1A4001A29A4}" type="pres">
      <dgm:prSet presAssocID="{886A5F28-530A-413B-9631-CC514F60850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895AA31-234C-414A-8ADE-46088A9071EB}" type="pres">
      <dgm:prSet presAssocID="{886A5F28-530A-413B-9631-CC514F60850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AC43F9F-7C78-4B1F-BBF0-E42ECFF90BFB}" type="pres">
      <dgm:prSet presAssocID="{9FC661AF-CA0F-4B40-ABD9-C352CFA133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2318E-4348-48F3-A764-A5BF7BC5E86E}" type="pres">
      <dgm:prSet presAssocID="{126BF0C7-D2AA-4F73-9D28-FCDBB6216EF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A1D7B45-E35D-4B42-816C-993E52541606}" type="pres">
      <dgm:prSet presAssocID="{126BF0C7-D2AA-4F73-9D28-FCDBB6216EF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AF56F39-0240-4B08-8B79-FBBD8E636820}" type="pres">
      <dgm:prSet presAssocID="{7F276D3D-B168-4C17-89A2-155EE5502D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74E553-A3DD-4E54-936A-D20F638DC54A}" type="presOf" srcId="{9FC661AF-CA0F-4B40-ABD9-C352CFA133BE}" destId="{1AC43F9F-7C78-4B1F-BBF0-E42ECFF90BFB}" srcOrd="0" destOrd="0" presId="urn:microsoft.com/office/officeart/2005/8/layout/process2"/>
    <dgm:cxn modelId="{4B37B699-ABCE-4624-9B76-DA93A02D0B9B}" srcId="{DA53B82F-A2EC-4F02-9505-D85441774961}" destId="{7F276D3D-B168-4C17-89A2-155EE5502DCE}" srcOrd="2" destOrd="0" parTransId="{139CAF48-594C-48E8-8C32-8B0CF0D920D2}" sibTransId="{6E6E60B2-CDD4-4538-9F80-5C957C6D1C68}"/>
    <dgm:cxn modelId="{E1DDDEDB-7B90-419E-A2EE-F2FC5B34BAAA}" type="presOf" srcId="{7F276D3D-B168-4C17-89A2-155EE5502DCE}" destId="{6AF56F39-0240-4B08-8B79-FBBD8E636820}" srcOrd="0" destOrd="0" presId="urn:microsoft.com/office/officeart/2005/8/layout/process2"/>
    <dgm:cxn modelId="{0B525C5E-DFB2-4132-8F2B-A3F3AECA4EA9}" type="presOf" srcId="{DA53B82F-A2EC-4F02-9505-D85441774961}" destId="{946D6233-B06E-42D5-B826-7D6F54B04672}" srcOrd="0" destOrd="0" presId="urn:microsoft.com/office/officeart/2005/8/layout/process2"/>
    <dgm:cxn modelId="{D52459D3-EAB9-47F3-9F91-06C1C6F58117}" type="presOf" srcId="{126BF0C7-D2AA-4F73-9D28-FCDBB6216EF1}" destId="{55D2318E-4348-48F3-A764-A5BF7BC5E86E}" srcOrd="0" destOrd="0" presId="urn:microsoft.com/office/officeart/2005/8/layout/process2"/>
    <dgm:cxn modelId="{D9C8AD3F-2583-4403-AE76-B849FBD84FC0}" type="presOf" srcId="{126BF0C7-D2AA-4F73-9D28-FCDBB6216EF1}" destId="{EA1D7B45-E35D-4B42-816C-993E52541606}" srcOrd="1" destOrd="0" presId="urn:microsoft.com/office/officeart/2005/8/layout/process2"/>
    <dgm:cxn modelId="{8DA48073-302B-4D1B-BEB8-6454474AACBD}" srcId="{DA53B82F-A2EC-4F02-9505-D85441774961}" destId="{B3065695-83A7-4B51-9DB0-4D346428D339}" srcOrd="0" destOrd="0" parTransId="{7D7F5360-73AF-41E3-9AC2-79A3B6098496}" sibTransId="{886A5F28-530A-413B-9631-CC514F608509}"/>
    <dgm:cxn modelId="{40DA5814-DA34-450B-83FC-023F4D120F8E}" srcId="{DA53B82F-A2EC-4F02-9505-D85441774961}" destId="{9FC661AF-CA0F-4B40-ABD9-C352CFA133BE}" srcOrd="1" destOrd="0" parTransId="{BBDB24A8-2186-4B21-A088-67F0350F28DC}" sibTransId="{126BF0C7-D2AA-4F73-9D28-FCDBB6216EF1}"/>
    <dgm:cxn modelId="{AAED7A2C-494A-4CA6-9E38-BC0932B46033}" type="presOf" srcId="{886A5F28-530A-413B-9631-CC514F608509}" destId="{DD4665ED-61C1-47A7-849C-D1A4001A29A4}" srcOrd="0" destOrd="0" presId="urn:microsoft.com/office/officeart/2005/8/layout/process2"/>
    <dgm:cxn modelId="{21A0C5B8-F153-4291-81C0-0A55A12FA836}" type="presOf" srcId="{886A5F28-530A-413B-9631-CC514F608509}" destId="{7895AA31-234C-414A-8ADE-46088A9071EB}" srcOrd="1" destOrd="0" presId="urn:microsoft.com/office/officeart/2005/8/layout/process2"/>
    <dgm:cxn modelId="{87D46C39-4D2A-4AD9-8352-4C9CE5AE8777}" type="presOf" srcId="{B3065695-83A7-4B51-9DB0-4D346428D339}" destId="{21D08289-C4E8-499C-B61B-1B863029F7C9}" srcOrd="0" destOrd="0" presId="urn:microsoft.com/office/officeart/2005/8/layout/process2"/>
    <dgm:cxn modelId="{A86654F7-01A4-4C64-92EB-2858EA11D4E1}" type="presParOf" srcId="{946D6233-B06E-42D5-B826-7D6F54B04672}" destId="{21D08289-C4E8-499C-B61B-1B863029F7C9}" srcOrd="0" destOrd="0" presId="urn:microsoft.com/office/officeart/2005/8/layout/process2"/>
    <dgm:cxn modelId="{7D1AD364-4EBB-453B-8ED0-C7AE5FB5FFD9}" type="presParOf" srcId="{946D6233-B06E-42D5-B826-7D6F54B04672}" destId="{DD4665ED-61C1-47A7-849C-D1A4001A29A4}" srcOrd="1" destOrd="0" presId="urn:microsoft.com/office/officeart/2005/8/layout/process2"/>
    <dgm:cxn modelId="{8DE0DD99-5EDD-4CC4-A674-EFD72DC61C95}" type="presParOf" srcId="{DD4665ED-61C1-47A7-849C-D1A4001A29A4}" destId="{7895AA31-234C-414A-8ADE-46088A9071EB}" srcOrd="0" destOrd="0" presId="urn:microsoft.com/office/officeart/2005/8/layout/process2"/>
    <dgm:cxn modelId="{9BD7F1FB-101E-46C4-918B-1C433976E271}" type="presParOf" srcId="{946D6233-B06E-42D5-B826-7D6F54B04672}" destId="{1AC43F9F-7C78-4B1F-BBF0-E42ECFF90BFB}" srcOrd="2" destOrd="0" presId="urn:microsoft.com/office/officeart/2005/8/layout/process2"/>
    <dgm:cxn modelId="{5C288164-1559-41B9-B84D-AA3AC6AA94B5}" type="presParOf" srcId="{946D6233-B06E-42D5-B826-7D6F54B04672}" destId="{55D2318E-4348-48F3-A764-A5BF7BC5E86E}" srcOrd="3" destOrd="0" presId="urn:microsoft.com/office/officeart/2005/8/layout/process2"/>
    <dgm:cxn modelId="{10EB6BDA-6C87-4EB5-BD02-7EDE6F69B87C}" type="presParOf" srcId="{55D2318E-4348-48F3-A764-A5BF7BC5E86E}" destId="{EA1D7B45-E35D-4B42-816C-993E52541606}" srcOrd="0" destOrd="0" presId="urn:microsoft.com/office/officeart/2005/8/layout/process2"/>
    <dgm:cxn modelId="{1F721810-FBD5-4911-8F03-F2692FBF6482}" type="presParOf" srcId="{946D6233-B06E-42D5-B826-7D6F54B04672}" destId="{6AF56F39-0240-4B08-8B79-FBBD8E63682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D9BE-8069-4D05-996D-7D4EB9B4B50A}">
      <dsp:nvSpPr>
        <dsp:cNvPr id="0" name=""/>
        <dsp:cNvSpPr/>
      </dsp:nvSpPr>
      <dsp:spPr>
        <a:xfrm>
          <a:off x="79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Kehadiran</a:t>
          </a:r>
          <a:endParaRPr lang="en-US" sz="4100" kern="1200" dirty="0"/>
        </a:p>
      </dsp:txBody>
      <dsp:txXfrm rot="16200000">
        <a:off x="-1341709" y="1463319"/>
        <a:ext cx="3369962" cy="684951"/>
      </dsp:txXfrm>
    </dsp:sp>
    <dsp:sp modelId="{F5426F72-38F9-4441-84BB-0ECD9AA997BE}">
      <dsp:nvSpPr>
        <dsp:cNvPr id="0" name=""/>
        <dsp:cNvSpPr/>
      </dsp:nvSpPr>
      <dsp:spPr>
        <a:xfrm>
          <a:off x="685747" y="120813"/>
          <a:ext cx="2551445" cy="410971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Toleransi – 15 menit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Bobot </a:t>
          </a:r>
          <a:r>
            <a:rPr lang="id-ID" sz="4000" b="1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10%</a:t>
          </a:r>
          <a:endParaRPr lang="en-US" sz="4000" b="1" i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685747" y="120813"/>
        <a:ext cx="2551445" cy="4109710"/>
      </dsp:txXfrm>
    </dsp:sp>
    <dsp:sp modelId="{6B484B51-6F05-4374-A9EC-3AAF92B2E94F}">
      <dsp:nvSpPr>
        <dsp:cNvPr id="0" name=""/>
        <dsp:cNvSpPr/>
      </dsp:nvSpPr>
      <dsp:spPr>
        <a:xfrm>
          <a:off x="3545420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Tugas</a:t>
          </a:r>
          <a:endParaRPr lang="en-US" sz="4100" kern="1200" dirty="0"/>
        </a:p>
      </dsp:txBody>
      <dsp:txXfrm rot="16200000">
        <a:off x="2202915" y="1463319"/>
        <a:ext cx="3369962" cy="684951"/>
      </dsp:txXfrm>
    </dsp:sp>
    <dsp:sp modelId="{915D1E96-6D6E-4BCB-8398-8AA578C9C66F}">
      <dsp:nvSpPr>
        <dsp:cNvPr id="0" name=""/>
        <dsp:cNvSpPr/>
      </dsp:nvSpPr>
      <dsp:spPr>
        <a:xfrm rot="5400000">
          <a:off x="3260397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5B36D-4E99-4B74-9D14-F23B064A7F04}">
      <dsp:nvSpPr>
        <dsp:cNvPr id="0" name=""/>
        <dsp:cNvSpPr/>
      </dsp:nvSpPr>
      <dsp:spPr>
        <a:xfrm>
          <a:off x="4230372" y="120813"/>
          <a:ext cx="2551445" cy="410971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Keaktifan, Tugas Mingguan, Kuis, Makalah, &amp; Presentasi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Bobot 40%</a:t>
          </a:r>
          <a:endParaRPr lang="en-US" sz="3200" b="1" i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230372" y="120813"/>
        <a:ext cx="2551445" cy="4109710"/>
      </dsp:txXfrm>
    </dsp:sp>
    <dsp:sp modelId="{8E38AFB0-7A66-4EC1-AED0-8B7C2DF078F3}">
      <dsp:nvSpPr>
        <dsp:cNvPr id="0" name=""/>
        <dsp:cNvSpPr/>
      </dsp:nvSpPr>
      <dsp:spPr>
        <a:xfrm>
          <a:off x="709004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100" kern="1200" dirty="0" smtClean="0"/>
            <a:t>Ujian</a:t>
          </a:r>
          <a:endParaRPr lang="en-US" sz="4100" kern="1200" dirty="0"/>
        </a:p>
      </dsp:txBody>
      <dsp:txXfrm rot="16200000">
        <a:off x="5747540" y="1463319"/>
        <a:ext cx="3369962" cy="684951"/>
      </dsp:txXfrm>
    </dsp:sp>
    <dsp:sp modelId="{B584B600-5DED-48F0-A67C-BF8D8540D9A5}">
      <dsp:nvSpPr>
        <dsp:cNvPr id="0" name=""/>
        <dsp:cNvSpPr/>
      </dsp:nvSpPr>
      <dsp:spPr>
        <a:xfrm rot="5400000">
          <a:off x="6805022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4AA4C-937B-4172-9F19-5F51D4CA9E1E}">
      <dsp:nvSpPr>
        <dsp:cNvPr id="0" name=""/>
        <dsp:cNvSpPr/>
      </dsp:nvSpPr>
      <dsp:spPr>
        <a:xfrm>
          <a:off x="7774997" y="120813"/>
          <a:ext cx="2551445" cy="410971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6027" rIns="0" bIns="0" numCol="1" spcCol="1270" anchor="t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UTS – </a:t>
          </a:r>
          <a:r>
            <a:rPr lang="id-ID" sz="6300" b="1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20%</a:t>
          </a:r>
        </a:p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300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UAS </a:t>
          </a:r>
          <a:r>
            <a:rPr lang="id-ID" sz="6300" b="1" i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30%</a:t>
          </a:r>
          <a:endParaRPr lang="en-US" sz="6300" b="1" i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774997" y="120813"/>
        <a:ext cx="2551445" cy="4109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C07E6-39A0-4B83-8DF8-0260F6D441CF}">
      <dsp:nvSpPr>
        <dsp:cNvPr id="0" name=""/>
        <dsp:cNvSpPr/>
      </dsp:nvSpPr>
      <dsp:spPr>
        <a:xfrm>
          <a:off x="9099" y="941673"/>
          <a:ext cx="5439723" cy="217588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i="1" kern="1200" dirty="0" smtClean="0"/>
            <a:t>ETHICS – ethos (Greek)</a:t>
          </a:r>
          <a:endParaRPr lang="en-US" sz="4400" i="1" kern="1200" dirty="0"/>
        </a:p>
      </dsp:txBody>
      <dsp:txXfrm>
        <a:off x="1097044" y="941673"/>
        <a:ext cx="3263834" cy="2175889"/>
      </dsp:txXfrm>
    </dsp:sp>
    <dsp:sp modelId="{83FED7CC-06E9-4014-8CD1-3D6DB1C0B103}">
      <dsp:nvSpPr>
        <dsp:cNvPr id="0" name=""/>
        <dsp:cNvSpPr/>
      </dsp:nvSpPr>
      <dsp:spPr>
        <a:xfrm>
          <a:off x="4904851" y="941673"/>
          <a:ext cx="5439723" cy="2175889"/>
        </a:xfrm>
        <a:prstGeom prst="chevron">
          <a:avLst/>
        </a:prstGeom>
        <a:solidFill>
          <a:schemeClr val="accent1">
            <a:shade val="50000"/>
            <a:hueOff val="-132398"/>
            <a:satOff val="-7604"/>
            <a:lumOff val="443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Meaning: </a:t>
          </a:r>
          <a:r>
            <a:rPr lang="id-ID" sz="2300" i="1" kern="1200" dirty="0" smtClean="0"/>
            <a:t>Custom, usage, or character (it’s often thougt of as a rational process applying established principles when two moral obligations collide)</a:t>
          </a:r>
          <a:endParaRPr lang="en-US" sz="2300" i="1" kern="1200" dirty="0"/>
        </a:p>
      </dsp:txBody>
      <dsp:txXfrm>
        <a:off x="5992796" y="941673"/>
        <a:ext cx="3263834" cy="2175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C07E6-39A0-4B83-8DF8-0260F6D441CF}">
      <dsp:nvSpPr>
        <dsp:cNvPr id="0" name=""/>
        <dsp:cNvSpPr/>
      </dsp:nvSpPr>
      <dsp:spPr>
        <a:xfrm>
          <a:off x="9099" y="941673"/>
          <a:ext cx="5439723" cy="217588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i="1" kern="1200" dirty="0" smtClean="0"/>
            <a:t>Moral– mos, moris (Latin)</a:t>
          </a:r>
          <a:endParaRPr lang="en-US" sz="4400" i="1" kern="1200" dirty="0"/>
        </a:p>
      </dsp:txBody>
      <dsp:txXfrm>
        <a:off x="1097044" y="941673"/>
        <a:ext cx="3263834" cy="2175889"/>
      </dsp:txXfrm>
    </dsp:sp>
    <dsp:sp modelId="{83FED7CC-06E9-4014-8CD1-3D6DB1C0B103}">
      <dsp:nvSpPr>
        <dsp:cNvPr id="0" name=""/>
        <dsp:cNvSpPr/>
      </dsp:nvSpPr>
      <dsp:spPr>
        <a:xfrm>
          <a:off x="4904851" y="941673"/>
          <a:ext cx="5439723" cy="2175889"/>
        </a:xfrm>
        <a:prstGeom prst="chevron">
          <a:avLst/>
        </a:prstGeom>
        <a:solidFill>
          <a:schemeClr val="accent1">
            <a:shade val="50000"/>
            <a:hueOff val="-132398"/>
            <a:satOff val="-7604"/>
            <a:lumOff val="443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Meaning: </a:t>
          </a:r>
          <a:r>
            <a:rPr lang="id-ID" sz="3100" i="1" kern="1200" dirty="0" smtClean="0"/>
            <a:t>Way of life, conduct (often associated with religious beliefs and personal behavior)</a:t>
          </a:r>
          <a:endParaRPr lang="en-US" sz="3100" i="1" kern="1200" dirty="0"/>
        </a:p>
      </dsp:txBody>
      <dsp:txXfrm>
        <a:off x="5992796" y="941673"/>
        <a:ext cx="3263834" cy="2175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C07E6-39A0-4B83-8DF8-0260F6D441CF}">
      <dsp:nvSpPr>
        <dsp:cNvPr id="0" name=""/>
        <dsp:cNvSpPr/>
      </dsp:nvSpPr>
      <dsp:spPr>
        <a:xfrm>
          <a:off x="9099" y="941673"/>
          <a:ext cx="5439723" cy="217588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i="1" kern="1200" dirty="0" smtClean="0">
              <a:latin typeface="Century Gothic" panose="020B0502020202020204" pitchFamily="34" charset="0"/>
            </a:rPr>
            <a:t>Etika = ILMU TENTANG BAIK DAN BURUK – kode etik</a:t>
          </a:r>
          <a:endParaRPr lang="en-US" sz="2400" i="1" kern="1200" dirty="0">
            <a:latin typeface="Century Gothic" panose="020B0502020202020204" pitchFamily="34" charset="0"/>
          </a:endParaRPr>
        </a:p>
      </dsp:txBody>
      <dsp:txXfrm>
        <a:off x="1097044" y="941673"/>
        <a:ext cx="3263834" cy="2175889"/>
      </dsp:txXfrm>
    </dsp:sp>
    <dsp:sp modelId="{2A00DC6B-3090-4B86-ACCB-1B424474A138}">
      <dsp:nvSpPr>
        <dsp:cNvPr id="0" name=""/>
        <dsp:cNvSpPr/>
      </dsp:nvSpPr>
      <dsp:spPr>
        <a:xfrm>
          <a:off x="4904851" y="941673"/>
          <a:ext cx="5439723" cy="2175889"/>
        </a:xfrm>
        <a:prstGeom prst="chevron">
          <a:avLst/>
        </a:prstGeom>
        <a:solidFill>
          <a:schemeClr val="accent1">
            <a:shade val="50000"/>
            <a:hueOff val="-132398"/>
            <a:satOff val="-7604"/>
            <a:lumOff val="443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i="1" kern="1200" dirty="0" smtClean="0">
              <a:latin typeface="Century Gothic" panose="020B0502020202020204" pitchFamily="34" charset="0"/>
            </a:rPr>
            <a:t>Moral = SELURUH ASAS BERKENAAN BAIK DAN BURUK – 2 kaidah, sikap baik dan keadilan</a:t>
          </a:r>
          <a:endParaRPr lang="en-US" sz="2400" i="1" kern="1200" dirty="0">
            <a:latin typeface="Century Gothic" panose="020B0502020202020204" pitchFamily="34" charset="0"/>
          </a:endParaRPr>
        </a:p>
      </dsp:txBody>
      <dsp:txXfrm>
        <a:off x="5992796" y="941673"/>
        <a:ext cx="3263834" cy="21758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08289-C4E8-499C-B61B-1B863029F7C9}">
      <dsp:nvSpPr>
        <dsp:cNvPr id="0" name=""/>
        <dsp:cNvSpPr/>
      </dsp:nvSpPr>
      <dsp:spPr>
        <a:xfrm>
          <a:off x="932914" y="0"/>
          <a:ext cx="3152251" cy="101480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b="1" i="1" kern="1200" dirty="0" smtClean="0">
              <a:latin typeface="Century Gothic" panose="020B0502020202020204" pitchFamily="34" charset="0"/>
            </a:rPr>
            <a:t>Metaetika</a:t>
          </a:r>
          <a:endParaRPr lang="en-US" sz="4400" b="1" i="1" kern="1200" dirty="0">
            <a:latin typeface="Century Gothic" panose="020B0502020202020204" pitchFamily="34" charset="0"/>
          </a:endParaRPr>
        </a:p>
      </dsp:txBody>
      <dsp:txXfrm>
        <a:off x="962637" y="29723"/>
        <a:ext cx="3092805" cy="955363"/>
      </dsp:txXfrm>
    </dsp:sp>
    <dsp:sp modelId="{DD4665ED-61C1-47A7-849C-D1A4001A29A4}">
      <dsp:nvSpPr>
        <dsp:cNvPr id="0" name=""/>
        <dsp:cNvSpPr/>
      </dsp:nvSpPr>
      <dsp:spPr>
        <a:xfrm rot="5400000">
          <a:off x="2318763" y="1040179"/>
          <a:ext cx="380553" cy="45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2372041" y="1078234"/>
        <a:ext cx="273998" cy="266387"/>
      </dsp:txXfrm>
    </dsp:sp>
    <dsp:sp modelId="{1AC43F9F-7C78-4B1F-BBF0-E42ECFF90BFB}">
      <dsp:nvSpPr>
        <dsp:cNvPr id="0" name=""/>
        <dsp:cNvSpPr/>
      </dsp:nvSpPr>
      <dsp:spPr>
        <a:xfrm>
          <a:off x="932914" y="1522213"/>
          <a:ext cx="3152251" cy="101480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6159"/>
            <a:satOff val="-1193"/>
            <a:lumOff val="1269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i="1" kern="1200" dirty="0" smtClean="0">
              <a:latin typeface="Century Gothic" panose="020B0502020202020204" pitchFamily="34" charset="0"/>
            </a:rPr>
            <a:t>Etika Normatif</a:t>
          </a:r>
          <a:endParaRPr lang="en-US" sz="3300" b="1" i="1" kern="1200" dirty="0">
            <a:latin typeface="Century Gothic" panose="020B0502020202020204" pitchFamily="34" charset="0"/>
          </a:endParaRPr>
        </a:p>
      </dsp:txBody>
      <dsp:txXfrm>
        <a:off x="962637" y="1551936"/>
        <a:ext cx="3092805" cy="955363"/>
      </dsp:txXfrm>
    </dsp:sp>
    <dsp:sp modelId="{55D2318E-4348-48F3-A764-A5BF7BC5E86E}">
      <dsp:nvSpPr>
        <dsp:cNvPr id="0" name=""/>
        <dsp:cNvSpPr/>
      </dsp:nvSpPr>
      <dsp:spPr>
        <a:xfrm rot="5400000">
          <a:off x="2318763" y="2562393"/>
          <a:ext cx="380553" cy="456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1703"/>
            <a:satOff val="-2331"/>
            <a:lumOff val="22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2372041" y="2600448"/>
        <a:ext cx="273998" cy="266387"/>
      </dsp:txXfrm>
    </dsp:sp>
    <dsp:sp modelId="{6AF56F39-0240-4B08-8B79-FBBD8E636820}">
      <dsp:nvSpPr>
        <dsp:cNvPr id="0" name=""/>
        <dsp:cNvSpPr/>
      </dsp:nvSpPr>
      <dsp:spPr>
        <a:xfrm>
          <a:off x="932914" y="3044427"/>
          <a:ext cx="3152251" cy="101480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318"/>
            <a:satOff val="-2385"/>
            <a:lumOff val="2539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b="1" i="1" kern="1200" dirty="0" smtClean="0">
              <a:latin typeface="Century Gothic" panose="020B0502020202020204" pitchFamily="34" charset="0"/>
            </a:rPr>
            <a:t>Etika Terapan</a:t>
          </a:r>
          <a:endParaRPr lang="en-US" sz="3300" b="1" i="1" kern="1200" dirty="0">
            <a:latin typeface="Century Gothic" panose="020B0502020202020204" pitchFamily="34" charset="0"/>
          </a:endParaRPr>
        </a:p>
      </dsp:txBody>
      <dsp:txXfrm>
        <a:off x="962637" y="3074150"/>
        <a:ext cx="3092805" cy="955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417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1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755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47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671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387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89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368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50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506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20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92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015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382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70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221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F12E8A-1D36-4FDD-9AAE-81C4C955EB62}" type="datetimeFigureOut">
              <a:rPr lang="id-ID" smtClean="0"/>
              <a:t>15/02/2019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3AB00A-0FC2-4783-893D-50F519DA55B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7414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>Mata </a:t>
            </a:r>
            <a:r>
              <a:rPr lang="en-US" i="1" dirty="0" err="1" smtClean="0">
                <a:solidFill>
                  <a:schemeClr val="bg1"/>
                </a:solidFill>
                <a:latin typeface="Elephant" panose="02020904090505020303" pitchFamily="18" charset="0"/>
              </a:rPr>
              <a:t>Kuliah</a:t>
            </a:r>
            <a:r>
              <a:rPr lang="en-US" i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id-ID" i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>Etika </a:t>
            </a:r>
            <a:r>
              <a:rPr lang="id-ID" i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>Komunikasi</a:t>
            </a:r>
            <a:endParaRPr lang="id-ID" i="1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Suci Marini Novianty - Perkenalan</a:t>
            </a:r>
            <a:endParaRPr lang="id-ID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Pengertian Etika</a:t>
            </a:r>
            <a:endParaRPr lang="id-ID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Etika mempersoalkan bagaimana seharusnya manusia berbuat atau bertindak</a:t>
            </a:r>
          </a:p>
          <a:p>
            <a:r>
              <a:rPr lang="id-ID" sz="32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Value above the </a:t>
            </a:r>
            <a:r>
              <a:rPr lang="id-ID" sz="3200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artefact</a:t>
            </a:r>
          </a:p>
          <a:p>
            <a:r>
              <a:rPr lang="id-ID" sz="32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Etika </a:t>
            </a:r>
            <a:r>
              <a:rPr lang="id-ID" sz="32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sym typeface="Wingdings" panose="05000000000000000000" pitchFamily="2" charset="2"/>
              </a:rPr>
              <a:t> Membangun </a:t>
            </a:r>
            <a:r>
              <a:rPr lang="id-ID" sz="3200" b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  <a:sym typeface="Wingdings" panose="05000000000000000000" pitchFamily="2" charset="2"/>
              </a:rPr>
              <a:t>moral</a:t>
            </a:r>
            <a:endParaRPr lang="id-ID" sz="3200" b="1" u="sng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id-ID" sz="3200" b="1" i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Asal Kata ‘Etika’</a:t>
            </a:r>
            <a:endParaRPr lang="id-ID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84355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931746" y="5054550"/>
            <a:ext cx="1335811" cy="4591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d-ID" sz="18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Day, 2006</a:t>
            </a:r>
            <a:endParaRPr lang="id-ID" sz="1800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Asal Kata ‘Moral’</a:t>
            </a:r>
            <a:endParaRPr lang="id-ID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792019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931746" y="5054550"/>
            <a:ext cx="1335811" cy="4591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d-ID" sz="18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Day, 2006</a:t>
            </a:r>
            <a:endParaRPr lang="id-ID" sz="1800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Jadi beda Etika dan Moral</a:t>
            </a:r>
            <a:endParaRPr lang="id-ID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534725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931746" y="5054550"/>
            <a:ext cx="1335811" cy="4591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d-ID" sz="18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Mufid, 2018</a:t>
            </a:r>
          </a:p>
        </p:txBody>
      </p:sp>
    </p:spTree>
    <p:extLst>
      <p:ext uri="{BB962C8B-B14F-4D97-AF65-F5344CB8AC3E}">
        <p14:creationId xmlns:p14="http://schemas.microsoft.com/office/powerpoint/2010/main" val="29075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Tiga Level Etika</a:t>
            </a:r>
            <a:endParaRPr lang="id-ID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172148"/>
              </p:ext>
            </p:extLst>
          </p:nvPr>
        </p:nvGraphicFramePr>
        <p:xfrm>
          <a:off x="913795" y="1978635"/>
          <a:ext cx="5018081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31876" y="1978635"/>
            <a:ext cx="5335681" cy="353506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d-ID" sz="28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Etika mencerminkan gagasan budaya tentang mana yang benar dan salah, karena itu etika ada pada semua level aktivitas budaya</a:t>
            </a:r>
            <a:endParaRPr lang="id-ID" sz="2800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151510"/>
              </p:ext>
            </p:extLst>
          </p:nvPr>
        </p:nvGraphicFramePr>
        <p:xfrm>
          <a:off x="533938" y="1094825"/>
          <a:ext cx="11113476" cy="52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92">
                  <a:extLst>
                    <a:ext uri="{9D8B030D-6E8A-4147-A177-3AD203B41FA5}">
                      <a16:colId xmlns:a16="http://schemas.microsoft.com/office/drawing/2014/main" xmlns="" val="3970707220"/>
                    </a:ext>
                  </a:extLst>
                </a:gridCol>
                <a:gridCol w="3704492">
                  <a:extLst>
                    <a:ext uri="{9D8B030D-6E8A-4147-A177-3AD203B41FA5}">
                      <a16:colId xmlns:a16="http://schemas.microsoft.com/office/drawing/2014/main" xmlns="" val="2226019976"/>
                    </a:ext>
                  </a:extLst>
                </a:gridCol>
                <a:gridCol w="3704492">
                  <a:extLst>
                    <a:ext uri="{9D8B030D-6E8A-4147-A177-3AD203B41FA5}">
                      <a16:colId xmlns:a16="http://schemas.microsoft.com/office/drawing/2014/main" xmlns="" val="3392887428"/>
                    </a:ext>
                  </a:extLst>
                </a:gridCol>
              </a:tblGrid>
              <a:tr h="74042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Metaetika 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Etika  Normatif 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Etika  Terapan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728772"/>
                  </a:ext>
                </a:extLst>
              </a:tr>
              <a:tr h="2799948">
                <a:tc>
                  <a:txBody>
                    <a:bodyPr/>
                    <a:lstStyle/>
                    <a:p>
                      <a:pPr marL="91346" marR="205388" algn="ctr">
                        <a:lnSpc>
                          <a:spcPct val="99385"/>
                        </a:lnSpc>
                        <a:spcBef>
                          <a:spcPts val="480"/>
                        </a:spcBef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 Nilai budaya fundamental.   Memberi  landasan yang lebih  luas   untuk  keputusan etis   yang dibuat orang   sehari‐hari. Metaetika   mendeﬁnisikan poin   awal untuk</a:t>
                      </a:r>
                      <a:r>
                        <a:rPr lang="id-ID" sz="2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penalaran moral.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Etika normatif adalah teori,    aturan dan prinsip akan   etika atau perilaku moral yang kurang lebih   digeneralisasi. Etika tersebut  menjadi kerangka kerja di dunia nyata.        </a:t>
                      </a:r>
                    </a:p>
                    <a:p>
                      <a:pPr algn="ctr"/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345" marR="0" lvl="0" indent="0" algn="ctr" defTabSz="457200" rtl="0" eaLnBrk="1" fontAlgn="auto" latinLnBrk="0" hangingPunct="1">
                        <a:lnSpc>
                          <a:spcPct val="101725"/>
                        </a:lnSpc>
                        <a:spcBef>
                          <a:spcPts val="4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Merupakan penerapan</a:t>
                      </a:r>
                      <a:r>
                        <a:rPr lang="id-ID" sz="2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prinsip </a:t>
                      </a:r>
                      <a:r>
                        <a:rPr lang="pt-BR" sz="2000" dirty="0" smtClean="0">
                          <a:latin typeface="Century Gothic" panose="020B0502020202020204" pitchFamily="34" charset="0"/>
                        </a:rPr>
                        <a:t>dasar atau panduan umum  pada   </a:t>
                      </a: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  situasi‐situasi tertentu.    </a:t>
                      </a:r>
                    </a:p>
                    <a:p>
                      <a:pPr algn="ctr"/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6806438"/>
                  </a:ext>
                </a:extLst>
              </a:tr>
              <a:tr h="165472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Justice, Freedom, Responsibility </a:t>
                      </a:r>
                      <a:endParaRPr lang="id-ID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346" algn="ctr">
                        <a:lnSpc>
                          <a:spcPct val="101725"/>
                        </a:lnSpc>
                        <a:spcBef>
                          <a:spcPts val="440"/>
                        </a:spcBef>
                      </a:pPr>
                      <a:r>
                        <a:rPr lang="sv-SE" sz="2000" dirty="0" smtClean="0">
                          <a:latin typeface="Century Gothic" panose="020B0502020202020204" pitchFamily="34" charset="0"/>
                        </a:rPr>
                        <a:t>Etika  Jurnalistik, Etika PR,  </a:t>
                      </a:r>
                      <a:endParaRPr lang="id-ID" sz="2000" dirty="0" smtClean="0">
                        <a:latin typeface="Century Gothic" panose="020B0502020202020204" pitchFamily="34" charset="0"/>
                      </a:endParaRPr>
                    </a:p>
                    <a:p>
                      <a:pPr marL="91346" algn="ctr">
                        <a:lnSpc>
                          <a:spcPct val="101725"/>
                        </a:lnSpc>
                        <a:spcBef>
                          <a:spcPts val="440"/>
                        </a:spcBef>
                      </a:pPr>
                      <a:r>
                        <a:rPr lang="sv-SE" sz="2000" dirty="0" smtClean="0">
                          <a:latin typeface="Century Gothic" panose="020B0502020202020204" pitchFamily="34" charset="0"/>
                        </a:rPr>
                        <a:t>Etika</a:t>
                      </a:r>
                      <a:r>
                        <a:rPr lang="id-ID" sz="2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v-SE" sz="2000" dirty="0" smtClean="0">
                          <a:latin typeface="Century Gothic" panose="020B0502020202020204" pitchFamily="34" charset="0"/>
                        </a:rPr>
                        <a:t>periklanan.      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345" marR="52849" algn="ctr">
                        <a:lnSpc>
                          <a:spcPct val="101725"/>
                        </a:lnSpc>
                        <a:spcBef>
                          <a:spcPts val="440"/>
                        </a:spcBef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Contoh: Pemberitaan  </a:t>
                      </a:r>
                    </a:p>
                    <a:p>
                      <a:pPr marL="91345" marR="52849" algn="ctr">
                        <a:lnSpc>
                          <a:spcPct val="101725"/>
                        </a:lnSpc>
                        <a:spcBef>
                          <a:spcPts val="440"/>
                        </a:spcBef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korban</a:t>
                      </a:r>
                      <a:r>
                        <a:rPr lang="id-ID" sz="2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perkosaan, bagaimana </a:t>
                      </a:r>
                    </a:p>
                    <a:p>
                      <a:pPr marL="91345" marR="52849" algn="ctr">
                        <a:lnSpc>
                          <a:spcPct val="101725"/>
                        </a:lnSpc>
                        <a:spcBef>
                          <a:spcPts val="440"/>
                        </a:spcBef>
                      </a:pPr>
                      <a:r>
                        <a:rPr lang="id-ID" sz="2000" dirty="0" smtClean="0">
                          <a:latin typeface="Century Gothic" panose="020B0502020202020204" pitchFamily="34" charset="0"/>
                        </a:rPr>
                        <a:t>etikanya?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10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03" y="2766646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id-ID" sz="54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Kenapa harus belajar Etika???</a:t>
            </a:r>
            <a:endParaRPr lang="id-ID" sz="5400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Untuk</a:t>
            </a:r>
            <a:endParaRPr lang="id-ID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46088" marR="45664" indent="-352425">
              <a:lnSpc>
                <a:spcPts val="2605"/>
              </a:lnSpc>
              <a:spcBef>
                <a:spcPts val="130"/>
              </a:spcBef>
              <a:tabLst>
                <a:tab pos="10034588" algn="l"/>
              </a:tabLst>
            </a:pP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Mengasah  kemampuan  bersikap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kritis dan 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rasional, 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membedakan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baik-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­‐buruk,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benar-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­‐salah,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manfaat-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­‐mudarat.            </a:t>
            </a:r>
          </a:p>
          <a:p>
            <a:pPr marL="446088" marR="775024" indent="-352425">
              <a:lnSpc>
                <a:spcPts val="2600"/>
              </a:lnSpc>
              <a:spcBef>
                <a:spcPts val="1670"/>
              </a:spcBef>
              <a:tabLst>
                <a:tab pos="10034588" algn="l"/>
              </a:tabLst>
            </a:pP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Mampu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bertindak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dan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memahami bahwa 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setiap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tindakan yang  dilakukan memiliki konsekuensi,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dan 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bisa mempertanggungjawabkannya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.            </a:t>
            </a:r>
          </a:p>
          <a:p>
            <a:pPr marL="446088" marR="215853" indent="-352425">
              <a:lnSpc>
                <a:spcPts val="2600"/>
              </a:lnSpc>
              <a:spcBef>
                <a:spcPts val="1794"/>
              </a:spcBef>
              <a:tabLst>
                <a:tab pos="10034588" algn="l"/>
              </a:tabLst>
            </a:pP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Improving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your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ethical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awareness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(*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Louis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Alvin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Day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)    </a:t>
            </a:r>
          </a:p>
          <a:p>
            <a:pPr marL="446088" marR="45664" indent="-352425">
              <a:lnSpc>
                <a:spcPct val="101725"/>
              </a:lnSpc>
              <a:spcBef>
                <a:spcPts val="1459"/>
              </a:spcBef>
              <a:tabLst>
                <a:tab pos="10034588" algn="l"/>
              </a:tabLst>
            </a:pP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Bisa  mengambil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keputusan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tepat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saat 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menghadapi dilema etika</a:t>
            </a:r>
            <a:r>
              <a:rPr lang="id-ID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.       </a:t>
            </a:r>
          </a:p>
          <a:p>
            <a:pPr marL="446088" indent="-352425">
              <a:tabLst>
                <a:tab pos="10034588" algn="l"/>
              </a:tabLst>
            </a:pPr>
            <a:endParaRPr lang="id-ID" sz="3200" b="1" i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4873305" y="689125"/>
            <a:ext cx="6394252" cy="5327534"/>
          </a:xfrm>
          <a:custGeom>
            <a:avLst/>
            <a:gdLst/>
            <a:ahLst/>
            <a:cxnLst/>
            <a:rect l="l" t="t" r="r" b="b"/>
            <a:pathLst>
              <a:path w="6394252" h="5327534">
                <a:moveTo>
                  <a:pt x="0" y="0"/>
                </a:moveTo>
                <a:lnTo>
                  <a:pt x="6394252" y="0"/>
                </a:lnTo>
                <a:lnTo>
                  <a:pt x="6394252" y="5327534"/>
                </a:lnTo>
                <a:lnTo>
                  <a:pt x="0" y="5327534"/>
                </a:lnTo>
                <a:lnTo>
                  <a:pt x="0" y="0"/>
                </a:lnTo>
                <a:close/>
              </a:path>
            </a:pathLst>
          </a:custGeom>
          <a:ln w="76113">
            <a:solidFill>
              <a:srgbClr val="FE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5477" y="2423506"/>
            <a:ext cx="3956199" cy="671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181">
              <a:lnSpc>
                <a:spcPts val="3870"/>
              </a:lnSpc>
              <a:spcBef>
                <a:spcPts val="193"/>
              </a:spcBef>
            </a:pPr>
            <a:r>
              <a:rPr sz="7200" b="1" i="1" spc="100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Dilema</a:t>
            </a:r>
            <a:r>
              <a:rPr sz="7200" b="1" i="1" spc="-201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sz="7200" b="1" i="1" spc="100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Etik</a:t>
            </a:r>
            <a:r>
              <a:rPr sz="7200" b="1" i="1" spc="94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a</a:t>
            </a:r>
            <a:r>
              <a:rPr sz="7200" b="1" i="1" spc="0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  </a:t>
            </a:r>
            <a:r>
              <a:rPr sz="5400" spc="0" baseline="3034" dirty="0" smtClean="0">
                <a:solidFill>
                  <a:schemeClr val="bg1"/>
                </a:solidFill>
                <a:latin typeface="Corbel"/>
                <a:cs typeface="Corbel"/>
              </a:rPr>
              <a:t> </a:t>
            </a:r>
            <a:endParaRPr sz="36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22299">
              <a:lnSpc>
                <a:spcPts val="1831"/>
              </a:lnSpc>
              <a:spcBef>
                <a:spcPts val="951"/>
              </a:spcBef>
            </a:pPr>
            <a:r>
              <a:rPr sz="1500" i="1" spc="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endParaRPr sz="1500" i="1" dirty="0">
              <a:solidFill>
                <a:schemeClr val="bg1"/>
              </a:solidFill>
              <a:latin typeface="Century Gothic" panose="020B0502020202020204" pitchFamily="34" charset="0"/>
              <a:cs typeface="Corbel"/>
            </a:endParaRPr>
          </a:p>
          <a:p>
            <a:pPr marL="22299" marR="22181">
              <a:lnSpc>
                <a:spcPct val="101725"/>
              </a:lnSpc>
              <a:spcBef>
                <a:spcPts val="566"/>
              </a:spcBef>
            </a:pPr>
            <a:r>
              <a:rPr sz="1500" dirty="0" smtClean="0">
                <a:solidFill>
                  <a:schemeClr val="bg1"/>
                </a:solidFill>
                <a:latin typeface="Corbel"/>
                <a:cs typeface="Corbel"/>
              </a:rPr>
              <a:t>   </a:t>
            </a:r>
            <a:r>
              <a:rPr sz="1500" spc="0" dirty="0" smtClean="0">
                <a:solidFill>
                  <a:schemeClr val="bg1"/>
                </a:solidFill>
                <a:latin typeface="Corbel"/>
                <a:cs typeface="Corbel"/>
              </a:rPr>
              <a:t> </a:t>
            </a:r>
            <a:endParaRPr sz="15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4873305" y="853249"/>
            <a:ext cx="6394252" cy="5327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159056" algn="ctr" defTabSz="455613">
              <a:lnSpc>
                <a:spcPct val="101725"/>
              </a:lnSpc>
              <a:spcBef>
                <a:spcPts val="229"/>
              </a:spcBef>
            </a:pPr>
            <a:r>
              <a:rPr sz="2400" dirty="0" smtClean="0">
                <a:solidFill>
                  <a:schemeClr val="bg1"/>
                </a:solidFill>
                <a:latin typeface="Corbel"/>
                <a:cs typeface="Corbel"/>
              </a:rPr>
              <a:t>   </a:t>
            </a:r>
            <a:r>
              <a:rPr sz="2400" spc="0" dirty="0" smtClean="0">
                <a:solidFill>
                  <a:schemeClr val="bg1"/>
                </a:solidFill>
                <a:latin typeface="Corbel"/>
                <a:cs typeface="Corbel"/>
              </a:rPr>
              <a:t> </a:t>
            </a:r>
            <a:endParaRPr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R="2244500" algn="ctr" defTabSz="455613">
              <a:lnSpc>
                <a:spcPct val="101725"/>
              </a:lnSpc>
              <a:spcBef>
                <a:spcPts val="1365"/>
              </a:spcBef>
              <a:tabLst>
                <a:tab pos="6002338" algn="l"/>
                <a:tab pos="6283325" algn="l"/>
              </a:tabLst>
            </a:pPr>
            <a:r>
              <a:rPr sz="2800" i="1" spc="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endParaRPr sz="2800" i="1" dirty="0">
              <a:solidFill>
                <a:schemeClr val="bg1"/>
              </a:solidFill>
              <a:latin typeface="Century Gothic" panose="020B0502020202020204" pitchFamily="34" charset="0"/>
              <a:cs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1557" y="254752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Download film di LK21?   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Saksi  Kejahatan, Lapor atau diam?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Wawancara  korban bencana?  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Memberikan sumbangan pada pengemis?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477" y="3094892"/>
            <a:ext cx="395619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049" indent="-285750">
              <a:lnSpc>
                <a:spcPts val="1831"/>
              </a:lnSpc>
              <a:spcBef>
                <a:spcPts val="951"/>
              </a:spcBef>
              <a:buFont typeface="Arial" panose="020B0604020202020204" pitchFamily="34" charset="0"/>
              <a:buChar char="•"/>
            </a:pPr>
            <a:r>
              <a:rPr lang="id-ID" i="1" spc="-29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K</a:t>
            </a: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ondisi</a:t>
            </a:r>
            <a:r>
              <a:rPr lang="id-ID" i="1" spc="-97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r>
              <a:rPr lang="id-ID" i="1" spc="-29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k</a:t>
            </a: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etika    kita    dihadapka</a:t>
            </a:r>
            <a:r>
              <a:rPr lang="id-ID" i="1" spc="4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n</a:t>
            </a: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   pada    2 pertimbangan    moral    yang    sama-­‐sam</a:t>
            </a:r>
            <a:r>
              <a:rPr lang="id-ID" i="1" spc="4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a</a:t>
            </a: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sulit.     </a:t>
            </a:r>
            <a:r>
              <a:rPr lang="id-ID" i="1" spc="104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</a:p>
          <a:p>
            <a:pPr marL="308049" marR="48057" indent="-285750">
              <a:lnSpc>
                <a:spcPts val="1831"/>
              </a:lnSpc>
              <a:spcBef>
                <a:spcPts val="553"/>
              </a:spcBef>
              <a:buFont typeface="Arial" panose="020B0604020202020204" pitchFamily="34" charset="0"/>
              <a:buChar char="•"/>
            </a:pP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Umumnya</a:t>
            </a:r>
            <a:r>
              <a:rPr lang="id-ID" i="1" spc="-7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kita  menjawab ‘persoalan’   </a:t>
            </a:r>
          </a:p>
          <a:p>
            <a:pPr marL="308049" marR="48057" indent="-285750">
              <a:lnSpc>
                <a:spcPts val="1831"/>
              </a:lnSpc>
              <a:buFont typeface="Arial" panose="020B0604020202020204" pitchFamily="34" charset="0"/>
              <a:buChar char="•"/>
            </a:pP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tersebut  berdasarkan pendapat  pribadi.</a:t>
            </a:r>
          </a:p>
          <a:p>
            <a:pPr marL="308049" marR="48057" indent="-285750">
              <a:lnSpc>
                <a:spcPts val="1831"/>
              </a:lnSpc>
              <a:buFont typeface="Arial" panose="020B0604020202020204" pitchFamily="34" charset="0"/>
              <a:buChar char="•"/>
            </a:pP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Bisakah  kita  memberi  jawaba</a:t>
            </a:r>
            <a:r>
              <a:rPr lang="id-ID" i="1" spc="4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n</a:t>
            </a:r>
            <a:endParaRPr lang="id-ID" i="1" dirty="0">
              <a:solidFill>
                <a:schemeClr val="bg1"/>
              </a:solidFill>
              <a:latin typeface="Century Gothic" panose="020B0502020202020204" pitchFamily="34" charset="0"/>
              <a:cs typeface="Corbel"/>
            </a:endParaRPr>
          </a:p>
          <a:p>
            <a:pPr marL="308049" marR="48057" indent="-285750">
              <a:lnSpc>
                <a:spcPts val="1831"/>
              </a:lnSpc>
              <a:buFont typeface="Arial" panose="020B0604020202020204" pitchFamily="34" charset="0"/>
              <a:buChar char="•"/>
            </a:pPr>
            <a:r>
              <a:rPr lang="id-ID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berdasarkan  prinsip  etika?    </a:t>
            </a:r>
          </a:p>
        </p:txBody>
      </p:sp>
    </p:spTree>
    <p:extLst>
      <p:ext uri="{BB962C8B-B14F-4D97-AF65-F5344CB8AC3E}">
        <p14:creationId xmlns:p14="http://schemas.microsoft.com/office/powerpoint/2010/main" val="36201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4873305" y="689125"/>
            <a:ext cx="6394252" cy="5327534"/>
          </a:xfrm>
          <a:custGeom>
            <a:avLst/>
            <a:gdLst/>
            <a:ahLst/>
            <a:cxnLst/>
            <a:rect l="l" t="t" r="r" b="b"/>
            <a:pathLst>
              <a:path w="6394252" h="5327534">
                <a:moveTo>
                  <a:pt x="0" y="0"/>
                </a:moveTo>
                <a:lnTo>
                  <a:pt x="6394252" y="0"/>
                </a:lnTo>
                <a:lnTo>
                  <a:pt x="6394252" y="5327534"/>
                </a:lnTo>
                <a:lnTo>
                  <a:pt x="0" y="5327534"/>
                </a:lnTo>
                <a:lnTo>
                  <a:pt x="0" y="0"/>
                </a:lnTo>
                <a:close/>
              </a:path>
            </a:pathLst>
          </a:custGeom>
          <a:ln w="76113">
            <a:solidFill>
              <a:srgbClr val="FE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5477" y="2423506"/>
            <a:ext cx="3956199" cy="671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181">
              <a:lnSpc>
                <a:spcPts val="3870"/>
              </a:lnSpc>
              <a:spcBef>
                <a:spcPts val="193"/>
              </a:spcBef>
            </a:pPr>
            <a:r>
              <a:rPr sz="7200" b="1" i="1" spc="100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Dilema</a:t>
            </a:r>
            <a:r>
              <a:rPr sz="7200" b="1" i="1" spc="-201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sz="7200" b="1" i="1" spc="100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Etik</a:t>
            </a:r>
            <a:r>
              <a:rPr sz="7200" b="1" i="1" spc="94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a</a:t>
            </a:r>
            <a:r>
              <a:rPr sz="7200" b="1" i="1" spc="0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  </a:t>
            </a:r>
            <a:r>
              <a:rPr sz="5400" spc="0" baseline="3034" dirty="0" smtClean="0">
                <a:solidFill>
                  <a:schemeClr val="bg1"/>
                </a:solidFill>
                <a:latin typeface="Corbel"/>
                <a:cs typeface="Corbel"/>
              </a:rPr>
              <a:t> </a:t>
            </a:r>
            <a:endParaRPr sz="36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22299">
              <a:lnSpc>
                <a:spcPts val="1831"/>
              </a:lnSpc>
              <a:spcBef>
                <a:spcPts val="951"/>
              </a:spcBef>
            </a:pPr>
            <a:r>
              <a:rPr sz="1500" i="1" spc="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endParaRPr sz="1500" i="1" dirty="0">
              <a:solidFill>
                <a:schemeClr val="bg1"/>
              </a:solidFill>
              <a:latin typeface="Century Gothic" panose="020B0502020202020204" pitchFamily="34" charset="0"/>
              <a:cs typeface="Corbel"/>
            </a:endParaRPr>
          </a:p>
          <a:p>
            <a:pPr marL="22299" marR="22181">
              <a:lnSpc>
                <a:spcPct val="101725"/>
              </a:lnSpc>
              <a:spcBef>
                <a:spcPts val="566"/>
              </a:spcBef>
            </a:pPr>
            <a:r>
              <a:rPr sz="1500" dirty="0" smtClean="0">
                <a:solidFill>
                  <a:schemeClr val="bg1"/>
                </a:solidFill>
                <a:latin typeface="Corbel"/>
                <a:cs typeface="Corbel"/>
              </a:rPr>
              <a:t>   </a:t>
            </a:r>
            <a:r>
              <a:rPr sz="1500" spc="0" dirty="0" smtClean="0">
                <a:solidFill>
                  <a:schemeClr val="bg1"/>
                </a:solidFill>
                <a:latin typeface="Corbel"/>
                <a:cs typeface="Corbel"/>
              </a:rPr>
              <a:t> </a:t>
            </a:r>
            <a:endParaRPr sz="15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4873305" y="853249"/>
            <a:ext cx="6394252" cy="5327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159056" algn="ctr" defTabSz="455613">
              <a:lnSpc>
                <a:spcPct val="101725"/>
              </a:lnSpc>
              <a:spcBef>
                <a:spcPts val="229"/>
              </a:spcBef>
            </a:pPr>
            <a:r>
              <a:rPr sz="2400" dirty="0" smtClean="0">
                <a:solidFill>
                  <a:schemeClr val="bg1"/>
                </a:solidFill>
                <a:latin typeface="Corbel"/>
                <a:cs typeface="Corbel"/>
              </a:rPr>
              <a:t>   </a:t>
            </a:r>
            <a:r>
              <a:rPr sz="2400" spc="0" dirty="0" smtClean="0">
                <a:solidFill>
                  <a:schemeClr val="bg1"/>
                </a:solidFill>
                <a:latin typeface="Corbel"/>
                <a:cs typeface="Corbel"/>
              </a:rPr>
              <a:t> </a:t>
            </a:r>
            <a:endParaRPr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R="2244500" algn="ctr" defTabSz="455613">
              <a:lnSpc>
                <a:spcPct val="101725"/>
              </a:lnSpc>
              <a:spcBef>
                <a:spcPts val="1365"/>
              </a:spcBef>
              <a:tabLst>
                <a:tab pos="6002338" algn="l"/>
                <a:tab pos="6283325" algn="l"/>
              </a:tabLst>
            </a:pPr>
            <a:r>
              <a:rPr sz="2800" i="1" spc="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endParaRPr sz="2800" i="1" dirty="0">
              <a:solidFill>
                <a:schemeClr val="bg1"/>
              </a:solidFill>
              <a:latin typeface="Century Gothic" panose="020B0502020202020204" pitchFamily="34" charset="0"/>
              <a:cs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0923" y="853249"/>
            <a:ext cx="6226634" cy="616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3110">
              <a:lnSpc>
                <a:spcPts val="2615"/>
              </a:lnSpc>
              <a:spcBef>
                <a:spcPts val="130"/>
              </a:spcBef>
            </a:pPr>
            <a:r>
              <a:rPr lang="id-ID" sz="3600" i="1" baseline="2275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 </a:t>
            </a:r>
            <a:endParaRPr lang="id-ID" sz="2400" i="1" dirty="0">
              <a:solidFill>
                <a:schemeClr val="bg1"/>
              </a:solidFill>
              <a:latin typeface="Century Gothic" panose="020B0502020202020204" pitchFamily="34" charset="0"/>
              <a:cs typeface="Corbel"/>
            </a:endParaRPr>
          </a:p>
          <a:p>
            <a:pPr marL="12700">
              <a:lnSpc>
                <a:spcPts val="2600"/>
              </a:lnSpc>
              <a:spcBef>
                <a:spcPts val="1569"/>
              </a:spcBef>
            </a:pP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“The</a:t>
            </a:r>
            <a:r>
              <a:rPr lang="id-ID" sz="2400" i="1" spc="-169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most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diﬃcult  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ethical dilemmas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o</a:t>
            </a:r>
            <a:r>
              <a:rPr lang="id-ID" sz="2400" i="1" spc="-34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c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cur  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when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conﬂict  arise 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between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two  ‘right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’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moral  obligations.”    </a:t>
            </a:r>
          </a:p>
          <a:p>
            <a:pPr marL="12700" marR="495980">
              <a:lnSpc>
                <a:spcPts val="2600"/>
              </a:lnSpc>
              <a:spcBef>
                <a:spcPts val="1794"/>
              </a:spcBef>
            </a:pP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“Thus,</a:t>
            </a:r>
            <a:r>
              <a:rPr lang="id-ID" sz="2400" i="1" spc="-179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ethics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often 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involves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the  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balancing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of  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competing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rights 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when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there is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no  ‘correct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’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answe</a:t>
            </a:r>
            <a:r>
              <a:rPr lang="id-ID" sz="2400" i="1" spc="-129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r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.”    </a:t>
            </a:r>
            <a:r>
              <a:rPr lang="id-ID" sz="2400" i="1" spc="110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</a:p>
          <a:p>
            <a:pPr marL="12700" marR="43110">
              <a:lnSpc>
                <a:spcPct val="101725"/>
              </a:lnSpc>
              <a:spcBef>
                <a:spcPts val="1459"/>
              </a:spcBef>
            </a:pP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“Seperti</a:t>
            </a:r>
            <a:r>
              <a:rPr lang="id-ID" sz="2400" i="1" spc="-14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memaka</a:t>
            </a:r>
            <a:r>
              <a:rPr lang="id-ID" sz="2400" i="1" spc="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n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bua</a:t>
            </a:r>
            <a:r>
              <a:rPr lang="id-ID" sz="2400" i="1" spc="4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h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simalakam</a:t>
            </a:r>
            <a:r>
              <a:rPr lang="id-ID" sz="2400" i="1" spc="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a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,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dimaka</a:t>
            </a:r>
            <a:r>
              <a:rPr lang="id-ID" sz="2400" i="1" spc="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n</a:t>
            </a:r>
            <a:r>
              <a:rPr lang="id-ID" sz="24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3600" i="1" baseline="3413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ayah</a:t>
            </a:r>
            <a:r>
              <a:rPr lang="id-ID" sz="3600" i="1" spc="-158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3600" i="1" baseline="3413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ma</a:t>
            </a:r>
            <a:r>
              <a:rPr lang="id-ID" sz="3600" i="1" spc="4" baseline="3413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t</a:t>
            </a:r>
            <a:r>
              <a:rPr lang="id-ID" sz="3600" i="1" baseline="3413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i,tidak</a:t>
            </a:r>
            <a:r>
              <a:rPr lang="id-ID" sz="3600" i="1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r>
              <a:rPr lang="id-ID" sz="3600" i="1" baseline="3413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dimaka</a:t>
            </a:r>
            <a:r>
              <a:rPr lang="id-ID" sz="3600" i="1" spc="4" baseline="3413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n</a:t>
            </a:r>
            <a:r>
              <a:rPr lang="id-ID" sz="3600" i="1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r>
              <a:rPr lang="id-ID" sz="3600" i="1" baseline="3413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ibu</a:t>
            </a:r>
            <a:r>
              <a:rPr lang="id-ID" sz="3600" i="1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ma</a:t>
            </a:r>
            <a:r>
              <a:rPr lang="id-ID" sz="3600" i="1" spc="4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t</a:t>
            </a:r>
            <a:r>
              <a:rPr lang="id-ID" sz="3600" i="1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i.”    </a:t>
            </a:r>
            <a:r>
              <a:rPr lang="id-ID" sz="3600" i="1" spc="110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3600" i="1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 </a:t>
            </a:r>
            <a:r>
              <a:rPr lang="id-ID" sz="3600" i="1" spc="115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3600" i="1" baseline="3413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endParaRPr lang="id-ID" sz="2400" i="1" dirty="0">
              <a:solidFill>
                <a:schemeClr val="bg1"/>
              </a:solidFill>
              <a:latin typeface="Century Gothic" panose="020B0502020202020204" pitchFamily="34" charset="0"/>
              <a:cs typeface="Corbel"/>
            </a:endParaRPr>
          </a:p>
          <a:p>
            <a:pPr marL="12700" marR="43110">
              <a:lnSpc>
                <a:spcPct val="101725"/>
              </a:lnSpc>
              <a:spcBef>
                <a:spcPts val="1335"/>
              </a:spcBef>
            </a:pP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    </a:t>
            </a:r>
            <a:r>
              <a:rPr lang="id-ID" sz="2400" i="1" spc="115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id-ID" sz="2400" i="1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    </a:t>
            </a:r>
          </a:p>
          <a:p>
            <a:pPr marL="12700" marR="43110">
              <a:lnSpc>
                <a:spcPts val="2915"/>
              </a:lnSpc>
              <a:spcBef>
                <a:spcPts val="1610"/>
              </a:spcBef>
            </a:pPr>
            <a:r>
              <a:rPr lang="id-ID" sz="3600" i="1" baseline="1137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   </a:t>
            </a:r>
            <a:endParaRPr lang="id-ID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477" y="3094892"/>
            <a:ext cx="3956199" cy="1410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99">
              <a:lnSpc>
                <a:spcPct val="101725"/>
              </a:lnSpc>
              <a:spcBef>
                <a:spcPts val="781"/>
              </a:spcBef>
            </a:pPr>
            <a:r>
              <a:rPr lang="sv-SE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Bayangka</a:t>
            </a:r>
            <a:r>
              <a:rPr lang="sv-SE" sz="2000" spc="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n</a:t>
            </a:r>
            <a:r>
              <a:rPr lang="sv-SE" sz="2000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r>
              <a:rPr lang="sv-SE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kamu</a:t>
            </a:r>
            <a:r>
              <a:rPr lang="sv-SE" sz="2000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r>
              <a:rPr lang="sv-SE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dala</a:t>
            </a:r>
            <a:r>
              <a:rPr lang="sv-SE" sz="2000" spc="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m</a:t>
            </a:r>
            <a:r>
              <a:rPr lang="sv-SE" sz="2000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 </a:t>
            </a:r>
            <a:r>
              <a:rPr lang="sv-SE" sz="2000" spc="-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k</a:t>
            </a:r>
            <a:r>
              <a:rPr lang="sv-SE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ondisi</a:t>
            </a:r>
            <a:r>
              <a:rPr lang="id-ID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sv-SE" sz="3200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galau</a:t>
            </a:r>
            <a:r>
              <a:rPr lang="sv-SE" sz="3200" baseline="3034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,  antara  </a:t>
            </a:r>
            <a:r>
              <a:rPr lang="sv-SE" sz="3200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harus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 </a:t>
            </a:r>
            <a:r>
              <a:rPr lang="sv-SE" sz="3200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memili</a:t>
            </a:r>
            <a:r>
              <a:rPr lang="sv-SE" sz="3200" spc="4" baseline="3034" dirty="0" smtClean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h</a:t>
            </a:r>
            <a:r>
              <a:rPr lang="sv-SE" sz="3200" baseline="3034" dirty="0">
                <a:solidFill>
                  <a:schemeClr val="bg1"/>
                </a:solidFill>
                <a:latin typeface="Century Gothic" panose="020B0502020202020204" pitchFamily="34" charset="0"/>
                <a:cs typeface="Corbel"/>
              </a:rPr>
              <a:t>…    </a:t>
            </a:r>
            <a:endParaRPr lang="sv-SE" sz="2000" dirty="0">
              <a:solidFill>
                <a:schemeClr val="bg1"/>
              </a:solidFill>
              <a:latin typeface="Century Gothic" panose="020B0502020202020204" pitchFamily="34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782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>Lingkup Pembahasan</a:t>
            </a:r>
            <a:endParaRPr lang="id-ID" i="1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indent="-352425">
              <a:buFont typeface="Wingdings" panose="05000000000000000000" pitchFamily="2" charset="2"/>
              <a:buChar char="v"/>
            </a:pPr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Pemahaman konsep Etika Komunikasi</a:t>
            </a:r>
          </a:p>
          <a:p>
            <a:pPr marL="352425" indent="-352425">
              <a:buFont typeface="Wingdings" panose="05000000000000000000" pitchFamily="2" charset="2"/>
              <a:buChar char="v"/>
            </a:pPr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Pentingnya Etika Komunikasi</a:t>
            </a:r>
          </a:p>
          <a:p>
            <a:pPr marL="352425" indent="-352425">
              <a:buFont typeface="Wingdings" panose="05000000000000000000" pitchFamily="2" charset="2"/>
              <a:buChar char="v"/>
            </a:pPr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Implementasi Etika Komunikasi dalam ragam ruang lingkup Komunikasi</a:t>
            </a:r>
            <a:endParaRPr lang="id-ID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3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>Komponen Penilaian</a:t>
            </a:r>
            <a:endParaRPr lang="id-ID" i="1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315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39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>Kriteria Penilaian</a:t>
            </a:r>
            <a:endParaRPr lang="id-ID" i="1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Kemampuan memahami melalui penjelasan dalam forum diskusi kelas</a:t>
            </a:r>
          </a:p>
          <a:p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Kemampuan presentasi terkait topik yang ditugaskan secara berkelompok</a:t>
            </a:r>
          </a:p>
          <a:p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Menjawab kuis tertulis</a:t>
            </a:r>
          </a:p>
          <a:p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Memberikan analisis terhadap contoh kasus</a:t>
            </a:r>
          </a:p>
          <a:p>
            <a:r>
              <a:rPr lang="id-ID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Kemampuan membuat ringkasan topik</a:t>
            </a:r>
            <a:endParaRPr lang="id-ID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3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>
                <a:solidFill>
                  <a:schemeClr val="bg1"/>
                </a:solidFill>
                <a:latin typeface="Elephant" panose="02020904090505020303" pitchFamily="18" charset="0"/>
              </a:rPr>
              <a:t>Referensi</a:t>
            </a:r>
            <a:endParaRPr lang="id-ID" i="1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Day, Louis Alvin. 2006. Ethics In Media Communications: Cases and Controversies. Belmont: Thomson Wadsworth</a:t>
            </a:r>
          </a:p>
          <a:p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Mufi, Muhamad. 2018. Etika dan Filsafat Komunikasi. Depok: Prenadamedia Grup</a:t>
            </a:r>
          </a:p>
          <a:p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Jurin, Richard, Donny, Roush, Danter, Jeff. 2010. Environmental Communication: Skills and Principles for Natural Resource Managers, Scientists, and Engineers. New York: Springer</a:t>
            </a:r>
          </a:p>
          <a:p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Setio, Budi HH. 2012. Komunikasi Bencana: Aspek Sistem (Koordinasi, Informasi, dan Kerjasama). dalam Jurnal Komunikasi, Volume 1, Nomor 4.</a:t>
            </a:r>
          </a:p>
          <a:p>
            <a:r>
              <a:rPr lang="id-ID" dirty="0">
                <a:solidFill>
                  <a:schemeClr val="bg1"/>
                </a:solidFill>
                <a:latin typeface="Century Gothic" panose="020B0502020202020204" pitchFamily="34" charset="0"/>
              </a:rPr>
              <a:t>KPI. 2018. “Edaran Terkait Penayangan Peliputan Bencana”. Terarsip di http://www.kpi.go.id/index.php/id/umum/38-dalam-negeri/34712-siaran-pers-kpi-keluarkan-edaran-terkait-penayangan-peliputan-bencana</a:t>
            </a:r>
          </a:p>
        </p:txBody>
      </p:sp>
    </p:spTree>
    <p:extLst>
      <p:ext uri="{BB962C8B-B14F-4D97-AF65-F5344CB8AC3E}">
        <p14:creationId xmlns:p14="http://schemas.microsoft.com/office/powerpoint/2010/main" val="222296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190848"/>
            <a:ext cx="9440034" cy="3130508"/>
          </a:xfrm>
        </p:spPr>
        <p:txBody>
          <a:bodyPr>
            <a:noAutofit/>
          </a:bodyPr>
          <a:lstStyle/>
          <a:p>
            <a:pPr algn="l"/>
            <a:r>
              <a:rPr lang="id-ID" sz="6000" b="1" i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ETIKA DAN PENGEMBANGAN MORAL</a:t>
            </a:r>
            <a:endParaRPr lang="id-ID" sz="6000" b="1" i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4512739"/>
            <a:ext cx="9440034" cy="1049867"/>
          </a:xfrm>
        </p:spPr>
        <p:txBody>
          <a:bodyPr/>
          <a:lstStyle/>
          <a:p>
            <a:pPr algn="r"/>
            <a:r>
              <a:rPr lang="id-ID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OLEH SUCI MARINI NOVIANTY</a:t>
            </a:r>
            <a:endParaRPr lang="id-ID" b="1" i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3785796" cy="4898065"/>
          </a:xfrm>
        </p:spPr>
        <p:txBody>
          <a:bodyPr>
            <a:normAutofit/>
          </a:bodyPr>
          <a:lstStyle/>
          <a:p>
            <a:pPr algn="l"/>
            <a:r>
              <a:rPr lang="id-ID" sz="6000" b="1" i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ETIKA? </a:t>
            </a:r>
            <a:br>
              <a:rPr lang="id-ID" sz="6000" b="1" i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lang="id-ID" sz="6000" b="1" i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APA ITU?</a:t>
            </a:r>
            <a:endParaRPr lang="id-ID" sz="6000" b="1" i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wha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10" y="1580050"/>
            <a:ext cx="6067748" cy="43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59" y="2906233"/>
            <a:ext cx="10353762" cy="970450"/>
          </a:xfrm>
        </p:spPr>
        <p:txBody>
          <a:bodyPr>
            <a:noAutofit/>
          </a:bodyPr>
          <a:lstStyle/>
          <a:p>
            <a:r>
              <a:rPr lang="id-ID" sz="72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ETIKA ≠</a:t>
            </a:r>
            <a:r>
              <a:rPr lang="id-ID" sz="72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id-ID" sz="7200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ETIKET</a:t>
            </a:r>
            <a:endParaRPr lang="id-ID" sz="7200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49460" y="3876683"/>
            <a:ext cx="4551340" cy="10142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72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VALUE </a:t>
            </a:r>
            <a:endParaRPr lang="id-ID" sz="7200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1891939"/>
            <a:ext cx="39693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ARTEFAK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7778" y="4847133"/>
            <a:ext cx="3615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 smtClean="0">
                <a:latin typeface="Century Gothic" panose="020B0502020202020204" pitchFamily="34" charset="0"/>
              </a:rPr>
              <a:t>Apa yang kamu percaya</a:t>
            </a:r>
            <a:endParaRPr lang="id-ID" sz="2000" b="1" i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535673"/>
            <a:ext cx="3615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 smtClean="0">
                <a:latin typeface="Century Gothic" panose="020B0502020202020204" pitchFamily="34" charset="0"/>
              </a:rPr>
              <a:t>Apa yang kamu lihat</a:t>
            </a:r>
            <a:endParaRPr lang="id-ID" sz="20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Pengertian Etika</a:t>
            </a:r>
            <a:endParaRPr lang="id-ID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058751"/>
          </a:xfrm>
        </p:spPr>
        <p:txBody>
          <a:bodyPr>
            <a:noAutofit/>
          </a:bodyPr>
          <a:lstStyle/>
          <a:p>
            <a:r>
              <a:rPr lang="id-ID" sz="2800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Etika adalah nilai – nilai atau norma yang menjadi pegangan bagi seseorang atau kelompok dalam mengatur tingkah lakunya (Mufid, 2018)</a:t>
            </a:r>
          </a:p>
          <a:p>
            <a:r>
              <a:rPr lang="id-ID" sz="2800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Berasal dari Bahasa Yunani, ‘Ethos’, yang berarti adat, tradisi, atau karakter yang memandu sebuah kelompok atau budaya tertentu</a:t>
            </a:r>
          </a:p>
          <a:p>
            <a:r>
              <a:rPr lang="id-ID" sz="2800" b="1" i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Etika membahas bagaimana manusia bertindak, baik – buruk atau benar – tidaknya tingkah laku sekaligus menyoroti kewajiban – kewajiban manusia</a:t>
            </a:r>
          </a:p>
        </p:txBody>
      </p:sp>
    </p:spTree>
    <p:extLst>
      <p:ext uri="{BB962C8B-B14F-4D97-AF65-F5344CB8AC3E}">
        <p14:creationId xmlns:p14="http://schemas.microsoft.com/office/powerpoint/2010/main" val="21116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4237</TotalTime>
  <Words>488</Words>
  <Application>Microsoft Office PowerPoint</Application>
  <PresentationFormat>Custom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Slate</vt:lpstr>
      <vt:lpstr>Mata Kuliah Etika Komunikasi</vt:lpstr>
      <vt:lpstr>Lingkup Pembahasan</vt:lpstr>
      <vt:lpstr>Komponen Penilaian</vt:lpstr>
      <vt:lpstr>Kriteria Penilaian</vt:lpstr>
      <vt:lpstr>Referensi</vt:lpstr>
      <vt:lpstr>ETIKA DAN PENGEMBANGAN MORAL</vt:lpstr>
      <vt:lpstr>ETIKA?  APA ITU?</vt:lpstr>
      <vt:lpstr>ETIKA ≠ ETIKET</vt:lpstr>
      <vt:lpstr>Pengertian Etika</vt:lpstr>
      <vt:lpstr>Pengertian Etika</vt:lpstr>
      <vt:lpstr>Asal Kata ‘Etika’</vt:lpstr>
      <vt:lpstr>Asal Kata ‘Moral’</vt:lpstr>
      <vt:lpstr>Jadi beda Etika dan Moral</vt:lpstr>
      <vt:lpstr>Tiga Level Etika</vt:lpstr>
      <vt:lpstr>PowerPoint Presentation</vt:lpstr>
      <vt:lpstr>Kenapa harus belajar Etika???</vt:lpstr>
      <vt:lpstr>Untuk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DAN PENGEMBANGAN MORAL</dc:title>
  <dc:creator>Ovy</dc:creator>
  <cp:lastModifiedBy>Suci Marini</cp:lastModifiedBy>
  <cp:revision>18</cp:revision>
  <dcterms:created xsi:type="dcterms:W3CDTF">2019-01-25T09:38:16Z</dcterms:created>
  <dcterms:modified xsi:type="dcterms:W3CDTF">2019-02-15T06:10:17Z</dcterms:modified>
</cp:coreProperties>
</file>