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sldIdLst>
    <p:sldId id="257" r:id="rId9"/>
    <p:sldId id="258" r:id="rId10"/>
    <p:sldId id="259" r:id="rId11"/>
    <p:sldId id="27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16E5C5-EAD7-43D4-A96B-C1FE3802D30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4943AC-BF4F-42F1-96B8-0CD7B34CD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4365104"/>
            <a:ext cx="6477000" cy="1502296"/>
          </a:xfrm>
        </p:spPr>
        <p:txBody>
          <a:bodyPr/>
          <a:lstStyle/>
          <a:p>
            <a:r>
              <a:rPr lang="en-US" dirty="0" err="1" smtClean="0"/>
              <a:t>Pemetaan</a:t>
            </a:r>
            <a:r>
              <a:rPr lang="en-US" dirty="0" smtClean="0"/>
              <a:t> Wilayah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Ilham</a:t>
            </a:r>
            <a:r>
              <a:rPr lang="en-US" dirty="0" smtClean="0"/>
              <a:t> </a:t>
            </a:r>
            <a:r>
              <a:rPr lang="en-US" dirty="0" err="1" smtClean="0"/>
              <a:t>Prisgunanto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4944548" cy="264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Gaya </a:t>
            </a:r>
            <a:r>
              <a:rPr lang="en-US" dirty="0" err="1" smtClean="0"/>
              <a:t>retorika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sophie</a:t>
            </a:r>
            <a:r>
              <a:rPr lang="en-US" dirty="0" smtClean="0"/>
              <a:t> (Sophist)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mediterania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dikerumunan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legislatif</a:t>
            </a:r>
            <a:r>
              <a:rPr lang="en-US" dirty="0" smtClean="0"/>
              <a:t>, jury </a:t>
            </a:r>
            <a:r>
              <a:rPr lang="en-US" dirty="0" err="1" smtClean="0"/>
              <a:t>dan</a:t>
            </a:r>
            <a:r>
              <a:rPr lang="en-US" dirty="0" smtClean="0"/>
              <a:t> hakim.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penganut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;</a:t>
            </a:r>
          </a:p>
          <a:p>
            <a:pPr marL="514350" indent="-514350">
              <a:buNone/>
            </a:pPr>
            <a:r>
              <a:rPr lang="en-US" dirty="0" smtClean="0"/>
              <a:t>1. 	</a:t>
            </a:r>
            <a:r>
              <a:rPr lang="en-US" dirty="0" err="1" smtClean="0"/>
              <a:t>Komunikasi</a:t>
            </a:r>
            <a:r>
              <a:rPr lang="en-US" dirty="0" smtClean="0"/>
              <a:t> oral </a:t>
            </a:r>
            <a:r>
              <a:rPr lang="en-US" dirty="0" err="1" smtClean="0"/>
              <a:t>adalah</a:t>
            </a:r>
            <a:r>
              <a:rPr lang="en-US" dirty="0" smtClean="0"/>
              <a:t> yang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2. 	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demokratik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settingan</a:t>
            </a:r>
            <a:r>
              <a:rPr lang="en-US" dirty="0" smtClean="0"/>
              <a:t> agar </a:t>
            </a:r>
            <a:r>
              <a:rPr lang="en-US" dirty="0" err="1" smtClean="0"/>
              <a:t>pendengar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diskursus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>. </a:t>
            </a:r>
            <a:r>
              <a:rPr lang="en-US" dirty="0" err="1" smtClean="0"/>
              <a:t>Retorika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4.	</a:t>
            </a:r>
            <a:r>
              <a:rPr lang="en-US" dirty="0" err="1" smtClean="0"/>
              <a:t>Pelatihan</a:t>
            </a:r>
            <a:r>
              <a:rPr lang="en-US" dirty="0" smtClean="0"/>
              <a:t> orator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, yang </a:t>
            </a:r>
            <a:r>
              <a:rPr lang="en-US" dirty="0" err="1" smtClean="0"/>
              <a:t>diajarkan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,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kerumunan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).</a:t>
            </a:r>
          </a:p>
          <a:p>
            <a:pPr marL="514350" indent="-514350">
              <a:buNone/>
            </a:pPr>
            <a:r>
              <a:rPr lang="en-US" dirty="0" smtClean="0"/>
              <a:t>5.	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6.	</a:t>
            </a:r>
            <a:r>
              <a:rPr lang="en-US" dirty="0" err="1" smtClean="0"/>
              <a:t>Tradisi</a:t>
            </a:r>
            <a:r>
              <a:rPr lang="en-US" dirty="0" smtClean="0"/>
              <a:t> oral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dikenalkan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era 1800 an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Semiotika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 smtClean="0"/>
          </a:p>
          <a:p>
            <a:r>
              <a:rPr lang="en-US" dirty="0" err="1" smtClean="0"/>
              <a:t>Semiotik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 smtClean="0"/>
          </a:p>
          <a:p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dibicarakan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Thought – Reference, </a:t>
            </a:r>
            <a:r>
              <a:rPr lang="en-US" dirty="0" err="1" smtClean="0"/>
              <a:t>kata</a:t>
            </a:r>
            <a:r>
              <a:rPr lang="en-US" dirty="0" smtClean="0"/>
              <a:t> –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Thing (referent) (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; Ferdinand de Saussure </a:t>
            </a:r>
            <a:r>
              <a:rPr lang="en-US" dirty="0" err="1" smtClean="0"/>
              <a:t>dan</a:t>
            </a:r>
            <a:r>
              <a:rPr lang="en-US" dirty="0" smtClean="0"/>
              <a:t> Roland Barthes</a:t>
            </a:r>
          </a:p>
          <a:p>
            <a:r>
              <a:rPr lang="en-US" dirty="0" smtClean="0"/>
              <a:t> Ferdinand de Saussure ;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denotatif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konotatif</a:t>
            </a:r>
            <a:r>
              <a:rPr lang="en-US" dirty="0" smtClean="0"/>
              <a:t> (non verbal)</a:t>
            </a:r>
          </a:p>
          <a:p>
            <a:endParaRPr lang="en-US" dirty="0"/>
          </a:p>
        </p:txBody>
      </p:sp>
      <p:pic>
        <p:nvPicPr>
          <p:cNvPr id="5" name="Content Placeholder 4" descr="saussure-sig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321108"/>
            <a:ext cx="4726807" cy="2836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Semiotika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Roland Barthes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pemaknaan</a:t>
            </a:r>
            <a:r>
              <a:rPr lang="en-US" dirty="0" smtClean="0"/>
              <a:t> </a:t>
            </a:r>
            <a:r>
              <a:rPr lang="en-US" dirty="0" err="1" smtClean="0"/>
              <a:t>ideologis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semiotik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Tradisi</a:t>
            </a:r>
            <a:r>
              <a:rPr lang="en-US" dirty="0" smtClean="0"/>
              <a:t> Socio - Cultural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Premis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mereproduksi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Ahlinya</a:t>
            </a:r>
            <a:r>
              <a:rPr lang="en-US" dirty="0" smtClean="0"/>
              <a:t> Edward </a:t>
            </a:r>
            <a:r>
              <a:rPr lang="en-US" dirty="0" err="1" smtClean="0"/>
              <a:t>Shafir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Benyamin Lee </a:t>
            </a:r>
            <a:r>
              <a:rPr lang="en-US" dirty="0" err="1" smtClean="0"/>
              <a:t>Worf</a:t>
            </a:r>
            <a:r>
              <a:rPr lang="en-US" dirty="0" smtClean="0"/>
              <a:t>,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Shafir</a:t>
            </a:r>
            <a:r>
              <a:rPr lang="en-US" dirty="0" smtClean="0"/>
              <a:t> –</a:t>
            </a:r>
            <a:r>
              <a:rPr lang="en-US" dirty="0" err="1" smtClean="0"/>
              <a:t>Worf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pikirkan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busy-stre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513612"/>
            <a:ext cx="4716016" cy="2185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Tradisi</a:t>
            </a:r>
            <a:r>
              <a:rPr lang="en-US" dirty="0" smtClean="0"/>
              <a:t> Socio - Cultural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you (singular </a:t>
            </a:r>
            <a:r>
              <a:rPr lang="en-US" dirty="0" err="1" smtClean="0"/>
              <a:t>atau</a:t>
            </a:r>
            <a:r>
              <a:rPr lang="en-US" dirty="0" smtClean="0"/>
              <a:t> plural)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Du)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10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you,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gender, </a:t>
            </a:r>
            <a:r>
              <a:rPr lang="en-US" dirty="0" err="1" smtClean="0"/>
              <a:t>usia</a:t>
            </a:r>
            <a:r>
              <a:rPr lang="en-US" dirty="0" smtClean="0"/>
              <a:t>, status 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Ahli</a:t>
            </a:r>
            <a:r>
              <a:rPr lang="en-US" dirty="0" smtClean="0"/>
              <a:t> Socio </a:t>
            </a:r>
            <a:r>
              <a:rPr lang="en-US" dirty="0" err="1" smtClean="0"/>
              <a:t>kultural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, </a:t>
            </a:r>
            <a:r>
              <a:rPr lang="en-US" dirty="0" err="1" smtClean="0"/>
              <a:t>dipelihara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bertansformasi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Diskursus</a:t>
            </a:r>
            <a:endParaRPr lang="en-US" dirty="0" smtClean="0"/>
          </a:p>
          <a:p>
            <a:r>
              <a:rPr lang="en-US" dirty="0" err="1" smtClean="0"/>
              <a:t>Pencetusnya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Frakfurt</a:t>
            </a:r>
            <a:r>
              <a:rPr lang="en-US" dirty="0" smtClean="0"/>
              <a:t> School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Idenya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Karl Marx yang </a:t>
            </a:r>
            <a:r>
              <a:rPr lang="en-US" dirty="0" err="1" smtClean="0"/>
              <a:t>mengkritik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ortodok</a:t>
            </a:r>
            <a:endParaRPr lang="en-US" dirty="0" smtClean="0"/>
          </a:p>
          <a:p>
            <a:r>
              <a:rPr lang="en-US" dirty="0" err="1" smtClean="0"/>
              <a:t>Ahlinya</a:t>
            </a:r>
            <a:r>
              <a:rPr lang="en-US" dirty="0" smtClean="0"/>
              <a:t> </a:t>
            </a:r>
            <a:r>
              <a:rPr lang="en-US" dirty="0" err="1" smtClean="0"/>
              <a:t>Horkheimer</a:t>
            </a:r>
            <a:r>
              <a:rPr lang="en-US" dirty="0" smtClean="0"/>
              <a:t>, </a:t>
            </a:r>
            <a:r>
              <a:rPr lang="en-US" dirty="0" err="1" smtClean="0"/>
              <a:t>Adorno</a:t>
            </a:r>
            <a:r>
              <a:rPr lang="en-US" dirty="0" smtClean="0"/>
              <a:t>, Marcuse </a:t>
            </a:r>
          </a:p>
          <a:p>
            <a:r>
              <a:rPr lang="en-US" dirty="0" err="1" smtClean="0"/>
              <a:t>Membicarakan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modal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Swiss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USA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USA (</a:t>
            </a:r>
            <a:r>
              <a:rPr lang="en-US" dirty="0" err="1" smtClean="0"/>
              <a:t>perang</a:t>
            </a:r>
            <a:r>
              <a:rPr lang="en-US" dirty="0" smtClean="0"/>
              <a:t> Hitler)</a:t>
            </a:r>
            <a:endParaRPr lang="en-US" dirty="0"/>
          </a:p>
        </p:txBody>
      </p:sp>
      <p:pic>
        <p:nvPicPr>
          <p:cNvPr id="5" name="Content Placeholder 4" descr="medi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500499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legitimasi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,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gate keeper. </a:t>
            </a:r>
            <a:r>
              <a:rPr lang="en-US" dirty="0" err="1" smtClean="0"/>
              <a:t>Alhasil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pendiam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Peran</a:t>
            </a:r>
            <a:r>
              <a:rPr lang="en-US" dirty="0" smtClean="0"/>
              <a:t> media </a:t>
            </a:r>
            <a:r>
              <a:rPr lang="en-US" dirty="0" err="1" smtClean="0"/>
              <a:t>menumpulkan</a:t>
            </a:r>
            <a:r>
              <a:rPr lang="en-US" dirty="0" smtClean="0"/>
              <a:t>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berekspresi</a:t>
            </a:r>
            <a:r>
              <a:rPr lang="en-US" dirty="0" smtClean="0"/>
              <a:t>.  Marx </a:t>
            </a:r>
            <a:r>
              <a:rPr lang="en-US" dirty="0" err="1" smtClean="0"/>
              <a:t>mengatakan</a:t>
            </a:r>
            <a:r>
              <a:rPr lang="en-US" dirty="0" smtClean="0"/>
              <a:t> agama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candu</a:t>
            </a:r>
            <a:r>
              <a:rPr lang="en-US" dirty="0" smtClean="0"/>
              <a:t>.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. Marcuse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one dimensional man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konteksnya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Saintifik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.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ilussion</a:t>
            </a:r>
            <a:r>
              <a:rPr lang="en-US" dirty="0" smtClean="0"/>
              <a:t>.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naif</a:t>
            </a:r>
            <a:r>
              <a:rPr lang="en-US" dirty="0" smtClean="0"/>
              <a:t>.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mengkritik</a:t>
            </a:r>
            <a:r>
              <a:rPr lang="en-US" dirty="0" smtClean="0"/>
              <a:t> </a:t>
            </a:r>
            <a:r>
              <a:rPr lang="en-US" dirty="0" err="1" smtClean="0"/>
              <a:t>pedas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pembisnis</a:t>
            </a:r>
            <a:r>
              <a:rPr lang="en-US" dirty="0" smtClean="0"/>
              <a:t> yang </a:t>
            </a:r>
            <a:r>
              <a:rPr lang="en-US" dirty="0" err="1" smtClean="0"/>
              <a:t>terjebak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 </a:t>
            </a:r>
            <a:r>
              <a:rPr lang="en-US" dirty="0" err="1" smtClean="0"/>
              <a:t>validitas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status quo.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; </a:t>
            </a:r>
            <a:r>
              <a:rPr lang="en-US" dirty="0" err="1" smtClean="0"/>
              <a:t>kebebasan</a:t>
            </a:r>
            <a:r>
              <a:rPr lang="en-US" dirty="0" smtClean="0"/>
              <a:t>, </a:t>
            </a:r>
            <a:r>
              <a:rPr lang="en-US" dirty="0" err="1" smtClean="0"/>
              <a:t>emansipasi</a:t>
            </a:r>
            <a:r>
              <a:rPr lang="en-US" dirty="0" smtClean="0"/>
              <a:t>,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ketidaktentuan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Fenomenologi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Pandangan</a:t>
            </a:r>
            <a:r>
              <a:rPr lang="en-US" dirty="0" smtClean="0"/>
              <a:t> yang </a:t>
            </a:r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intepretasi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subyektif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Ahlinya</a:t>
            </a:r>
            <a:r>
              <a:rPr lang="en-US" dirty="0" smtClean="0"/>
              <a:t> Carl Roger,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endParaRPr lang="en-US" dirty="0" smtClean="0"/>
          </a:p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personal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err="1" smtClean="0"/>
              <a:t>Isu-Isu</a:t>
            </a:r>
            <a:r>
              <a:rPr lang="en-US" dirty="0" smtClean="0"/>
              <a:t> Yang </a:t>
            </a:r>
            <a:r>
              <a:rPr lang="en-US" dirty="0" err="1" smtClean="0"/>
              <a:t>dibicarakan</a:t>
            </a:r>
            <a:r>
              <a:rPr lang="en-US" dirty="0" smtClean="0"/>
              <a:t>;</a:t>
            </a:r>
          </a:p>
          <a:p>
            <a:pPr marL="514350" indent="-514350">
              <a:buNone/>
            </a:pPr>
            <a:r>
              <a:rPr lang="en-US" dirty="0" smtClean="0"/>
              <a:t>1. 	</a:t>
            </a:r>
            <a:r>
              <a:rPr lang="en-US" dirty="0" err="1" smtClean="0"/>
              <a:t>Kongruen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tindakannya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pemaknaan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koheren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kenyatannya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c1a5beb1cca2848e6c296664d9d7d4012c5adf2b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548" y="1795338"/>
            <a:ext cx="4419452" cy="2209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Fenomenologi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;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.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r>
              <a:rPr lang="en-US" dirty="0" smtClean="0"/>
              <a:t>, </a:t>
            </a:r>
            <a:r>
              <a:rPr lang="en-US" dirty="0" err="1" smtClean="0"/>
              <a:t>perhatian</a:t>
            </a:r>
            <a:r>
              <a:rPr lang="en-US" dirty="0" smtClean="0"/>
              <a:t>, </a:t>
            </a:r>
            <a:r>
              <a:rPr lang="en-US" dirty="0" err="1" smtClean="0"/>
              <a:t>tertarik</a:t>
            </a:r>
            <a:r>
              <a:rPr lang="en-US" dirty="0" smtClean="0"/>
              <a:t>, </a:t>
            </a:r>
            <a:r>
              <a:rPr lang="en-US" dirty="0" err="1" smtClean="0"/>
              <a:t>respek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menyukai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	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Empatik</a:t>
            </a:r>
            <a:r>
              <a:rPr lang="en-US" dirty="0" smtClean="0"/>
              <a:t> ;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</a:t>
            </a:r>
            <a:r>
              <a:rPr lang="en-US" dirty="0" err="1" smtClean="0"/>
              <a:t>disandarkan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prasangka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screen_shot_2014-01-07_at_3.57.07_pm_1206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782094"/>
            <a:ext cx="3886200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12" y="2786058"/>
            <a:ext cx="3971924" cy="1594476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06888" cy="780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17321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konseptualisasi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masalahnya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 smtClean="0"/>
          </a:p>
          <a:p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tujuh tradi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7 Tradisi Keilmuan Komunikasi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453131"/>
          </a:xfrm>
        </p:spPr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mengklasifikasi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penerapannya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 smtClean="0"/>
          </a:p>
          <a:p>
            <a:r>
              <a:rPr lang="en-US" dirty="0" err="1" smtClean="0"/>
              <a:t>Ada</a:t>
            </a:r>
            <a:r>
              <a:rPr lang="en-US" dirty="0" smtClean="0"/>
              <a:t> 7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;</a:t>
            </a:r>
          </a:p>
          <a:p>
            <a:endParaRPr lang="en-AU" dirty="0"/>
          </a:p>
        </p:txBody>
      </p:sp>
      <p:pic>
        <p:nvPicPr>
          <p:cNvPr id="5" name="Content Placeholder 4" descr="cov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4038600" cy="29936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Tradisi</a:t>
            </a:r>
            <a:r>
              <a:rPr lang="en-US" dirty="0" smtClean="0"/>
              <a:t> Socio-Psychological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interpersonal</a:t>
            </a:r>
          </a:p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obyektivistik</a:t>
            </a:r>
            <a:endParaRPr lang="en-US" dirty="0" smtClean="0"/>
          </a:p>
          <a:p>
            <a:r>
              <a:rPr lang="en-US" dirty="0" err="1" smtClean="0"/>
              <a:t>Pandangan</a:t>
            </a:r>
            <a:r>
              <a:rPr lang="en-US" dirty="0" smtClean="0"/>
              <a:t> yang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Pencetusnya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Carl </a:t>
            </a:r>
            <a:r>
              <a:rPr lang="en-US" dirty="0" err="1" smtClean="0"/>
              <a:t>Hovland</a:t>
            </a:r>
            <a:r>
              <a:rPr lang="en-US" dirty="0" smtClean="0"/>
              <a:t> (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Yale University),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preposisi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cov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15663"/>
            <a:ext cx="4038600" cy="299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Premis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; Stimuli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audiens</a:t>
            </a:r>
            <a:r>
              <a:rPr lang="en-US" dirty="0" smtClean="0"/>
              <a:t>, </a:t>
            </a:r>
            <a:r>
              <a:rPr lang="en-US" dirty="0" err="1" smtClean="0"/>
              <a:t>predisposisi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. (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framework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(Who – What - Whom – </a:t>
            </a:r>
            <a:r>
              <a:rPr lang="en-US" dirty="0" err="1" smtClean="0"/>
              <a:t>dan</a:t>
            </a:r>
            <a:r>
              <a:rPr lang="en-US" dirty="0" smtClean="0"/>
              <a:t> What Effect.</a:t>
            </a:r>
          </a:p>
          <a:p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media </a:t>
            </a:r>
            <a:r>
              <a:rPr lang="en-US" dirty="0" err="1" smtClean="0"/>
              <a:t>terpercaya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Expertness </a:t>
            </a:r>
            <a:r>
              <a:rPr lang="en-US" dirty="0" err="1" smtClean="0"/>
              <a:t>dan</a:t>
            </a:r>
            <a:r>
              <a:rPr lang="en-US" dirty="0" smtClean="0"/>
              <a:t> Character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kredibilitas</a:t>
            </a:r>
            <a:r>
              <a:rPr lang="en-US" dirty="0" smtClean="0"/>
              <a:t>)..</a:t>
            </a:r>
          </a:p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darimana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(</a:t>
            </a:r>
            <a:r>
              <a:rPr lang="en-US" i="1" dirty="0" smtClean="0"/>
              <a:t>sleeper effect</a:t>
            </a:r>
            <a:r>
              <a:rPr lang="en-US" dirty="0" smtClean="0"/>
              <a:t>)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 -</a:t>
            </a:r>
            <a:r>
              <a:rPr lang="en-US" dirty="0" err="1" smtClean="0"/>
              <a:t>Psycological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Tradisi</a:t>
            </a:r>
            <a:r>
              <a:rPr lang="en-US" dirty="0" smtClean="0"/>
              <a:t> Cybernetic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89567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Istilah</a:t>
            </a:r>
            <a:r>
              <a:rPr lang="en-US" dirty="0" smtClean="0"/>
              <a:t> Cybernetic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intelijen</a:t>
            </a:r>
            <a:r>
              <a:rPr lang="en-US" dirty="0" smtClean="0"/>
              <a:t>.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. 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model </a:t>
            </a:r>
            <a:r>
              <a:rPr lang="en-US" dirty="0" err="1" smtClean="0"/>
              <a:t>komputer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antipesawat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radar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cybernetika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,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ictur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5051" y="2132856"/>
            <a:ext cx="5031445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Cybernetika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Ahlinya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Claude Shannon –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model </a:t>
            </a:r>
            <a:r>
              <a:rPr lang="en-US" dirty="0" err="1" smtClean="0"/>
              <a:t>matematika</a:t>
            </a:r>
            <a:r>
              <a:rPr lang="en-US" dirty="0" smtClean="0"/>
              <a:t> signal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Bell.</a:t>
            </a:r>
          </a:p>
          <a:p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dibicarakan</a:t>
            </a:r>
            <a:r>
              <a:rPr lang="en-US" dirty="0" smtClean="0"/>
              <a:t> ; information resources, message, transmitter, signal, channel, receiver, </a:t>
            </a:r>
            <a:r>
              <a:rPr lang="en-US" dirty="0" err="1" smtClean="0"/>
              <a:t>destignation</a:t>
            </a:r>
            <a:r>
              <a:rPr lang="en-US" dirty="0" smtClean="0"/>
              <a:t>, feedback </a:t>
            </a:r>
            <a:r>
              <a:rPr lang="en-US" dirty="0" err="1" smtClean="0"/>
              <a:t>dan</a:t>
            </a:r>
            <a:r>
              <a:rPr lang="en-US" dirty="0" smtClean="0"/>
              <a:t> noise</a:t>
            </a:r>
          </a:p>
          <a:p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membicarakan</a:t>
            </a:r>
            <a:r>
              <a:rPr lang="en-US" dirty="0" smtClean="0"/>
              <a:t> noise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overload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=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= </a:t>
            </a:r>
            <a:r>
              <a:rPr lang="en-US" dirty="0" err="1" smtClean="0"/>
              <a:t>Informasi</a:t>
            </a:r>
            <a:r>
              <a:rPr lang="en-US" dirty="0" smtClean="0"/>
              <a:t> +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89567"/>
            <a:ext cx="4248472" cy="356762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id-ID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Ahli</a:t>
            </a:r>
            <a:r>
              <a:rPr lang="en-US" dirty="0" smtClean="0"/>
              <a:t> Roma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wisdom (</a:t>
            </a:r>
            <a:r>
              <a:rPr lang="en-US" dirty="0" err="1" smtClean="0"/>
              <a:t>kebijaksanaan</a:t>
            </a:r>
            <a:r>
              <a:rPr lang="en-US" dirty="0" smtClean="0"/>
              <a:t>).</a:t>
            </a:r>
            <a:endParaRPr lang="id-ID" dirty="0" smtClean="0"/>
          </a:p>
          <a:p>
            <a:endParaRPr lang="en-US" dirty="0" smtClean="0"/>
          </a:p>
          <a:p>
            <a:r>
              <a:rPr lang="en-US" dirty="0" err="1" smtClean="0"/>
              <a:t>Seperti</a:t>
            </a:r>
            <a:r>
              <a:rPr lang="en-US" dirty="0" smtClean="0"/>
              <a:t> Demosthenes, Pebbles, </a:t>
            </a:r>
            <a:r>
              <a:rPr lang="en-US" dirty="0" err="1" smtClean="0"/>
              <a:t>Cicerro</a:t>
            </a:r>
            <a:r>
              <a:rPr lang="en-US" dirty="0" smtClean="0"/>
              <a:t> (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Romawi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Martin Luther King </a:t>
            </a:r>
            <a:r>
              <a:rPr lang="en-US" dirty="0" err="1" smtClean="0"/>
              <a:t>Jr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pidato</a:t>
            </a:r>
            <a:r>
              <a:rPr lang="en-US" dirty="0" smtClean="0"/>
              <a:t> I Have a Dream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 smtClean="0"/>
          </a:p>
          <a:p>
            <a:r>
              <a:rPr lang="en-US" dirty="0" smtClean="0"/>
              <a:t>Gaya </a:t>
            </a:r>
            <a:r>
              <a:rPr lang="en-US" dirty="0" err="1" smtClean="0"/>
              <a:t>berbicara</a:t>
            </a:r>
            <a:r>
              <a:rPr lang="en-US" dirty="0" smtClean="0"/>
              <a:t>  </a:t>
            </a:r>
            <a:r>
              <a:rPr lang="en-US" dirty="0" err="1" smtClean="0"/>
              <a:t>retorika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; </a:t>
            </a:r>
            <a:r>
              <a:rPr lang="en-US" dirty="0" err="1" smtClean="0"/>
              <a:t>Penipuan</a:t>
            </a:r>
            <a:r>
              <a:rPr lang="en-US" dirty="0" smtClean="0"/>
              <a:t> visual, </a:t>
            </a:r>
            <a:r>
              <a:rPr lang="en-US" dirty="0" err="1" smtClean="0"/>
              <a:t>repetisi</a:t>
            </a:r>
            <a:r>
              <a:rPr lang="en-US" dirty="0" smtClean="0"/>
              <a:t>, </a:t>
            </a:r>
            <a:r>
              <a:rPr lang="en-US" dirty="0" err="1" smtClean="0"/>
              <a:t>aliterasi</a:t>
            </a:r>
            <a:r>
              <a:rPr lang="en-US" dirty="0" smtClean="0"/>
              <a:t>, </a:t>
            </a:r>
            <a:r>
              <a:rPr lang="en-US" dirty="0" err="1" smtClean="0"/>
              <a:t>metafora</a:t>
            </a:r>
            <a:r>
              <a:rPr lang="en-US" dirty="0" smtClean="0"/>
              <a:t> (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martin_luther_king-460x3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62849"/>
            <a:ext cx="4159250" cy="3236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</TotalTime>
  <Words>1016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Median</vt:lpstr>
      <vt:lpstr>Apex</vt:lpstr>
      <vt:lpstr>Flow</vt:lpstr>
      <vt:lpstr>Urban</vt:lpstr>
      <vt:lpstr>Concourse</vt:lpstr>
      <vt:lpstr>Aspect</vt:lpstr>
      <vt:lpstr>Technic</vt:lpstr>
      <vt:lpstr>Verve</vt:lpstr>
      <vt:lpstr>Pemetaan Wilayah Teori Komunikasi?</vt:lpstr>
      <vt:lpstr>Apa Komunikasi Itu</vt:lpstr>
      <vt:lpstr>Apa Komunikasi itu?</vt:lpstr>
      <vt:lpstr>7 Tradisi Keilmuan Komunikasi</vt:lpstr>
      <vt:lpstr>1. Tradisi Socio-Psychological </vt:lpstr>
      <vt:lpstr>Socio -Psycological</vt:lpstr>
      <vt:lpstr>2. Tradisi Cybernetic</vt:lpstr>
      <vt:lpstr>Cybernetika</vt:lpstr>
      <vt:lpstr>3. Tradisi Retorika </vt:lpstr>
      <vt:lpstr>Tradisi Retorika</vt:lpstr>
      <vt:lpstr>Tradisi Retorika</vt:lpstr>
      <vt:lpstr>4. Tradisi Semiotika</vt:lpstr>
      <vt:lpstr>Semiotika</vt:lpstr>
      <vt:lpstr>5. Tradisi Socio - Cultural </vt:lpstr>
      <vt:lpstr>Tradisi Socio - Cultural </vt:lpstr>
      <vt:lpstr>6. Tradisi Kritik</vt:lpstr>
      <vt:lpstr>Kritik</vt:lpstr>
      <vt:lpstr>Kritik</vt:lpstr>
      <vt:lpstr>7. Tradisi Fenomenologi</vt:lpstr>
      <vt:lpstr>Tradisi Fenomenologi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Pemetaan Wilayah Teori?</dc:title>
  <dc:creator>user</dc:creator>
  <cp:lastModifiedBy>Prana Wukir</cp:lastModifiedBy>
  <cp:revision>48</cp:revision>
  <dcterms:created xsi:type="dcterms:W3CDTF">2016-02-29T16:45:46Z</dcterms:created>
  <dcterms:modified xsi:type="dcterms:W3CDTF">2019-02-18T05:04:37Z</dcterms:modified>
</cp:coreProperties>
</file>