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4"/>
  </p:notesMasterIdLst>
  <p:handoutMasterIdLst>
    <p:handoutMasterId r:id="rId25"/>
  </p:handoutMasterIdLst>
  <p:sldIdLst>
    <p:sldId id="256" r:id="rId4"/>
    <p:sldId id="299" r:id="rId5"/>
    <p:sldId id="301" r:id="rId6"/>
    <p:sldId id="300" r:id="rId7"/>
    <p:sldId id="302" r:id="rId8"/>
    <p:sldId id="303" r:id="rId9"/>
    <p:sldId id="309" r:id="rId10"/>
    <p:sldId id="305" r:id="rId11"/>
    <p:sldId id="261" r:id="rId12"/>
    <p:sldId id="304" r:id="rId13"/>
    <p:sldId id="264" r:id="rId14"/>
    <p:sldId id="311" r:id="rId15"/>
    <p:sldId id="310" r:id="rId16"/>
    <p:sldId id="314" r:id="rId17"/>
    <p:sldId id="312" r:id="rId18"/>
    <p:sldId id="313" r:id="rId19"/>
    <p:sldId id="315" r:id="rId20"/>
    <p:sldId id="306" r:id="rId21"/>
    <p:sldId id="307" r:id="rId22"/>
    <p:sldId id="308" r:id="rId2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8F8"/>
    <a:srgbClr val="179A9D"/>
    <a:srgbClr val="38D4CD"/>
    <a:srgbClr val="16B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>
        <p:scale>
          <a:sx n="97" d="100"/>
          <a:sy n="97" d="100"/>
        </p:scale>
        <p:origin x="-522" y="54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63067592-1177-4A8F-8559-88EAFFFB7C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3C2CF451-70E9-424F-9484-D9CA0DA36A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0F118-FDC5-4298-8605-509719EC5E22}" type="datetimeFigureOut">
              <a:rPr lang="ko-KR" altLang="en-US" smtClean="0"/>
              <a:t>2019-02-24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52C3267D-5B5A-47A4-8D84-21A44F0D7B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F7C5F71-15FE-429B-AF61-61945D4F24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3CB6F-C11B-40A1-AA17-5337F931B3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32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BDEB5-11C8-4FFD-966B-93DB62A96F3D}" type="datetimeFigureOut">
              <a:rPr lang="ko-KR" altLang="en-US" smtClean="0"/>
              <a:t>2019-02-24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2991A-D88A-415F-AA3F-DF12C52C61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806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58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58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188" y="339502"/>
            <a:ext cx="4450844" cy="115212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188" y="1563638"/>
            <a:ext cx="445084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7784" y="2115319"/>
            <a:ext cx="3888432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27784" y="2700526"/>
            <a:ext cx="388813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8100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47222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123478"/>
            <a:ext cx="73803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63688" y="699542"/>
            <a:ext cx="738031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35151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96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398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00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91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5616" y="0"/>
            <a:ext cx="280831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954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275606"/>
            <a:ext cx="9144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5545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453549" y="501168"/>
            <a:ext cx="4176000" cy="417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Frame 5"/>
          <p:cNvSpPr/>
          <p:nvPr userDrawn="1"/>
        </p:nvSpPr>
        <p:spPr>
          <a:xfrm rot="2700000">
            <a:off x="1947315" y="994934"/>
            <a:ext cx="3188468" cy="3188468"/>
          </a:xfrm>
          <a:prstGeom prst="frame">
            <a:avLst>
              <a:gd name="adj1" fmla="val 18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 userDrawn="1"/>
        </p:nvSpPr>
        <p:spPr>
          <a:xfrm rot="10800000">
            <a:off x="906447" y="1455157"/>
            <a:ext cx="1432854" cy="2268009"/>
          </a:xfrm>
          <a:prstGeom prst="chevron">
            <a:avLst>
              <a:gd name="adj" fmla="val 808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1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35732" cy="3867894"/>
          </a:xfrm>
          <a:custGeom>
            <a:avLst/>
            <a:gdLst>
              <a:gd name="connsiteX0" fmla="*/ 0 w 4788024"/>
              <a:gd name="connsiteY0" fmla="*/ 0 h 3867894"/>
              <a:gd name="connsiteX1" fmla="*/ 4788024 w 4788024"/>
              <a:gd name="connsiteY1" fmla="*/ 0 h 3867894"/>
              <a:gd name="connsiteX2" fmla="*/ 4788024 w 4788024"/>
              <a:gd name="connsiteY2" fmla="*/ 3867894 h 3867894"/>
              <a:gd name="connsiteX3" fmla="*/ 0 w 4788024"/>
              <a:gd name="connsiteY3" fmla="*/ 3867894 h 3867894"/>
              <a:gd name="connsiteX4" fmla="*/ 0 w 4788024"/>
              <a:gd name="connsiteY4" fmla="*/ 0 h 3867894"/>
              <a:gd name="connsiteX0" fmla="*/ 0 w 4788024"/>
              <a:gd name="connsiteY0" fmla="*/ 0 h 3867894"/>
              <a:gd name="connsiteX1" fmla="*/ 4788024 w 4788024"/>
              <a:gd name="connsiteY1" fmla="*/ 0 h 3867894"/>
              <a:gd name="connsiteX2" fmla="*/ 0 w 4788024"/>
              <a:gd name="connsiteY2" fmla="*/ 3867894 h 3867894"/>
              <a:gd name="connsiteX3" fmla="*/ 0 w 4788024"/>
              <a:gd name="connsiteY3" fmla="*/ 0 h 3867894"/>
              <a:gd name="connsiteX0" fmla="*/ 0 w 4835732"/>
              <a:gd name="connsiteY0" fmla="*/ 0 h 3867894"/>
              <a:gd name="connsiteX1" fmla="*/ 4835732 w 4835732"/>
              <a:gd name="connsiteY1" fmla="*/ 0 h 3867894"/>
              <a:gd name="connsiteX2" fmla="*/ 0 w 4835732"/>
              <a:gd name="connsiteY2" fmla="*/ 3867894 h 3867894"/>
              <a:gd name="connsiteX3" fmla="*/ 0 w 4835732"/>
              <a:gd name="connsiteY3" fmla="*/ 0 h 38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5732" h="3867894">
                <a:moveTo>
                  <a:pt x="0" y="0"/>
                </a:moveTo>
                <a:lnTo>
                  <a:pt x="4835732" y="0"/>
                </a:lnTo>
                <a:lnTo>
                  <a:pt x="0" y="386789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8065" y="1243801"/>
            <a:ext cx="4875935" cy="3899699"/>
          </a:xfrm>
          <a:custGeom>
            <a:avLst/>
            <a:gdLst>
              <a:gd name="connsiteX0" fmla="*/ 0 w 4860032"/>
              <a:gd name="connsiteY0" fmla="*/ 0 h 3867894"/>
              <a:gd name="connsiteX1" fmla="*/ 4860032 w 4860032"/>
              <a:gd name="connsiteY1" fmla="*/ 0 h 3867894"/>
              <a:gd name="connsiteX2" fmla="*/ 4860032 w 4860032"/>
              <a:gd name="connsiteY2" fmla="*/ 3867894 h 3867894"/>
              <a:gd name="connsiteX3" fmla="*/ 0 w 4860032"/>
              <a:gd name="connsiteY3" fmla="*/ 3867894 h 3867894"/>
              <a:gd name="connsiteX4" fmla="*/ 0 w 4860032"/>
              <a:gd name="connsiteY4" fmla="*/ 0 h 3867894"/>
              <a:gd name="connsiteX0" fmla="*/ 0 w 4860032"/>
              <a:gd name="connsiteY0" fmla="*/ 3867894 h 3867894"/>
              <a:gd name="connsiteX1" fmla="*/ 4860032 w 4860032"/>
              <a:gd name="connsiteY1" fmla="*/ 0 h 3867894"/>
              <a:gd name="connsiteX2" fmla="*/ 4860032 w 4860032"/>
              <a:gd name="connsiteY2" fmla="*/ 3867894 h 3867894"/>
              <a:gd name="connsiteX3" fmla="*/ 0 w 4860032"/>
              <a:gd name="connsiteY3" fmla="*/ 3867894 h 3867894"/>
              <a:gd name="connsiteX0" fmla="*/ 0 w 4875935"/>
              <a:gd name="connsiteY0" fmla="*/ 3899699 h 3899699"/>
              <a:gd name="connsiteX1" fmla="*/ 4875935 w 4875935"/>
              <a:gd name="connsiteY1" fmla="*/ 0 h 3899699"/>
              <a:gd name="connsiteX2" fmla="*/ 4860032 w 4875935"/>
              <a:gd name="connsiteY2" fmla="*/ 3899699 h 3899699"/>
              <a:gd name="connsiteX3" fmla="*/ 0 w 4875935"/>
              <a:gd name="connsiteY3" fmla="*/ 3899699 h 3899699"/>
              <a:gd name="connsiteX0" fmla="*/ 0 w 4875935"/>
              <a:gd name="connsiteY0" fmla="*/ 3899699 h 3899699"/>
              <a:gd name="connsiteX1" fmla="*/ 4875935 w 4875935"/>
              <a:gd name="connsiteY1" fmla="*/ 0 h 3899699"/>
              <a:gd name="connsiteX2" fmla="*/ 4866610 w 4875935"/>
              <a:gd name="connsiteY2" fmla="*/ 3899699 h 3899699"/>
              <a:gd name="connsiteX3" fmla="*/ 0 w 4875935"/>
              <a:gd name="connsiteY3" fmla="*/ 3899699 h 389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5935" h="3899699">
                <a:moveTo>
                  <a:pt x="0" y="3899699"/>
                </a:moveTo>
                <a:lnTo>
                  <a:pt x="4875935" y="0"/>
                </a:lnTo>
                <a:cubicBezTo>
                  <a:pt x="4872827" y="1299900"/>
                  <a:pt x="4869718" y="2599799"/>
                  <a:pt x="4866610" y="3899699"/>
                </a:cubicBezTo>
                <a:lnTo>
                  <a:pt x="0" y="38996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5251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95997" y="1611681"/>
            <a:ext cx="2791434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58920" y="1611681"/>
            <a:ext cx="2791434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1267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87" y="1489421"/>
            <a:ext cx="3035425" cy="30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61556" y="1603730"/>
            <a:ext cx="2793972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27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2446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0052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2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90894"/>
            <a:ext cx="3816424" cy="19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62033" y="3061529"/>
            <a:ext cx="1783531" cy="1308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902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020149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64210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812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2446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0052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97391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39952" y="2571750"/>
            <a:ext cx="50040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39952" y="3147814"/>
            <a:ext cx="500404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7784" y="2115319"/>
            <a:ext cx="3888432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27784" y="2700526"/>
            <a:ext cx="388813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9133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123478"/>
            <a:ext cx="73803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63688" y="699542"/>
            <a:ext cx="738031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9109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95997" y="1611681"/>
            <a:ext cx="2791434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58920" y="1611681"/>
            <a:ext cx="2791434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1267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87" y="1489421"/>
            <a:ext cx="3035425" cy="30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61556" y="1603730"/>
            <a:ext cx="2793972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531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2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90894"/>
            <a:ext cx="3816424" cy="19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62033" y="3061529"/>
            <a:ext cx="1783531" cy="1308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07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575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2" r:id="rId4"/>
    <p:sldLayoutId id="2147483673" r:id="rId5"/>
    <p:sldLayoutId id="2147483674" r:id="rId6"/>
    <p:sldLayoutId id="2147483676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2" r:id="rId3"/>
    <p:sldLayoutId id="2147483661" r:id="rId4"/>
    <p:sldLayoutId id="2147483660" r:id="rId5"/>
    <p:sldLayoutId id="2147483655" r:id="rId6"/>
    <p:sldLayoutId id="2147483663" r:id="rId7"/>
    <p:sldLayoutId id="2147483664" r:id="rId8"/>
    <p:sldLayoutId id="2147483666" r:id="rId9"/>
    <p:sldLayoutId id="2147483667" r:id="rId10"/>
    <p:sldLayoutId id="2147483668" r:id="rId11"/>
    <p:sldLayoutId id="2147483665" r:id="rId12"/>
    <p:sldLayoutId id="2147483669" r:id="rId13"/>
    <p:sldLayoutId id="2147483670" r:id="rId14"/>
    <p:sldLayoutId id="2147483656" r:id="rId15"/>
    <p:sldLayoutId id="2147483675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ea typeface="맑은 고딕" pitchFamily="50" charset="-127"/>
              </a:rPr>
              <a:t>Media Digital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 err="1" smtClean="0"/>
              <a:t>Komunikasi</a:t>
            </a:r>
            <a:r>
              <a:rPr lang="en-US" altLang="ko-KR" b="1" dirty="0" smtClean="0"/>
              <a:t> Massa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 err="1" smtClean="0"/>
              <a:t>Pertemuan</a:t>
            </a:r>
            <a:r>
              <a:rPr lang="en-US" altLang="ko-KR" b="1" dirty="0" smtClean="0"/>
              <a:t> 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07504" y="536274"/>
            <a:ext cx="2664296" cy="117138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solidFill>
                  <a:schemeClr val="bg1"/>
                </a:solidFill>
                <a:cs typeface="Arial" pitchFamily="34" charset="0"/>
              </a:rPr>
              <a:t>Karakteristik</a:t>
            </a:r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 Media Digital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6296" y="0"/>
            <a:ext cx="19077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ight Arrow 3"/>
          <p:cNvSpPr/>
          <p:nvPr/>
        </p:nvSpPr>
        <p:spPr>
          <a:xfrm rot="20539464">
            <a:off x="7124472" y="872359"/>
            <a:ext cx="1334134" cy="1058306"/>
          </a:xfrm>
          <a:custGeom>
            <a:avLst/>
            <a:gdLst/>
            <a:ahLst/>
            <a:cxnLst/>
            <a:rect l="l" t="t" r="r" b="b"/>
            <a:pathLst>
              <a:path w="1334134" h="1058306">
                <a:moveTo>
                  <a:pt x="804981" y="0"/>
                </a:moveTo>
                <a:lnTo>
                  <a:pt x="1334134" y="529153"/>
                </a:lnTo>
                <a:lnTo>
                  <a:pt x="804981" y="1058306"/>
                </a:lnTo>
                <a:lnTo>
                  <a:pt x="804981" y="793730"/>
                </a:lnTo>
                <a:lnTo>
                  <a:pt x="0" y="793730"/>
                </a:lnTo>
                <a:lnTo>
                  <a:pt x="168626" y="264577"/>
                </a:lnTo>
                <a:lnTo>
                  <a:pt x="804981" y="2645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ight Arrow 4"/>
          <p:cNvSpPr/>
          <p:nvPr/>
        </p:nvSpPr>
        <p:spPr>
          <a:xfrm rot="20539464">
            <a:off x="7124472" y="1976473"/>
            <a:ext cx="1334134" cy="1058306"/>
          </a:xfrm>
          <a:custGeom>
            <a:avLst/>
            <a:gdLst/>
            <a:ahLst/>
            <a:cxnLst/>
            <a:rect l="l" t="t" r="r" b="b"/>
            <a:pathLst>
              <a:path w="1334134" h="1058306">
                <a:moveTo>
                  <a:pt x="804981" y="0"/>
                </a:moveTo>
                <a:lnTo>
                  <a:pt x="1334134" y="529153"/>
                </a:lnTo>
                <a:lnTo>
                  <a:pt x="804981" y="1058306"/>
                </a:lnTo>
                <a:lnTo>
                  <a:pt x="804981" y="793730"/>
                </a:lnTo>
                <a:lnTo>
                  <a:pt x="0" y="793730"/>
                </a:lnTo>
                <a:lnTo>
                  <a:pt x="168626" y="264577"/>
                </a:lnTo>
                <a:lnTo>
                  <a:pt x="804981" y="2645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ight Arrow 5"/>
          <p:cNvSpPr/>
          <p:nvPr/>
        </p:nvSpPr>
        <p:spPr>
          <a:xfrm rot="20539464">
            <a:off x="7124472" y="3080587"/>
            <a:ext cx="1334134" cy="1058306"/>
          </a:xfrm>
          <a:custGeom>
            <a:avLst/>
            <a:gdLst/>
            <a:ahLst/>
            <a:cxnLst/>
            <a:rect l="l" t="t" r="r" b="b"/>
            <a:pathLst>
              <a:path w="1334134" h="1058306">
                <a:moveTo>
                  <a:pt x="804981" y="0"/>
                </a:moveTo>
                <a:lnTo>
                  <a:pt x="1334134" y="529153"/>
                </a:lnTo>
                <a:lnTo>
                  <a:pt x="804981" y="1058306"/>
                </a:lnTo>
                <a:lnTo>
                  <a:pt x="804981" y="793730"/>
                </a:lnTo>
                <a:lnTo>
                  <a:pt x="0" y="793730"/>
                </a:lnTo>
                <a:lnTo>
                  <a:pt x="168626" y="264577"/>
                </a:lnTo>
                <a:lnTo>
                  <a:pt x="804981" y="2645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ight Arrow 6"/>
          <p:cNvSpPr/>
          <p:nvPr/>
        </p:nvSpPr>
        <p:spPr>
          <a:xfrm rot="1060536" flipH="1">
            <a:off x="5964349" y="1424416"/>
            <a:ext cx="1383499" cy="105830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ight Arrow 7"/>
          <p:cNvSpPr/>
          <p:nvPr/>
        </p:nvSpPr>
        <p:spPr>
          <a:xfrm rot="1060536" flipH="1">
            <a:off x="5964349" y="2528530"/>
            <a:ext cx="1383499" cy="105830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ight Arrow 8"/>
          <p:cNvSpPr/>
          <p:nvPr/>
        </p:nvSpPr>
        <p:spPr>
          <a:xfrm rot="1060536" flipH="1">
            <a:off x="5964349" y="3632646"/>
            <a:ext cx="1383499" cy="105830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ight Arrow 12"/>
          <p:cNvSpPr/>
          <p:nvPr/>
        </p:nvSpPr>
        <p:spPr>
          <a:xfrm rot="1060536" flipH="1">
            <a:off x="5964349" y="314404"/>
            <a:ext cx="1383499" cy="105830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ight Arrow 5"/>
          <p:cNvSpPr/>
          <p:nvPr/>
        </p:nvSpPr>
        <p:spPr>
          <a:xfrm rot="20539464">
            <a:off x="7117193" y="4189468"/>
            <a:ext cx="1334134" cy="1058306"/>
          </a:xfrm>
          <a:custGeom>
            <a:avLst/>
            <a:gdLst/>
            <a:ahLst/>
            <a:cxnLst/>
            <a:rect l="l" t="t" r="r" b="b"/>
            <a:pathLst>
              <a:path w="1334134" h="1058306">
                <a:moveTo>
                  <a:pt x="804981" y="0"/>
                </a:moveTo>
                <a:lnTo>
                  <a:pt x="1334134" y="529153"/>
                </a:lnTo>
                <a:lnTo>
                  <a:pt x="804981" y="1058306"/>
                </a:lnTo>
                <a:lnTo>
                  <a:pt x="804981" y="793730"/>
                </a:lnTo>
                <a:lnTo>
                  <a:pt x="0" y="793730"/>
                </a:lnTo>
                <a:lnTo>
                  <a:pt x="168626" y="264577"/>
                </a:lnTo>
                <a:lnTo>
                  <a:pt x="804981" y="2645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ight Arrow 3"/>
          <p:cNvSpPr/>
          <p:nvPr/>
        </p:nvSpPr>
        <p:spPr>
          <a:xfrm rot="20539464">
            <a:off x="7157361" y="12575"/>
            <a:ext cx="1334133" cy="793729"/>
          </a:xfrm>
          <a:custGeom>
            <a:avLst/>
            <a:gdLst/>
            <a:ahLst/>
            <a:cxnLst/>
            <a:rect l="l" t="t" r="r" b="b"/>
            <a:pathLst>
              <a:path w="1334133" h="793729">
                <a:moveTo>
                  <a:pt x="788394" y="0"/>
                </a:moveTo>
                <a:lnTo>
                  <a:pt x="1201063" y="131506"/>
                </a:lnTo>
                <a:lnTo>
                  <a:pt x="1334133" y="264576"/>
                </a:lnTo>
                <a:lnTo>
                  <a:pt x="804981" y="793729"/>
                </a:lnTo>
                <a:lnTo>
                  <a:pt x="804981" y="529153"/>
                </a:lnTo>
                <a:lnTo>
                  <a:pt x="0" y="529153"/>
                </a:lnTo>
                <a:lnTo>
                  <a:pt x="1686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ight Arrow 16"/>
          <p:cNvSpPr/>
          <p:nvPr/>
        </p:nvSpPr>
        <p:spPr>
          <a:xfrm rot="1060536" flipH="1">
            <a:off x="6020816" y="4705082"/>
            <a:ext cx="1184167" cy="614682"/>
          </a:xfrm>
          <a:custGeom>
            <a:avLst/>
            <a:gdLst/>
            <a:ahLst/>
            <a:cxnLst/>
            <a:rect l="l" t="t" r="r" b="b"/>
            <a:pathLst>
              <a:path w="1184167" h="614682">
                <a:moveTo>
                  <a:pt x="655014" y="0"/>
                </a:moveTo>
                <a:lnTo>
                  <a:pt x="655014" y="264577"/>
                </a:lnTo>
                <a:lnTo>
                  <a:pt x="0" y="264577"/>
                </a:lnTo>
                <a:lnTo>
                  <a:pt x="1098638" y="614682"/>
                </a:lnTo>
                <a:lnTo>
                  <a:pt x="1184167" y="5291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137614" y="528443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7614" y="1646559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37614" y="2764675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</a:rPr>
              <a:t>07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7614" y="388279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</a:rPr>
              <a:t>08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95980" y="486098"/>
            <a:ext cx="3272009" cy="730940"/>
            <a:chOff x="2175371" y="1762964"/>
            <a:chExt cx="5040560" cy="730940"/>
          </a:xfrm>
        </p:grpSpPr>
        <p:sp>
          <p:nvSpPr>
            <p:cNvPr id="24" name="TextBox 10"/>
            <p:cNvSpPr txBox="1"/>
            <p:nvPr/>
          </p:nvSpPr>
          <p:spPr bwMode="auto">
            <a:xfrm>
              <a:off x="2175371" y="1762964"/>
              <a:ext cx="5040560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Personal</a:t>
              </a:r>
              <a:endParaRPr lang="en-US" altLang="ko-KR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2175371" y="2032239"/>
              <a:ext cx="5040560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fi-FI" altLang="ko-KR" sz="1200" b="1" dirty="0">
                  <a:solidFill>
                    <a:schemeClr val="bg1"/>
                  </a:solidFill>
                  <a:cs typeface="Arial" pitchFamily="34" charset="0"/>
                </a:rPr>
                <a:t>kita bisa memilih informasi yang paling tepat sesuai selera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95980" y="1596852"/>
            <a:ext cx="3272009" cy="730940"/>
            <a:chOff x="2175371" y="1762964"/>
            <a:chExt cx="5040560" cy="730940"/>
          </a:xfrm>
        </p:grpSpPr>
        <p:sp>
          <p:nvSpPr>
            <p:cNvPr id="27" name="TextBox 10"/>
            <p:cNvSpPr txBox="1"/>
            <p:nvPr/>
          </p:nvSpPr>
          <p:spPr bwMode="auto">
            <a:xfrm>
              <a:off x="2175371" y="1762964"/>
              <a:ext cx="5040560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Interaktif</a:t>
              </a:r>
              <a:endParaRPr lang="en-US" altLang="ko-KR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2175371" y="2032239"/>
              <a:ext cx="5040560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fi-FI" altLang="ko-KR" sz="1200" b="1" dirty="0">
                  <a:solidFill>
                    <a:schemeClr val="bg1"/>
                  </a:solidFill>
                  <a:cs typeface="Arial" pitchFamily="34" charset="0"/>
                </a:rPr>
                <a:t>kita bisa berkomunikasi langsung dengan pihak lain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95980" y="2707606"/>
            <a:ext cx="3272009" cy="730940"/>
            <a:chOff x="2175371" y="1762964"/>
            <a:chExt cx="5040560" cy="730940"/>
          </a:xfrm>
        </p:grpSpPr>
        <p:sp>
          <p:nvSpPr>
            <p:cNvPr id="30" name="TextBox 10"/>
            <p:cNvSpPr txBox="1"/>
            <p:nvPr/>
          </p:nvSpPr>
          <p:spPr bwMode="auto">
            <a:xfrm>
              <a:off x="2175371" y="1762964"/>
              <a:ext cx="5040560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Kredibilitas</a:t>
              </a:r>
              <a:r>
                <a:rPr lang="en-U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masih</a:t>
              </a:r>
              <a:r>
                <a:rPr lang="en-U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dipertanyakan</a:t>
              </a:r>
              <a:endParaRPr lang="en-US" altLang="ko-KR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2175371" y="2032239"/>
              <a:ext cx="5040560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Informasi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tidak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selalu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kredibel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tidak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dapat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dipertanggungjawabkan</a:t>
              </a:r>
              <a:endParaRPr lang="en-US" altLang="ko-KR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411760" y="3818359"/>
            <a:ext cx="3456229" cy="915606"/>
            <a:chOff x="1891578" y="1762964"/>
            <a:chExt cx="5324353" cy="915606"/>
          </a:xfrm>
        </p:grpSpPr>
        <p:sp>
          <p:nvSpPr>
            <p:cNvPr id="33" name="TextBox 10"/>
            <p:cNvSpPr txBox="1"/>
            <p:nvPr/>
          </p:nvSpPr>
          <p:spPr bwMode="auto">
            <a:xfrm>
              <a:off x="1891578" y="1762964"/>
              <a:ext cx="5324353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Cyber Crime</a:t>
              </a:r>
              <a:endParaRPr lang="en-US" altLang="ko-KR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2175371" y="2032239"/>
              <a:ext cx="5040560" cy="6463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Aktivitas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kriminal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hilangnya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privasi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(hacker, cracker, virus, spamming, cookies)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41467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Jadi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apa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saja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bisa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disebut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sebagai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Media Digital?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media digital </a:t>
            </a:r>
            <a:r>
              <a:rPr lang="en-US" dirty="0" err="1" smtClean="0"/>
              <a:t>adalah</a:t>
            </a:r>
            <a:r>
              <a:rPr lang="en-US" dirty="0" smtClean="0"/>
              <a:t> media </a:t>
            </a:r>
            <a:r>
              <a:rPr lang="en-US" dirty="0" err="1" smtClean="0"/>
              <a:t>massa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06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27784" y="2159209"/>
            <a:ext cx="3888432" cy="576064"/>
          </a:xfrm>
        </p:spPr>
        <p:txBody>
          <a:bodyPr/>
          <a:lstStyle/>
          <a:p>
            <a:r>
              <a:rPr lang="en-US" altLang="ko-KR" sz="3200" b="1" dirty="0" smtClean="0"/>
              <a:t>Social Media</a:t>
            </a:r>
            <a:endParaRPr lang="ko-KR" alt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27784" y="2859782"/>
            <a:ext cx="3888136" cy="288032"/>
          </a:xfrm>
        </p:spPr>
        <p:txBody>
          <a:bodyPr/>
          <a:lstStyle/>
          <a:p>
            <a:pPr lvl="0"/>
            <a:r>
              <a:rPr lang="en-US" altLang="ko-KR" dirty="0" smtClean="0"/>
              <a:t>What makes them popular?</a:t>
            </a:r>
          </a:p>
          <a:p>
            <a:pPr lvl="0"/>
            <a:r>
              <a:rPr lang="en-US" altLang="ko-KR" dirty="0" smtClean="0"/>
              <a:t>Let’s Discuss it!</a:t>
            </a:r>
            <a:endParaRPr lang="en-US" altLang="ko-KR" dirty="0"/>
          </a:p>
        </p:txBody>
      </p:sp>
      <p:grpSp>
        <p:nvGrpSpPr>
          <p:cNvPr id="5" name="Group 4"/>
          <p:cNvGrpSpPr/>
          <p:nvPr/>
        </p:nvGrpSpPr>
        <p:grpSpPr>
          <a:xfrm>
            <a:off x="4251603" y="1455767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6" name="Rectangle 5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2452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" y="0"/>
            <a:ext cx="91410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9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"/>
            <a:ext cx="914400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12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7494"/>
            <a:ext cx="752623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02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03105"/>
            <a:ext cx="9144000" cy="576063"/>
          </a:xfrm>
        </p:spPr>
        <p:txBody>
          <a:bodyPr/>
          <a:lstStyle/>
          <a:p>
            <a:r>
              <a:rPr lang="en-US" altLang="ko-KR" dirty="0" smtClean="0"/>
              <a:t>Any negative effects?</a:t>
            </a:r>
            <a:endParaRPr lang="ko-KR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251603" y="1934410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465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Implikasi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Sosial</a:t>
            </a:r>
            <a:r>
              <a:rPr lang="en-US" altLang="ko-KR" dirty="0" smtClean="0"/>
              <a:t> Internet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 err="1" smtClean="0"/>
              <a:t>Beberapa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konsekuensi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sudah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muncul</a:t>
            </a:r>
            <a:endParaRPr lang="en-US" altLang="ko-KR" dirty="0"/>
          </a:p>
        </p:txBody>
      </p:sp>
      <p:grpSp>
        <p:nvGrpSpPr>
          <p:cNvPr id="140" name="Group 139"/>
          <p:cNvGrpSpPr/>
          <p:nvPr/>
        </p:nvGrpSpPr>
        <p:grpSpPr>
          <a:xfrm>
            <a:off x="2051720" y="2285599"/>
            <a:ext cx="4968552" cy="2527086"/>
            <a:chOff x="2051720" y="2273542"/>
            <a:chExt cx="4968552" cy="2527086"/>
          </a:xfrm>
        </p:grpSpPr>
        <p:pic>
          <p:nvPicPr>
            <p:cNvPr id="86" name="Picture 3" descr="D:\Fullppt\005-PNG이미지\노트북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273542"/>
              <a:ext cx="4968552" cy="2527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Rectangle 86"/>
            <p:cNvSpPr/>
            <p:nvPr/>
          </p:nvSpPr>
          <p:spPr>
            <a:xfrm>
              <a:off x="3419872" y="2628899"/>
              <a:ext cx="2333228" cy="1704561"/>
            </a:xfrm>
            <a:prstGeom prst="rect">
              <a:avLst/>
            </a:prstGeom>
            <a:solidFill>
              <a:srgbClr val="179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0" name="Oval 89"/>
          <p:cNvSpPr/>
          <p:nvPr/>
        </p:nvSpPr>
        <p:spPr>
          <a:xfrm rot="-900000">
            <a:off x="5667244" y="1611266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 rot="900000">
            <a:off x="4164984" y="1873770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Rectangle 91"/>
          <p:cNvSpPr/>
          <p:nvPr/>
        </p:nvSpPr>
        <p:spPr>
          <a:xfrm rot="-900000">
            <a:off x="3377973" y="1464932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Oval 89"/>
          <p:cNvSpPr/>
          <p:nvPr/>
        </p:nvSpPr>
        <p:spPr>
          <a:xfrm>
            <a:off x="3712481" y="1904764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6" name="Oval 89"/>
          <p:cNvSpPr/>
          <p:nvPr/>
        </p:nvSpPr>
        <p:spPr>
          <a:xfrm rot="-900000">
            <a:off x="2888440" y="2046159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7" name="Rectangle 91"/>
          <p:cNvSpPr/>
          <p:nvPr/>
        </p:nvSpPr>
        <p:spPr>
          <a:xfrm rot="900000">
            <a:off x="4755173" y="3129895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Rectangle 91"/>
          <p:cNvSpPr/>
          <p:nvPr/>
        </p:nvSpPr>
        <p:spPr>
          <a:xfrm>
            <a:off x="5062229" y="1871651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Oval 89"/>
          <p:cNvSpPr/>
          <p:nvPr/>
        </p:nvSpPr>
        <p:spPr>
          <a:xfrm rot="-900000">
            <a:off x="4279429" y="3574175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0" name="Oval 89"/>
          <p:cNvSpPr/>
          <p:nvPr/>
        </p:nvSpPr>
        <p:spPr>
          <a:xfrm>
            <a:off x="5644384" y="2215150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1" name="Rectangle 91"/>
          <p:cNvSpPr/>
          <p:nvPr/>
        </p:nvSpPr>
        <p:spPr>
          <a:xfrm rot="-900000">
            <a:off x="3259857" y="2897829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2" name="Rectangle 91"/>
          <p:cNvSpPr/>
          <p:nvPr/>
        </p:nvSpPr>
        <p:spPr>
          <a:xfrm rot="-900000">
            <a:off x="5164325" y="3129965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3" name="Oval 89"/>
          <p:cNvSpPr/>
          <p:nvPr/>
        </p:nvSpPr>
        <p:spPr>
          <a:xfrm>
            <a:off x="3585263" y="2536876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4" name="Oval 89"/>
          <p:cNvSpPr/>
          <p:nvPr/>
        </p:nvSpPr>
        <p:spPr>
          <a:xfrm rot="900000">
            <a:off x="3585263" y="2536876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5" name="Rectangle 91"/>
          <p:cNvSpPr/>
          <p:nvPr/>
        </p:nvSpPr>
        <p:spPr>
          <a:xfrm>
            <a:off x="4051066" y="2532706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6" name="Rectangle 91"/>
          <p:cNvSpPr/>
          <p:nvPr/>
        </p:nvSpPr>
        <p:spPr>
          <a:xfrm>
            <a:off x="4523645" y="2221465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Oval 89"/>
          <p:cNvSpPr/>
          <p:nvPr/>
        </p:nvSpPr>
        <p:spPr>
          <a:xfrm>
            <a:off x="5205168" y="3497803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8" name="Oval 89"/>
          <p:cNvSpPr/>
          <p:nvPr/>
        </p:nvSpPr>
        <p:spPr>
          <a:xfrm rot="-900000">
            <a:off x="5926468" y="2419236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9" name="Rectangle 91"/>
          <p:cNvSpPr/>
          <p:nvPr/>
        </p:nvSpPr>
        <p:spPr>
          <a:xfrm>
            <a:off x="5627398" y="2707416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ectangle 91"/>
          <p:cNvSpPr/>
          <p:nvPr/>
        </p:nvSpPr>
        <p:spPr>
          <a:xfrm rot="-900000">
            <a:off x="3273815" y="1889586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1" name="Oval 89"/>
          <p:cNvSpPr/>
          <p:nvPr/>
        </p:nvSpPr>
        <p:spPr>
          <a:xfrm>
            <a:off x="5115962" y="2650156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2" name="Oval 89"/>
          <p:cNvSpPr/>
          <p:nvPr/>
        </p:nvSpPr>
        <p:spPr>
          <a:xfrm>
            <a:off x="3820140" y="3355772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3" name="Rectangle 91"/>
          <p:cNvSpPr/>
          <p:nvPr/>
        </p:nvSpPr>
        <p:spPr>
          <a:xfrm>
            <a:off x="4052983" y="3348039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Rectangle 91"/>
          <p:cNvSpPr/>
          <p:nvPr/>
        </p:nvSpPr>
        <p:spPr>
          <a:xfrm rot="900000">
            <a:off x="4828445" y="2526265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5" name="Oval 89"/>
          <p:cNvSpPr/>
          <p:nvPr/>
        </p:nvSpPr>
        <p:spPr>
          <a:xfrm rot="-900000">
            <a:off x="3986824" y="2850757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6" name="Oval 89"/>
          <p:cNvSpPr/>
          <p:nvPr/>
        </p:nvSpPr>
        <p:spPr>
          <a:xfrm>
            <a:off x="4566759" y="3189440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7" name="Rectangle 91"/>
          <p:cNvSpPr/>
          <p:nvPr/>
        </p:nvSpPr>
        <p:spPr>
          <a:xfrm>
            <a:off x="4339979" y="2926133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8" name="Rectangle 91"/>
          <p:cNvSpPr/>
          <p:nvPr/>
        </p:nvSpPr>
        <p:spPr>
          <a:xfrm>
            <a:off x="5164325" y="1562473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9" name="Oval 89"/>
          <p:cNvSpPr/>
          <p:nvPr/>
        </p:nvSpPr>
        <p:spPr>
          <a:xfrm>
            <a:off x="3986826" y="1566644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0" name="Oval 89"/>
          <p:cNvSpPr/>
          <p:nvPr/>
        </p:nvSpPr>
        <p:spPr>
          <a:xfrm>
            <a:off x="3795123" y="1445020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1" name="Rectangle 91"/>
          <p:cNvSpPr/>
          <p:nvPr/>
        </p:nvSpPr>
        <p:spPr>
          <a:xfrm rot="-900000">
            <a:off x="4333080" y="1551909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ectangle 91"/>
          <p:cNvSpPr/>
          <p:nvPr/>
        </p:nvSpPr>
        <p:spPr>
          <a:xfrm>
            <a:off x="4437249" y="1354333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3" name="Oval 89"/>
          <p:cNvSpPr/>
          <p:nvPr/>
        </p:nvSpPr>
        <p:spPr>
          <a:xfrm>
            <a:off x="4870479" y="1835387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4" name="Oval 89"/>
          <p:cNvSpPr/>
          <p:nvPr/>
        </p:nvSpPr>
        <p:spPr>
          <a:xfrm>
            <a:off x="4139226" y="1719046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5" name="Rectangle 91"/>
          <p:cNvSpPr/>
          <p:nvPr/>
        </p:nvSpPr>
        <p:spPr>
          <a:xfrm rot="-900000">
            <a:off x="4605029" y="1714875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ectangle 91"/>
          <p:cNvSpPr/>
          <p:nvPr/>
        </p:nvSpPr>
        <p:spPr>
          <a:xfrm rot="900000">
            <a:off x="5469125" y="1867275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Oval 89"/>
          <p:cNvSpPr/>
          <p:nvPr/>
        </p:nvSpPr>
        <p:spPr>
          <a:xfrm rot="900000">
            <a:off x="4384494" y="3358802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8" name="Oval 89"/>
          <p:cNvSpPr/>
          <p:nvPr/>
        </p:nvSpPr>
        <p:spPr>
          <a:xfrm>
            <a:off x="4585931" y="2681630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9" name="Rectangle 91"/>
          <p:cNvSpPr/>
          <p:nvPr/>
        </p:nvSpPr>
        <p:spPr>
          <a:xfrm rot="-900000">
            <a:off x="4833927" y="2156470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0" name="Rectangle 91"/>
          <p:cNvSpPr/>
          <p:nvPr/>
        </p:nvSpPr>
        <p:spPr>
          <a:xfrm>
            <a:off x="5621525" y="2019676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1" name="Oval 89"/>
          <p:cNvSpPr/>
          <p:nvPr/>
        </p:nvSpPr>
        <p:spPr>
          <a:xfrm rot="900000">
            <a:off x="4619999" y="2011605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2" name="Oval 89"/>
          <p:cNvSpPr/>
          <p:nvPr/>
        </p:nvSpPr>
        <p:spPr>
          <a:xfrm>
            <a:off x="5516353" y="3446864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3" name="Rectangle 91"/>
          <p:cNvSpPr/>
          <p:nvPr/>
        </p:nvSpPr>
        <p:spPr>
          <a:xfrm>
            <a:off x="3598317" y="2887442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4" name="Rectangle 91"/>
          <p:cNvSpPr/>
          <p:nvPr/>
        </p:nvSpPr>
        <p:spPr>
          <a:xfrm rot="900000">
            <a:off x="5316725" y="2269827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5" name="Oval 89"/>
          <p:cNvSpPr/>
          <p:nvPr/>
        </p:nvSpPr>
        <p:spPr>
          <a:xfrm>
            <a:off x="4596426" y="2176248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6" name="Oval 89"/>
          <p:cNvSpPr/>
          <p:nvPr/>
        </p:nvSpPr>
        <p:spPr>
          <a:xfrm>
            <a:off x="4596426" y="2176249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7" name="Rectangle 91"/>
          <p:cNvSpPr/>
          <p:nvPr/>
        </p:nvSpPr>
        <p:spPr>
          <a:xfrm>
            <a:off x="5062229" y="2172078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8" name="Rectangle 91"/>
          <p:cNvSpPr/>
          <p:nvPr/>
        </p:nvSpPr>
        <p:spPr>
          <a:xfrm rot="-900000">
            <a:off x="5357568" y="2639978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9" name="Oval 89"/>
          <p:cNvSpPr/>
          <p:nvPr/>
        </p:nvSpPr>
        <p:spPr>
          <a:xfrm rot="900000">
            <a:off x="4346756" y="2552484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1" name="Oval 89"/>
          <p:cNvSpPr/>
          <p:nvPr/>
        </p:nvSpPr>
        <p:spPr>
          <a:xfrm rot="900000">
            <a:off x="4861045" y="1202856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2" name="Oval 89"/>
          <p:cNvSpPr/>
          <p:nvPr/>
        </p:nvSpPr>
        <p:spPr>
          <a:xfrm rot="-900000">
            <a:off x="5562198" y="3028630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3" name="Rectangle 91"/>
          <p:cNvSpPr/>
          <p:nvPr/>
        </p:nvSpPr>
        <p:spPr>
          <a:xfrm rot="-900000">
            <a:off x="5050781" y="3732095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4" name="Oval 89"/>
          <p:cNvSpPr/>
          <p:nvPr/>
        </p:nvSpPr>
        <p:spPr>
          <a:xfrm rot="900000">
            <a:off x="3119082" y="3277783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5" name="Rectangle 91"/>
          <p:cNvSpPr/>
          <p:nvPr/>
        </p:nvSpPr>
        <p:spPr>
          <a:xfrm>
            <a:off x="3519108" y="3168373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6" name="Oval 89"/>
          <p:cNvSpPr/>
          <p:nvPr/>
        </p:nvSpPr>
        <p:spPr>
          <a:xfrm rot="-900000">
            <a:off x="3576282" y="3734984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7" name="Oval 89"/>
          <p:cNvSpPr/>
          <p:nvPr/>
        </p:nvSpPr>
        <p:spPr>
          <a:xfrm>
            <a:off x="3520645" y="2307552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9" name="Rectangle 91"/>
          <p:cNvSpPr/>
          <p:nvPr/>
        </p:nvSpPr>
        <p:spPr>
          <a:xfrm>
            <a:off x="3906763" y="3628789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0" name="Oval 89"/>
          <p:cNvSpPr/>
          <p:nvPr/>
        </p:nvSpPr>
        <p:spPr>
          <a:xfrm>
            <a:off x="4732036" y="3773780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1" name="Oval 89"/>
          <p:cNvSpPr/>
          <p:nvPr/>
        </p:nvSpPr>
        <p:spPr>
          <a:xfrm>
            <a:off x="4756877" y="2792886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2" name="Rectangle 91"/>
          <p:cNvSpPr/>
          <p:nvPr/>
        </p:nvSpPr>
        <p:spPr>
          <a:xfrm rot="900000">
            <a:off x="3060359" y="1104390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3" name="Oval 89"/>
          <p:cNvSpPr/>
          <p:nvPr/>
        </p:nvSpPr>
        <p:spPr>
          <a:xfrm>
            <a:off x="3997195" y="1003125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4" name="Rectangle 91"/>
          <p:cNvSpPr/>
          <p:nvPr/>
        </p:nvSpPr>
        <p:spPr>
          <a:xfrm rot="-900000">
            <a:off x="6227796" y="3405611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5" name="Rectangle 91"/>
          <p:cNvSpPr/>
          <p:nvPr/>
        </p:nvSpPr>
        <p:spPr>
          <a:xfrm rot="-900000">
            <a:off x="6613676" y="1996617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6" name="Oval 89"/>
          <p:cNvSpPr/>
          <p:nvPr/>
        </p:nvSpPr>
        <p:spPr>
          <a:xfrm rot="-900000">
            <a:off x="6072594" y="3689406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7" name="Oval 89"/>
          <p:cNvSpPr/>
          <p:nvPr/>
        </p:nvSpPr>
        <p:spPr>
          <a:xfrm>
            <a:off x="3688313" y="1259134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8" name="Oval 89"/>
          <p:cNvSpPr/>
          <p:nvPr/>
        </p:nvSpPr>
        <p:spPr>
          <a:xfrm>
            <a:off x="6497851" y="3024402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9" name="Oval 89"/>
          <p:cNvSpPr/>
          <p:nvPr/>
        </p:nvSpPr>
        <p:spPr>
          <a:xfrm>
            <a:off x="6559149" y="2544107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1" name="Rectangle 91"/>
          <p:cNvSpPr/>
          <p:nvPr/>
        </p:nvSpPr>
        <p:spPr>
          <a:xfrm rot="-900000">
            <a:off x="2968206" y="2603164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2" name="Rectangle 91"/>
          <p:cNvSpPr/>
          <p:nvPr/>
        </p:nvSpPr>
        <p:spPr>
          <a:xfrm rot="900000">
            <a:off x="5406108" y="1119716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3" name="Oval 89"/>
          <p:cNvSpPr/>
          <p:nvPr/>
        </p:nvSpPr>
        <p:spPr>
          <a:xfrm>
            <a:off x="6043672" y="2006310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4" name="Rectangle 91"/>
          <p:cNvSpPr/>
          <p:nvPr/>
        </p:nvSpPr>
        <p:spPr>
          <a:xfrm rot="900000">
            <a:off x="6104620" y="1449661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5" name="Oval 89"/>
          <p:cNvSpPr/>
          <p:nvPr/>
        </p:nvSpPr>
        <p:spPr>
          <a:xfrm>
            <a:off x="6082543" y="2832924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6" name="Oval 89"/>
          <p:cNvSpPr/>
          <p:nvPr/>
        </p:nvSpPr>
        <p:spPr>
          <a:xfrm>
            <a:off x="2936484" y="1729010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7" name="Oval 89"/>
          <p:cNvSpPr/>
          <p:nvPr/>
        </p:nvSpPr>
        <p:spPr>
          <a:xfrm>
            <a:off x="6310119" y="2617845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8" name="Oval 89"/>
          <p:cNvSpPr/>
          <p:nvPr/>
        </p:nvSpPr>
        <p:spPr>
          <a:xfrm>
            <a:off x="4700144" y="1102414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9" name="Oval 89"/>
          <p:cNvSpPr/>
          <p:nvPr/>
        </p:nvSpPr>
        <p:spPr>
          <a:xfrm>
            <a:off x="5735776" y="3678581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0" name="Oval 89"/>
          <p:cNvSpPr/>
          <p:nvPr/>
        </p:nvSpPr>
        <p:spPr>
          <a:xfrm>
            <a:off x="5979938" y="3446864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1" name="Oval 89"/>
          <p:cNvSpPr/>
          <p:nvPr/>
        </p:nvSpPr>
        <p:spPr>
          <a:xfrm>
            <a:off x="2780198" y="3027919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2" name="Rectangle 91"/>
          <p:cNvSpPr/>
          <p:nvPr/>
        </p:nvSpPr>
        <p:spPr>
          <a:xfrm rot="900000">
            <a:off x="2428849" y="2803314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4" name="Oval 89"/>
          <p:cNvSpPr/>
          <p:nvPr/>
        </p:nvSpPr>
        <p:spPr>
          <a:xfrm>
            <a:off x="2787303" y="3398037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5" name="Rectangle 91"/>
          <p:cNvSpPr/>
          <p:nvPr/>
        </p:nvSpPr>
        <p:spPr>
          <a:xfrm rot="900000">
            <a:off x="2826647" y="3596196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6" name="Rectangle 91"/>
          <p:cNvSpPr/>
          <p:nvPr/>
        </p:nvSpPr>
        <p:spPr>
          <a:xfrm rot="-900000">
            <a:off x="2592781" y="1943742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7" name="Oval 89"/>
          <p:cNvSpPr/>
          <p:nvPr/>
        </p:nvSpPr>
        <p:spPr>
          <a:xfrm>
            <a:off x="2538254" y="2491232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8" name="Rectangle 91"/>
          <p:cNvSpPr/>
          <p:nvPr/>
        </p:nvSpPr>
        <p:spPr>
          <a:xfrm rot="-900000">
            <a:off x="5852793" y="3948997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9" name="Oval 89"/>
          <p:cNvSpPr/>
          <p:nvPr/>
        </p:nvSpPr>
        <p:spPr>
          <a:xfrm>
            <a:off x="6391919" y="3834089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0" name="Rectangle 91"/>
          <p:cNvSpPr/>
          <p:nvPr/>
        </p:nvSpPr>
        <p:spPr>
          <a:xfrm rot="-900000">
            <a:off x="2760924" y="1222848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1" name="Oval 89"/>
          <p:cNvSpPr/>
          <p:nvPr/>
        </p:nvSpPr>
        <p:spPr>
          <a:xfrm>
            <a:off x="2706397" y="1770338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259806" y="2304603"/>
            <a:ext cx="1926735" cy="678692"/>
            <a:chOff x="803640" y="3362835"/>
            <a:chExt cx="2059657" cy="678692"/>
          </a:xfrm>
        </p:grpSpPr>
        <p:sp>
          <p:nvSpPr>
            <p:cNvPr id="183" name="TextBox 18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No gatekeeper, no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cencorship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Lack of Gatekeepers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557033" y="3705435"/>
            <a:ext cx="1926735" cy="678692"/>
            <a:chOff x="803640" y="3362835"/>
            <a:chExt cx="2059657" cy="678692"/>
          </a:xfrm>
        </p:grpSpPr>
        <p:sp>
          <p:nvSpPr>
            <p:cNvPr id="186" name="TextBox 18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Manusia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diserang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informasi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setiap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saat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Information Overload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557033" y="1142952"/>
            <a:ext cx="1926735" cy="863358"/>
            <a:chOff x="803640" y="3362835"/>
            <a:chExt cx="2059657" cy="863358"/>
          </a:xfrm>
        </p:grpSpPr>
        <p:sp>
          <p:nvSpPr>
            <p:cNvPr id="189" name="TextBox 18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Pergeseran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proses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produksi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berita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Siapapun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bisa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menulis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berita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A New Model of News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7037753" y="2301192"/>
            <a:ext cx="1926735" cy="678692"/>
            <a:chOff x="803640" y="3362835"/>
            <a:chExt cx="2059657" cy="678692"/>
          </a:xfrm>
        </p:grpSpPr>
        <p:sp>
          <p:nvSpPr>
            <p:cNvPr id="192" name="TextBox 19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Semakin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banyak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manusia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melarikan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diri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ke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internet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Escapism and Isolation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6677713" y="3702024"/>
            <a:ext cx="1926735" cy="678692"/>
            <a:chOff x="803640" y="3362835"/>
            <a:chExt cx="2059657" cy="678692"/>
          </a:xfrm>
        </p:grpSpPr>
        <p:sp>
          <p:nvSpPr>
            <p:cNvPr id="195" name="TextBox 19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Kesenjangan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digital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semakin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tinggi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Digital Divide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6677713" y="1139541"/>
            <a:ext cx="1926735" cy="678692"/>
            <a:chOff x="803640" y="3362835"/>
            <a:chExt cx="2059657" cy="678692"/>
          </a:xfrm>
        </p:grpSpPr>
        <p:sp>
          <p:nvSpPr>
            <p:cNvPr id="198" name="TextBox 19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Privasi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menjadi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masalah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sangat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besar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Privacy Concerns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7871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What’s next?</a:t>
            </a:r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6825850" y="1940029"/>
            <a:ext cx="648072" cy="64807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7"/>
          <p:cNvSpPr/>
          <p:nvPr/>
        </p:nvSpPr>
        <p:spPr>
          <a:xfrm>
            <a:off x="4447793" y="2049115"/>
            <a:ext cx="248414" cy="429900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187624" y="4348716"/>
            <a:ext cx="676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accent3"/>
                </a:solidFill>
                <a:cs typeface="Arial" pitchFamily="34" charset="0"/>
              </a:rPr>
              <a:t>You are online all the time!</a:t>
            </a:r>
            <a:endParaRPr lang="en-US" altLang="ko-KR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16" y="915566"/>
            <a:ext cx="5497180" cy="335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27784" y="2159209"/>
            <a:ext cx="3888432" cy="576064"/>
          </a:xfrm>
        </p:spPr>
        <p:txBody>
          <a:bodyPr/>
          <a:lstStyle/>
          <a:p>
            <a:r>
              <a:rPr lang="en-US" altLang="ko-KR" sz="3200" b="1" dirty="0" smtClean="0"/>
              <a:t>Internet </a:t>
            </a:r>
            <a:r>
              <a:rPr lang="en-US" altLang="ko-KR" sz="3200" b="1" dirty="0" err="1" smtClean="0"/>
              <a:t>dan</a:t>
            </a:r>
            <a:r>
              <a:rPr lang="en-US" altLang="ko-KR" sz="3200" b="1" dirty="0" smtClean="0"/>
              <a:t> WWW</a:t>
            </a:r>
            <a:endParaRPr lang="ko-KR" alt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27784" y="2744416"/>
            <a:ext cx="3888136" cy="288032"/>
          </a:xfrm>
        </p:spPr>
        <p:txBody>
          <a:bodyPr/>
          <a:lstStyle/>
          <a:p>
            <a:pPr lvl="0"/>
            <a:r>
              <a:rPr lang="en-US" altLang="ko-KR" dirty="0" err="1" smtClean="0"/>
              <a:t>Seberapa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jauh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Anda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menyelami</a:t>
            </a:r>
            <a:r>
              <a:rPr lang="en-US" altLang="ko-KR" dirty="0" smtClean="0"/>
              <a:t> internet?</a:t>
            </a:r>
            <a:endParaRPr lang="en-US" altLang="ko-KR" dirty="0"/>
          </a:p>
        </p:txBody>
      </p:sp>
      <p:grpSp>
        <p:nvGrpSpPr>
          <p:cNvPr id="5" name="Group 4"/>
          <p:cNvGrpSpPr/>
          <p:nvPr/>
        </p:nvGrpSpPr>
        <p:grpSpPr>
          <a:xfrm>
            <a:off x="4251603" y="1455767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6" name="Rectangle 5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0621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03105"/>
            <a:ext cx="9144000" cy="576063"/>
          </a:xfrm>
        </p:spPr>
        <p:txBody>
          <a:bodyPr/>
          <a:lstStyle/>
          <a:p>
            <a:r>
              <a:rPr lang="en-US" altLang="ko-KR" dirty="0" smtClean="0"/>
              <a:t>Any questions?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3179169"/>
            <a:ext cx="9144000" cy="288032"/>
          </a:xfrm>
        </p:spPr>
        <p:txBody>
          <a:bodyPr/>
          <a:lstStyle/>
          <a:p>
            <a:pPr lvl="0"/>
            <a:r>
              <a:rPr lang="en-US" altLang="ko-KR" dirty="0" smtClean="0"/>
              <a:t>Thank you</a:t>
            </a:r>
            <a:endParaRPr lang="en-US" altLang="ko-KR" dirty="0"/>
          </a:p>
        </p:txBody>
      </p:sp>
      <p:grpSp>
        <p:nvGrpSpPr>
          <p:cNvPr id="4" name="Group 3"/>
          <p:cNvGrpSpPr/>
          <p:nvPr/>
        </p:nvGrpSpPr>
        <p:grpSpPr>
          <a:xfrm>
            <a:off x="4251603" y="1934410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3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5486"/>
            <a:ext cx="7133027" cy="48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15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72081" y="945182"/>
            <a:ext cx="205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4024081" y="945183"/>
            <a:ext cx="4536000" cy="72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73"/>
            <a:ext cx="9144000" cy="498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96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20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schemeClr val="bg1"/>
                </a:solidFill>
              </a:rPr>
              <a:t>Sejarah</a:t>
            </a:r>
            <a:r>
              <a:rPr lang="en-US" altLang="ko-KR" dirty="0" smtClean="0">
                <a:solidFill>
                  <a:schemeClr val="bg1"/>
                </a:solidFill>
              </a:rPr>
              <a:t> Media Digital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 err="1" smtClean="0">
                <a:solidFill>
                  <a:schemeClr val="bg1"/>
                </a:solidFill>
              </a:rPr>
              <a:t>Semua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</a:rPr>
              <a:t>berawal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</a:rPr>
              <a:t>dari</a:t>
            </a:r>
            <a:r>
              <a:rPr lang="en-US" altLang="ko-KR" dirty="0" smtClean="0">
                <a:solidFill>
                  <a:schemeClr val="bg1"/>
                </a:solidFill>
              </a:rPr>
              <a:t> Internet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6012160" y="4227934"/>
            <a:ext cx="2808312" cy="687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For details, read you book page 230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3848" y="1635646"/>
            <a:ext cx="2736304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3528" y="1635646"/>
            <a:ext cx="2736304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84168" y="1635646"/>
            <a:ext cx="2736304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7" y="1730790"/>
            <a:ext cx="1681919" cy="16819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94" y="2122355"/>
            <a:ext cx="2605250" cy="8814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787023"/>
            <a:ext cx="1656184" cy="164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191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What can you do with internet now?</a:t>
            </a:r>
            <a:endParaRPr lang="ko-KR" altLang="en-US" dirty="0"/>
          </a:p>
        </p:txBody>
      </p:sp>
      <p:sp>
        <p:nvSpPr>
          <p:cNvPr id="5" name="Block Arc 4"/>
          <p:cNvSpPr/>
          <p:nvPr/>
        </p:nvSpPr>
        <p:spPr>
          <a:xfrm>
            <a:off x="3488504" y="1203598"/>
            <a:ext cx="1224136" cy="1224136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rot="11700000">
            <a:off x="3215281" y="2328002"/>
            <a:ext cx="1224136" cy="1224136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4352600" y="2394231"/>
            <a:ext cx="1224136" cy="1224136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rot="11700000">
            <a:off x="4058041" y="3544805"/>
            <a:ext cx="1224136" cy="1224136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4803340" y="2855282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16"/>
          <p:cNvSpPr/>
          <p:nvPr/>
        </p:nvSpPr>
        <p:spPr>
          <a:xfrm rot="2700000">
            <a:off x="4547885" y="3937747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Parallelogram 15"/>
          <p:cNvSpPr/>
          <p:nvPr/>
        </p:nvSpPr>
        <p:spPr>
          <a:xfrm rot="16200000">
            <a:off x="3649972" y="2748066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21"/>
          <p:cNvSpPr>
            <a:spLocks noChangeAspect="1"/>
          </p:cNvSpPr>
          <p:nvPr/>
        </p:nvSpPr>
        <p:spPr>
          <a:xfrm>
            <a:off x="3924086" y="1634183"/>
            <a:ext cx="359957" cy="3629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38238" y="2543887"/>
            <a:ext cx="2539483" cy="494026"/>
            <a:chOff x="803640" y="3362835"/>
            <a:chExt cx="2059657" cy="494026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accent3"/>
                  </a:solidFill>
                  <a:cs typeface="Arial" pitchFamily="34" charset="0"/>
                </a:rPr>
                <a:t>Find every information you need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accent3"/>
                  </a:solidFill>
                  <a:cs typeface="Arial" pitchFamily="34" charset="0"/>
                </a:rPr>
                <a:t>Browsing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84603" y="3725194"/>
            <a:ext cx="2539483" cy="678692"/>
            <a:chOff x="803640" y="3362835"/>
            <a:chExt cx="2059657" cy="678692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accent3"/>
                  </a:solidFill>
                  <a:cs typeface="Arial" pitchFamily="34" charset="0"/>
                </a:rPr>
                <a:t>Do your business need here also. Banking, shopping, </a:t>
              </a:r>
              <a:r>
                <a:rPr lang="en-US" altLang="ko-KR" sz="1200" dirty="0" err="1" smtClean="0">
                  <a:solidFill>
                    <a:schemeClr val="accent3"/>
                  </a:solidFill>
                  <a:cs typeface="Arial" pitchFamily="34" charset="0"/>
                </a:rPr>
                <a:t>etc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accent3"/>
                  </a:solidFill>
                  <a:cs typeface="Arial" pitchFamily="34" charset="0"/>
                </a:rPr>
                <a:t>E-commerce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64668" y="1327084"/>
            <a:ext cx="2539483" cy="678692"/>
            <a:chOff x="803640" y="3362835"/>
            <a:chExt cx="2059657" cy="678692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accent3"/>
                  </a:solidFill>
                  <a:cs typeface="Arial" pitchFamily="34" charset="0"/>
                </a:rPr>
                <a:t>Pengiriman</a:t>
              </a:r>
              <a:r>
                <a:rPr lang="en-US" altLang="ko-KR" sz="1200" dirty="0" smtClean="0">
                  <a:solidFill>
                    <a:schemeClr val="accent3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3"/>
                  </a:solidFill>
                  <a:cs typeface="Arial" pitchFamily="34" charset="0"/>
                </a:rPr>
                <a:t>surat</a:t>
              </a:r>
              <a:r>
                <a:rPr lang="en-US" altLang="ko-KR" sz="1200" dirty="0" smtClean="0">
                  <a:solidFill>
                    <a:schemeClr val="accent3"/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accent3"/>
                  </a:solidFill>
                  <a:cs typeface="Arial" pitchFamily="34" charset="0"/>
                </a:rPr>
                <a:t>dokumen</a:t>
              </a:r>
              <a:r>
                <a:rPr lang="en-US" altLang="ko-KR" sz="1200" dirty="0" smtClean="0">
                  <a:solidFill>
                    <a:schemeClr val="accent3"/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accent3"/>
                  </a:solidFill>
                  <a:cs typeface="Arial" pitchFamily="34" charset="0"/>
                </a:rPr>
                <a:t>dll</a:t>
              </a:r>
              <a:r>
                <a:rPr lang="en-US" altLang="ko-KR" sz="1200" dirty="0" smtClean="0">
                  <a:solidFill>
                    <a:schemeClr val="accent3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3"/>
                  </a:solidFill>
                  <a:cs typeface="Arial" pitchFamily="34" charset="0"/>
                </a:rPr>
                <a:t>menjadi</a:t>
              </a:r>
              <a:r>
                <a:rPr lang="en-US" altLang="ko-KR" sz="1200" dirty="0" smtClean="0">
                  <a:solidFill>
                    <a:schemeClr val="accent3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3"/>
                  </a:solidFill>
                  <a:cs typeface="Arial" pitchFamily="34" charset="0"/>
                </a:rPr>
                <a:t>lebih</a:t>
              </a:r>
              <a:r>
                <a:rPr lang="en-US" altLang="ko-KR" sz="1200" dirty="0" smtClean="0">
                  <a:solidFill>
                    <a:schemeClr val="accent3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3"/>
                  </a:solidFill>
                  <a:cs typeface="Arial" pitchFamily="34" charset="0"/>
                </a:rPr>
                <a:t>mudah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accent3"/>
                  </a:solidFill>
                  <a:cs typeface="Arial" pitchFamily="34" charset="0"/>
                </a:rPr>
                <a:t>Email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24128" y="2508390"/>
            <a:ext cx="2539483" cy="678692"/>
            <a:chOff x="803640" y="3362835"/>
            <a:chExt cx="2059657" cy="678692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accent3"/>
                  </a:solidFill>
                  <a:cs typeface="Arial" pitchFamily="34" charset="0"/>
                </a:rPr>
                <a:t>Online group, online forum, online chat, online call. </a:t>
              </a:r>
              <a:r>
                <a:rPr lang="en-US" altLang="ko-KR" sz="1200" dirty="0" err="1" smtClean="0">
                  <a:solidFill>
                    <a:schemeClr val="accent3"/>
                  </a:solidFill>
                  <a:cs typeface="Arial" pitchFamily="34" charset="0"/>
                </a:rPr>
                <a:t>etc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accent3"/>
                  </a:solidFill>
                  <a:cs typeface="Arial" pitchFamily="34" charset="0"/>
                </a:rPr>
                <a:t>Social Interaction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96073" y="4077234"/>
            <a:ext cx="253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accent3"/>
                </a:solidFill>
                <a:cs typeface="Arial" pitchFamily="34" charset="0"/>
              </a:rPr>
              <a:t>Music, movie, radio, video, games, </a:t>
            </a:r>
            <a:r>
              <a:rPr lang="en-US" altLang="ko-KR" sz="1200" dirty="0" err="1" smtClean="0">
                <a:solidFill>
                  <a:schemeClr val="accent3"/>
                </a:solidFill>
                <a:cs typeface="Arial" pitchFamily="34" charset="0"/>
              </a:rPr>
              <a:t>etc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6073" y="3860207"/>
            <a:ext cx="2539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Entertainment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7584" y="1360810"/>
            <a:ext cx="2539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accent3"/>
                </a:solidFill>
                <a:cs typeface="Arial" pitchFamily="34" charset="0"/>
              </a:rPr>
              <a:t>Make money by content creating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7584" y="1143783"/>
            <a:ext cx="2539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Share you content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37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Apa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sih</a:t>
            </a:r>
            <a:r>
              <a:rPr lang="en-US" altLang="ko-KR" dirty="0" smtClean="0"/>
              <a:t> Media Digital?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 err="1" smtClean="0"/>
              <a:t>Lebih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dari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sekedar</a:t>
            </a:r>
            <a:r>
              <a:rPr lang="en-US" altLang="ko-KR" dirty="0" smtClean="0"/>
              <a:t> Internet?</a:t>
            </a:r>
            <a:endParaRPr lang="en-US" altLang="ko-KR" dirty="0"/>
          </a:p>
        </p:txBody>
      </p:sp>
      <p:grpSp>
        <p:nvGrpSpPr>
          <p:cNvPr id="14" name="Group 13"/>
          <p:cNvGrpSpPr/>
          <p:nvPr/>
        </p:nvGrpSpPr>
        <p:grpSpPr>
          <a:xfrm>
            <a:off x="1348354" y="2198709"/>
            <a:ext cx="1032576" cy="1685087"/>
            <a:chOff x="915494" y="1967970"/>
            <a:chExt cx="1032576" cy="1685087"/>
          </a:xfrm>
          <a:solidFill>
            <a:schemeClr val="accent2"/>
          </a:solidFill>
        </p:grpSpPr>
        <p:sp>
          <p:nvSpPr>
            <p:cNvPr id="8" name="Rectangle 7"/>
            <p:cNvSpPr/>
            <p:nvPr/>
          </p:nvSpPr>
          <p:spPr>
            <a:xfrm rot="16200000">
              <a:off x="1346205" y="3051192"/>
              <a:ext cx="339471" cy="8642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Up Arrow 4"/>
            <p:cNvSpPr/>
            <p:nvPr/>
          </p:nvSpPr>
          <p:spPr>
            <a:xfrm>
              <a:off x="915494" y="1967970"/>
              <a:ext cx="674364" cy="1685087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Up Arrow 5"/>
          <p:cNvSpPr/>
          <p:nvPr/>
        </p:nvSpPr>
        <p:spPr>
          <a:xfrm>
            <a:off x="3015967" y="2010402"/>
            <a:ext cx="674364" cy="959956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324985" y="2184444"/>
            <a:ext cx="1032959" cy="1699352"/>
            <a:chOff x="3892125" y="1953705"/>
            <a:chExt cx="1032959" cy="1699352"/>
          </a:xfrm>
          <a:solidFill>
            <a:schemeClr val="accent2"/>
          </a:solidFill>
        </p:grpSpPr>
        <p:sp>
          <p:nvSpPr>
            <p:cNvPr id="7" name="Up Arrow 6"/>
            <p:cNvSpPr/>
            <p:nvPr/>
          </p:nvSpPr>
          <p:spPr>
            <a:xfrm>
              <a:off x="4250720" y="1953705"/>
              <a:ext cx="674364" cy="1699352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4154518" y="3051192"/>
              <a:ext cx="339471" cy="8642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259632" y="127734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 smtClean="0">
                <a:solidFill>
                  <a:schemeClr val="accent2"/>
                </a:solidFill>
                <a:cs typeface="Arial" pitchFamily="34" charset="0"/>
              </a:rPr>
              <a:t>Semua</a:t>
            </a:r>
            <a:r>
              <a:rPr lang="en-US" altLang="ko-KR" sz="1200" b="1" dirty="0" smtClean="0">
                <a:solidFill>
                  <a:schemeClr val="accent2"/>
                </a:solidFill>
                <a:cs typeface="Arial" pitchFamily="34" charset="0"/>
              </a:rPr>
              <a:t> media </a:t>
            </a:r>
            <a:r>
              <a:rPr lang="en-US" altLang="ko-KR" sz="1200" b="1" dirty="0" err="1" smtClean="0">
                <a:solidFill>
                  <a:schemeClr val="accent2"/>
                </a:solidFill>
                <a:cs typeface="Arial" pitchFamily="34" charset="0"/>
              </a:rPr>
              <a:t>komunikasi</a:t>
            </a:r>
            <a:r>
              <a:rPr lang="en-US" altLang="ko-KR" sz="1200" b="1" dirty="0" smtClean="0">
                <a:solidFill>
                  <a:schemeClr val="accent2"/>
                </a:solidFill>
                <a:cs typeface="Arial" pitchFamily="34" charset="0"/>
              </a:rPr>
              <a:t> yang </a:t>
            </a:r>
            <a:r>
              <a:rPr lang="en-US" altLang="ko-KR" sz="1200" b="1" dirty="0" err="1" smtClean="0">
                <a:solidFill>
                  <a:schemeClr val="accent2"/>
                </a:solidFill>
                <a:cs typeface="Arial" pitchFamily="34" charset="0"/>
              </a:rPr>
              <a:t>muncul</a:t>
            </a:r>
            <a:r>
              <a:rPr lang="en-US" altLang="ko-KR" sz="12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2"/>
                </a:solidFill>
                <a:cs typeface="Arial" pitchFamily="34" charset="0"/>
              </a:rPr>
              <a:t>dengan</a:t>
            </a:r>
            <a:r>
              <a:rPr lang="en-US" altLang="ko-KR" sz="12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2"/>
                </a:solidFill>
                <a:cs typeface="Arial" pitchFamily="34" charset="0"/>
              </a:rPr>
              <a:t>mengombinasikan</a:t>
            </a:r>
            <a:r>
              <a:rPr lang="en-US" altLang="ko-KR" sz="12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2"/>
                </a:solidFill>
                <a:cs typeface="Arial" pitchFamily="34" charset="0"/>
              </a:rPr>
              <a:t>teks</a:t>
            </a:r>
            <a:r>
              <a:rPr lang="en-US" altLang="ko-KR" sz="1200" b="1" dirty="0" smtClean="0">
                <a:solidFill>
                  <a:schemeClr val="accent2"/>
                </a:solidFill>
                <a:cs typeface="Arial" pitchFamily="34" charset="0"/>
              </a:rPr>
              <a:t>, </a:t>
            </a:r>
            <a:r>
              <a:rPr lang="en-US" altLang="ko-KR" sz="1200" b="1" dirty="0" err="1" smtClean="0">
                <a:solidFill>
                  <a:schemeClr val="accent2"/>
                </a:solidFill>
                <a:cs typeface="Arial" pitchFamily="34" charset="0"/>
              </a:rPr>
              <a:t>grafik</a:t>
            </a:r>
            <a:r>
              <a:rPr lang="en-US" altLang="ko-KR" sz="1200" b="1" dirty="0" smtClean="0">
                <a:solidFill>
                  <a:schemeClr val="accent2"/>
                </a:solidFill>
                <a:cs typeface="Arial" pitchFamily="34" charset="0"/>
              </a:rPr>
              <a:t>, </a:t>
            </a:r>
            <a:r>
              <a:rPr lang="en-US" altLang="ko-KR" sz="1200" b="1" dirty="0" err="1" smtClean="0">
                <a:solidFill>
                  <a:schemeClr val="accent2"/>
                </a:solidFill>
                <a:cs typeface="Arial" pitchFamily="34" charset="0"/>
              </a:rPr>
              <a:t>suara</a:t>
            </a:r>
            <a:r>
              <a:rPr lang="en-US" altLang="ko-KR" sz="1200" b="1" dirty="0" smtClean="0">
                <a:solidFill>
                  <a:schemeClr val="accent2"/>
                </a:solidFill>
                <a:cs typeface="Arial" pitchFamily="34" charset="0"/>
              </a:rPr>
              <a:t>, </a:t>
            </a:r>
            <a:r>
              <a:rPr lang="en-US" altLang="ko-KR" sz="1200" b="1" dirty="0" err="1" smtClean="0">
                <a:solidFill>
                  <a:schemeClr val="accent2"/>
                </a:solidFill>
                <a:cs typeface="Arial" pitchFamily="34" charset="0"/>
              </a:rPr>
              <a:t>dan</a:t>
            </a:r>
            <a:r>
              <a:rPr lang="en-US" altLang="ko-KR" sz="1200" b="1" dirty="0" smtClean="0">
                <a:solidFill>
                  <a:schemeClr val="accent2"/>
                </a:solidFill>
                <a:cs typeface="Arial" pitchFamily="34" charset="0"/>
              </a:rPr>
              <a:t> video </a:t>
            </a:r>
            <a:r>
              <a:rPr lang="en-US" altLang="ko-KR" sz="1200" b="1" dirty="0" err="1" smtClean="0">
                <a:solidFill>
                  <a:schemeClr val="accent2"/>
                </a:solidFill>
                <a:cs typeface="Arial" pitchFamily="34" charset="0"/>
              </a:rPr>
              <a:t>menggunakan</a:t>
            </a:r>
            <a:r>
              <a:rPr lang="en-US" altLang="ko-KR" sz="12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2"/>
                </a:solidFill>
                <a:cs typeface="Arial" pitchFamily="34" charset="0"/>
              </a:rPr>
              <a:t>teknologi</a:t>
            </a:r>
            <a:r>
              <a:rPr lang="en-US" altLang="ko-KR" sz="12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2"/>
                </a:solidFill>
                <a:cs typeface="Arial" pitchFamily="34" charset="0"/>
              </a:rPr>
              <a:t>komputer</a:t>
            </a:r>
            <a:r>
              <a:rPr lang="en-US" altLang="ko-KR" sz="1200" b="1" dirty="0" smtClean="0">
                <a:solidFill>
                  <a:schemeClr val="accent2"/>
                </a:solidFill>
                <a:cs typeface="Arial" pitchFamily="34" charset="0"/>
              </a:rPr>
              <a:t>.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444208" y="1179377"/>
            <a:ext cx="2304256" cy="3174106"/>
            <a:chOff x="467544" y="1233581"/>
            <a:chExt cx="3240360" cy="3174106"/>
          </a:xfrm>
        </p:grpSpPr>
        <p:sp>
          <p:nvSpPr>
            <p:cNvPr id="32" name="TextBox 31"/>
            <p:cNvSpPr txBox="1"/>
            <p:nvPr/>
          </p:nvSpPr>
          <p:spPr>
            <a:xfrm>
              <a:off x="467544" y="1676490"/>
              <a:ext cx="3240360" cy="273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Ingat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, internet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hanyalah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jaringan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menghubungkan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antara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satu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komputer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ke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komputer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lainnya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.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rgbClr val="FF0000"/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Internet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itu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ibaratnya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seperti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jalanan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menghubungkan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satu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tempat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ke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tempat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lainnya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.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rgbClr val="FF0000"/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Internet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adalah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prasarana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kita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melihat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dunia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lewat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jendela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FF0000"/>
                  </a:solidFill>
                  <a:cs typeface="Arial" pitchFamily="34" charset="0"/>
                </a:rPr>
                <a:t>layar</a:t>
              </a:r>
              <a:r>
                <a:rPr lang="en-US" altLang="ko-KR" sz="1200" dirty="0" smtClean="0">
                  <a:solidFill>
                    <a:srgbClr val="FF0000"/>
                  </a:solidFill>
                  <a:cs typeface="Arial" pitchFamily="34" charset="0"/>
                </a:rPr>
                <a:t> monitor.</a:t>
              </a:r>
              <a:endParaRPr lang="en-US" altLang="ko-KR" sz="12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7544" y="1233581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rgbClr val="FF0000"/>
                  </a:solidFill>
                  <a:cs typeface="Arial" pitchFamily="34" charset="0"/>
                </a:rPr>
                <a:t>Internet</a:t>
              </a:r>
              <a:endParaRPr lang="ko-KR" altLang="en-US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5" r="120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0395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07504" y="536274"/>
            <a:ext cx="2664296" cy="117138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solidFill>
                  <a:schemeClr val="bg1"/>
                </a:solidFill>
                <a:cs typeface="Arial" pitchFamily="34" charset="0"/>
              </a:rPr>
              <a:t>Karakteristik</a:t>
            </a:r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 Media Digital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6296" y="0"/>
            <a:ext cx="19077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ight Arrow 3"/>
          <p:cNvSpPr/>
          <p:nvPr/>
        </p:nvSpPr>
        <p:spPr>
          <a:xfrm rot="20539464">
            <a:off x="7124472" y="872359"/>
            <a:ext cx="1334134" cy="1058306"/>
          </a:xfrm>
          <a:custGeom>
            <a:avLst/>
            <a:gdLst/>
            <a:ahLst/>
            <a:cxnLst/>
            <a:rect l="l" t="t" r="r" b="b"/>
            <a:pathLst>
              <a:path w="1334134" h="1058306">
                <a:moveTo>
                  <a:pt x="804981" y="0"/>
                </a:moveTo>
                <a:lnTo>
                  <a:pt x="1334134" y="529153"/>
                </a:lnTo>
                <a:lnTo>
                  <a:pt x="804981" y="1058306"/>
                </a:lnTo>
                <a:lnTo>
                  <a:pt x="804981" y="793730"/>
                </a:lnTo>
                <a:lnTo>
                  <a:pt x="0" y="793730"/>
                </a:lnTo>
                <a:lnTo>
                  <a:pt x="168626" y="264577"/>
                </a:lnTo>
                <a:lnTo>
                  <a:pt x="804981" y="2645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ight Arrow 4"/>
          <p:cNvSpPr/>
          <p:nvPr/>
        </p:nvSpPr>
        <p:spPr>
          <a:xfrm rot="20539464">
            <a:off x="7124472" y="1976473"/>
            <a:ext cx="1334134" cy="1058306"/>
          </a:xfrm>
          <a:custGeom>
            <a:avLst/>
            <a:gdLst/>
            <a:ahLst/>
            <a:cxnLst/>
            <a:rect l="l" t="t" r="r" b="b"/>
            <a:pathLst>
              <a:path w="1334134" h="1058306">
                <a:moveTo>
                  <a:pt x="804981" y="0"/>
                </a:moveTo>
                <a:lnTo>
                  <a:pt x="1334134" y="529153"/>
                </a:lnTo>
                <a:lnTo>
                  <a:pt x="804981" y="1058306"/>
                </a:lnTo>
                <a:lnTo>
                  <a:pt x="804981" y="793730"/>
                </a:lnTo>
                <a:lnTo>
                  <a:pt x="0" y="793730"/>
                </a:lnTo>
                <a:lnTo>
                  <a:pt x="168626" y="264577"/>
                </a:lnTo>
                <a:lnTo>
                  <a:pt x="804981" y="2645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ight Arrow 5"/>
          <p:cNvSpPr/>
          <p:nvPr/>
        </p:nvSpPr>
        <p:spPr>
          <a:xfrm rot="20539464">
            <a:off x="7124472" y="3080587"/>
            <a:ext cx="1334134" cy="1058306"/>
          </a:xfrm>
          <a:custGeom>
            <a:avLst/>
            <a:gdLst/>
            <a:ahLst/>
            <a:cxnLst/>
            <a:rect l="l" t="t" r="r" b="b"/>
            <a:pathLst>
              <a:path w="1334134" h="1058306">
                <a:moveTo>
                  <a:pt x="804981" y="0"/>
                </a:moveTo>
                <a:lnTo>
                  <a:pt x="1334134" y="529153"/>
                </a:lnTo>
                <a:lnTo>
                  <a:pt x="804981" y="1058306"/>
                </a:lnTo>
                <a:lnTo>
                  <a:pt x="804981" y="793730"/>
                </a:lnTo>
                <a:lnTo>
                  <a:pt x="0" y="793730"/>
                </a:lnTo>
                <a:lnTo>
                  <a:pt x="168626" y="264577"/>
                </a:lnTo>
                <a:lnTo>
                  <a:pt x="804981" y="2645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ight Arrow 6"/>
          <p:cNvSpPr/>
          <p:nvPr/>
        </p:nvSpPr>
        <p:spPr>
          <a:xfrm rot="1060536" flipH="1">
            <a:off x="5964349" y="1424416"/>
            <a:ext cx="1383499" cy="105830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ight Arrow 7"/>
          <p:cNvSpPr/>
          <p:nvPr/>
        </p:nvSpPr>
        <p:spPr>
          <a:xfrm rot="1060536" flipH="1">
            <a:off x="5964349" y="2528530"/>
            <a:ext cx="1383499" cy="105830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ight Arrow 8"/>
          <p:cNvSpPr/>
          <p:nvPr/>
        </p:nvSpPr>
        <p:spPr>
          <a:xfrm rot="1060536" flipH="1">
            <a:off x="5964349" y="3632646"/>
            <a:ext cx="1383499" cy="105830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ight Arrow 12"/>
          <p:cNvSpPr/>
          <p:nvPr/>
        </p:nvSpPr>
        <p:spPr>
          <a:xfrm rot="1060536" flipH="1">
            <a:off x="5964349" y="314404"/>
            <a:ext cx="1383499" cy="105830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ight Arrow 5"/>
          <p:cNvSpPr/>
          <p:nvPr/>
        </p:nvSpPr>
        <p:spPr>
          <a:xfrm rot="20539464">
            <a:off x="7117193" y="4189468"/>
            <a:ext cx="1334134" cy="1058306"/>
          </a:xfrm>
          <a:custGeom>
            <a:avLst/>
            <a:gdLst/>
            <a:ahLst/>
            <a:cxnLst/>
            <a:rect l="l" t="t" r="r" b="b"/>
            <a:pathLst>
              <a:path w="1334134" h="1058306">
                <a:moveTo>
                  <a:pt x="804981" y="0"/>
                </a:moveTo>
                <a:lnTo>
                  <a:pt x="1334134" y="529153"/>
                </a:lnTo>
                <a:lnTo>
                  <a:pt x="804981" y="1058306"/>
                </a:lnTo>
                <a:lnTo>
                  <a:pt x="804981" y="793730"/>
                </a:lnTo>
                <a:lnTo>
                  <a:pt x="0" y="793730"/>
                </a:lnTo>
                <a:lnTo>
                  <a:pt x="168626" y="264577"/>
                </a:lnTo>
                <a:lnTo>
                  <a:pt x="804981" y="2645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ight Arrow 3"/>
          <p:cNvSpPr/>
          <p:nvPr/>
        </p:nvSpPr>
        <p:spPr>
          <a:xfrm rot="20539464">
            <a:off x="7157361" y="12575"/>
            <a:ext cx="1334133" cy="793729"/>
          </a:xfrm>
          <a:custGeom>
            <a:avLst/>
            <a:gdLst/>
            <a:ahLst/>
            <a:cxnLst/>
            <a:rect l="l" t="t" r="r" b="b"/>
            <a:pathLst>
              <a:path w="1334133" h="793729">
                <a:moveTo>
                  <a:pt x="788394" y="0"/>
                </a:moveTo>
                <a:lnTo>
                  <a:pt x="1201063" y="131506"/>
                </a:lnTo>
                <a:lnTo>
                  <a:pt x="1334133" y="264576"/>
                </a:lnTo>
                <a:lnTo>
                  <a:pt x="804981" y="793729"/>
                </a:lnTo>
                <a:lnTo>
                  <a:pt x="804981" y="529153"/>
                </a:lnTo>
                <a:lnTo>
                  <a:pt x="0" y="529153"/>
                </a:lnTo>
                <a:lnTo>
                  <a:pt x="1686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ight Arrow 16"/>
          <p:cNvSpPr/>
          <p:nvPr/>
        </p:nvSpPr>
        <p:spPr>
          <a:xfrm rot="1060536" flipH="1">
            <a:off x="6020816" y="4705082"/>
            <a:ext cx="1184167" cy="614682"/>
          </a:xfrm>
          <a:custGeom>
            <a:avLst/>
            <a:gdLst/>
            <a:ahLst/>
            <a:cxnLst/>
            <a:rect l="l" t="t" r="r" b="b"/>
            <a:pathLst>
              <a:path w="1184167" h="614682">
                <a:moveTo>
                  <a:pt x="655014" y="0"/>
                </a:moveTo>
                <a:lnTo>
                  <a:pt x="655014" y="264577"/>
                </a:lnTo>
                <a:lnTo>
                  <a:pt x="0" y="264577"/>
                </a:lnTo>
                <a:lnTo>
                  <a:pt x="1098638" y="614682"/>
                </a:lnTo>
                <a:lnTo>
                  <a:pt x="1184167" y="5291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137614" y="528443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7614" y="1646559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37614" y="2764675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7614" y="388279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95980" y="486098"/>
            <a:ext cx="3272009" cy="730940"/>
            <a:chOff x="2175371" y="1762964"/>
            <a:chExt cx="5040560" cy="730940"/>
          </a:xfrm>
        </p:grpSpPr>
        <p:sp>
          <p:nvSpPr>
            <p:cNvPr id="24" name="TextBox 10"/>
            <p:cNvSpPr txBox="1"/>
            <p:nvPr/>
          </p:nvSpPr>
          <p:spPr bwMode="auto">
            <a:xfrm>
              <a:off x="2175371" y="1762964"/>
              <a:ext cx="5040560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Aktual</a:t>
              </a:r>
              <a:endParaRPr lang="en-US" altLang="ko-KR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2175371" y="2032239"/>
              <a:ext cx="5040560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fi-FI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Bisa </a:t>
              </a:r>
              <a:r>
                <a:rPr lang="fi-FI" altLang="ko-KR" sz="1200" b="1" dirty="0">
                  <a:solidFill>
                    <a:schemeClr val="bg1"/>
                  </a:solidFill>
                  <a:cs typeface="Arial" pitchFamily="34" charset="0"/>
                </a:rPr>
                <a:t>menyebarkan informasi terkini saat itu juga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95980" y="1596852"/>
            <a:ext cx="3272009" cy="915606"/>
            <a:chOff x="2175371" y="1762964"/>
            <a:chExt cx="5040560" cy="915606"/>
          </a:xfrm>
        </p:grpSpPr>
        <p:sp>
          <p:nvSpPr>
            <p:cNvPr id="27" name="TextBox 10"/>
            <p:cNvSpPr txBox="1"/>
            <p:nvPr/>
          </p:nvSpPr>
          <p:spPr bwMode="auto">
            <a:xfrm>
              <a:off x="2175371" y="1762964"/>
              <a:ext cx="5040560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Informasi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bisa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lebih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mendalam</a:t>
              </a:r>
              <a:endParaRPr lang="en-US" altLang="ko-KR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2175371" y="2032239"/>
              <a:ext cx="5040560" cy="6463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meski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ada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keterbatasan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(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mata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lelah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jika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membaca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terlalu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panjang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di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layar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komputer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)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95980" y="2707606"/>
            <a:ext cx="3272009" cy="915606"/>
            <a:chOff x="2175371" y="1762964"/>
            <a:chExt cx="5040560" cy="915606"/>
          </a:xfrm>
        </p:grpSpPr>
        <p:sp>
          <p:nvSpPr>
            <p:cNvPr id="30" name="TextBox 10"/>
            <p:cNvSpPr txBox="1"/>
            <p:nvPr/>
          </p:nvSpPr>
          <p:spPr bwMode="auto">
            <a:xfrm>
              <a:off x="2175371" y="1762964"/>
              <a:ext cx="5040560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Audio </a:t>
              </a:r>
              <a:r>
                <a:rPr lang="en-U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Visual Text</a:t>
              </a:r>
              <a:endParaRPr lang="en-US" altLang="ko-KR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2175371" y="2032239"/>
              <a:ext cx="5040560" cy="6463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audiens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bisa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melihat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mendengar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informasi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dalam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bentuk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audio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visualisasi</a:t>
              </a:r>
              <a:endParaRPr lang="en-US" altLang="ko-KR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411760" y="3818359"/>
            <a:ext cx="3456229" cy="730940"/>
            <a:chOff x="1891578" y="1762964"/>
            <a:chExt cx="5324353" cy="730940"/>
          </a:xfrm>
        </p:grpSpPr>
        <p:sp>
          <p:nvSpPr>
            <p:cNvPr id="33" name="TextBox 10"/>
            <p:cNvSpPr txBox="1"/>
            <p:nvPr/>
          </p:nvSpPr>
          <p:spPr bwMode="auto">
            <a:xfrm>
              <a:off x="1891578" y="1762964"/>
              <a:ext cx="5324353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Rentang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waktu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panjang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fleksibel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2175371" y="2032239"/>
              <a:ext cx="5040560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informasi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bisa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disimpan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bisa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dibaca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kapan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saja</a:t>
              </a:r>
              <a:endParaRPr lang="en-US" altLang="ko-KR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8D4CD"/>
      </a:accent1>
      <a:accent2>
        <a:srgbClr val="16B7B8"/>
      </a:accent2>
      <a:accent3>
        <a:srgbClr val="179A9D"/>
      </a:accent3>
      <a:accent4>
        <a:srgbClr val="38D4CD"/>
      </a:accent4>
      <a:accent5>
        <a:srgbClr val="16B7B8"/>
      </a:accent5>
      <a:accent6>
        <a:srgbClr val="179A9D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6B7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8D4CD"/>
      </a:accent1>
      <a:accent2>
        <a:srgbClr val="16B7B8"/>
      </a:accent2>
      <a:accent3>
        <a:srgbClr val="179A9D"/>
      </a:accent3>
      <a:accent4>
        <a:srgbClr val="38D4CD"/>
      </a:accent4>
      <a:accent5>
        <a:srgbClr val="16B7B8"/>
      </a:accent5>
      <a:accent6>
        <a:srgbClr val="179A9D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396</Words>
  <Application>Microsoft Office PowerPoint</Application>
  <PresentationFormat>On-screen Show (16:9)</PresentationFormat>
  <Paragraphs>82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pc</cp:lastModifiedBy>
  <cp:revision>89</cp:revision>
  <dcterms:created xsi:type="dcterms:W3CDTF">2016-12-05T23:26:54Z</dcterms:created>
  <dcterms:modified xsi:type="dcterms:W3CDTF">2019-02-24T15:42:24Z</dcterms:modified>
</cp:coreProperties>
</file>