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1" r:id="rId6"/>
    <p:sldId id="262" r:id="rId7"/>
    <p:sldId id="260"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62"/>
    <p:restoredTop sz="94727"/>
  </p:normalViewPr>
  <p:slideViewPr>
    <p:cSldViewPr snapToGrid="0" snapToObjects="1">
      <p:cViewPr varScale="1">
        <p:scale>
          <a:sx n="84" d="100"/>
          <a:sy n="84" d="100"/>
        </p:scale>
        <p:origin x="184" y="2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142E58-C0CE-469D-A0C7-30060ECB4566}"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AF22CC85-57C4-4FF6-A01A-A4DE2992E56F}">
      <dgm:prSet/>
      <dgm:spPr/>
      <dgm:t>
        <a:bodyPr/>
        <a:lstStyle/>
        <a:p>
          <a:pPr>
            <a:lnSpc>
              <a:spcPct val="100000"/>
            </a:lnSpc>
          </a:pPr>
          <a:r>
            <a:rPr lang="en-US"/>
            <a:t>Being listening and engaging organization-having a finely tuned reputation risk radar for externally driven issues. </a:t>
          </a:r>
        </a:p>
      </dgm:t>
    </dgm:pt>
    <dgm:pt modelId="{5D58DA87-8CF0-4722-89D0-B01295F4A1D8}" type="parTrans" cxnId="{582DAC23-375F-4D90-96B2-E6061A431514}">
      <dgm:prSet/>
      <dgm:spPr/>
      <dgm:t>
        <a:bodyPr/>
        <a:lstStyle/>
        <a:p>
          <a:endParaRPr lang="en-US"/>
        </a:p>
      </dgm:t>
    </dgm:pt>
    <dgm:pt modelId="{91C10D42-6E94-4FBD-B42D-7E589DB9E8E5}" type="sibTrans" cxnId="{582DAC23-375F-4D90-96B2-E6061A431514}">
      <dgm:prSet/>
      <dgm:spPr/>
      <dgm:t>
        <a:bodyPr/>
        <a:lstStyle/>
        <a:p>
          <a:endParaRPr lang="en-US"/>
        </a:p>
      </dgm:t>
    </dgm:pt>
    <dgm:pt modelId="{CEC8F22A-27FF-409C-B364-329D0BA48138}">
      <dgm:prSet/>
      <dgm:spPr/>
      <dgm:t>
        <a:bodyPr/>
        <a:lstStyle/>
        <a:p>
          <a:pPr>
            <a:lnSpc>
              <a:spcPct val="100000"/>
            </a:lnSpc>
          </a:pPr>
          <a:r>
            <a:rPr lang="en-US"/>
            <a:t>Being reputation-conscious as an organization-having a similar reputation risk-radar for internally driven issues.</a:t>
          </a:r>
        </a:p>
      </dgm:t>
    </dgm:pt>
    <dgm:pt modelId="{DA9D3B77-D931-4396-8E32-64CD5FD64638}" type="parTrans" cxnId="{19A52D00-E221-4A28-B833-8FEF383C80AE}">
      <dgm:prSet/>
      <dgm:spPr/>
      <dgm:t>
        <a:bodyPr/>
        <a:lstStyle/>
        <a:p>
          <a:endParaRPr lang="en-US"/>
        </a:p>
      </dgm:t>
    </dgm:pt>
    <dgm:pt modelId="{E8733ACF-90C2-4D4D-9AB5-92E46E2F0383}" type="sibTrans" cxnId="{19A52D00-E221-4A28-B833-8FEF383C80AE}">
      <dgm:prSet/>
      <dgm:spPr/>
      <dgm:t>
        <a:bodyPr/>
        <a:lstStyle/>
        <a:p>
          <a:endParaRPr lang="en-US"/>
        </a:p>
      </dgm:t>
    </dgm:pt>
    <dgm:pt modelId="{4A0B69C2-5796-4958-9B7D-5EDE5792822A}">
      <dgm:prSet/>
      <dgm:spPr/>
      <dgm:t>
        <a:bodyPr/>
        <a:lstStyle/>
        <a:p>
          <a:pPr>
            <a:lnSpc>
              <a:spcPct val="100000"/>
            </a:lnSpc>
          </a:pPr>
          <a:r>
            <a:rPr lang="en-US"/>
            <a:t>Analysing the predicted risk and assessing potential impacts.   </a:t>
          </a:r>
        </a:p>
      </dgm:t>
    </dgm:pt>
    <dgm:pt modelId="{BC81E4F5-AD26-4FE6-9E27-3CC893FE8D7B}" type="parTrans" cxnId="{929FE599-D095-4928-B3EC-D258D1B8E2A2}">
      <dgm:prSet/>
      <dgm:spPr/>
      <dgm:t>
        <a:bodyPr/>
        <a:lstStyle/>
        <a:p>
          <a:endParaRPr lang="en-US"/>
        </a:p>
      </dgm:t>
    </dgm:pt>
    <dgm:pt modelId="{9526FE58-C53D-4EC0-8D82-98403BA44472}" type="sibTrans" cxnId="{929FE599-D095-4928-B3EC-D258D1B8E2A2}">
      <dgm:prSet/>
      <dgm:spPr/>
      <dgm:t>
        <a:bodyPr/>
        <a:lstStyle/>
        <a:p>
          <a:endParaRPr lang="en-US"/>
        </a:p>
      </dgm:t>
    </dgm:pt>
    <dgm:pt modelId="{B1DC7CD6-8121-484A-AC67-DE0CD4F3211E}" type="pres">
      <dgm:prSet presAssocID="{FF142E58-C0CE-469D-A0C7-30060ECB4566}" presName="root" presStyleCnt="0">
        <dgm:presLayoutVars>
          <dgm:dir/>
          <dgm:resizeHandles val="exact"/>
        </dgm:presLayoutVars>
      </dgm:prSet>
      <dgm:spPr/>
    </dgm:pt>
    <dgm:pt modelId="{595A2E1F-6D68-481B-A09F-EAA77055FFB4}" type="pres">
      <dgm:prSet presAssocID="{AF22CC85-57C4-4FF6-A01A-A4DE2992E56F}" presName="compNode" presStyleCnt="0"/>
      <dgm:spPr/>
    </dgm:pt>
    <dgm:pt modelId="{017A4AB2-9B72-47BC-8463-380681070CAA}" type="pres">
      <dgm:prSet presAssocID="{AF22CC85-57C4-4FF6-A01A-A4DE2992E56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at"/>
        </a:ext>
      </dgm:extLst>
    </dgm:pt>
    <dgm:pt modelId="{7EC1A8B6-AC00-41E8-BADD-6934C9F31C33}" type="pres">
      <dgm:prSet presAssocID="{AF22CC85-57C4-4FF6-A01A-A4DE2992E56F}" presName="spaceRect" presStyleCnt="0"/>
      <dgm:spPr/>
    </dgm:pt>
    <dgm:pt modelId="{2F3D2670-6345-41C9-9E8B-41A053BD199C}" type="pres">
      <dgm:prSet presAssocID="{AF22CC85-57C4-4FF6-A01A-A4DE2992E56F}" presName="textRect" presStyleLbl="revTx" presStyleIdx="0" presStyleCnt="3">
        <dgm:presLayoutVars>
          <dgm:chMax val="1"/>
          <dgm:chPref val="1"/>
        </dgm:presLayoutVars>
      </dgm:prSet>
      <dgm:spPr/>
    </dgm:pt>
    <dgm:pt modelId="{3DC17E97-92E5-458C-9233-5D3E655B39EF}" type="pres">
      <dgm:prSet presAssocID="{91C10D42-6E94-4FBD-B42D-7E589DB9E8E5}" presName="sibTrans" presStyleCnt="0"/>
      <dgm:spPr/>
    </dgm:pt>
    <dgm:pt modelId="{7E482B38-0C78-43FC-8BD9-1C1D3A5DCFDE}" type="pres">
      <dgm:prSet presAssocID="{CEC8F22A-27FF-409C-B364-329D0BA48138}" presName="compNode" presStyleCnt="0"/>
      <dgm:spPr/>
    </dgm:pt>
    <dgm:pt modelId="{226F6B5B-8533-4A39-9029-405400BEA006}" type="pres">
      <dgm:prSet presAssocID="{CEC8F22A-27FF-409C-B364-329D0BA4813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ummingBird"/>
        </a:ext>
      </dgm:extLst>
    </dgm:pt>
    <dgm:pt modelId="{C70E27AC-2F6F-48D4-81D6-0DFD5D7F4372}" type="pres">
      <dgm:prSet presAssocID="{CEC8F22A-27FF-409C-B364-329D0BA48138}" presName="spaceRect" presStyleCnt="0"/>
      <dgm:spPr/>
    </dgm:pt>
    <dgm:pt modelId="{4E27BF09-B1A2-4168-AC6D-A1854F6D5E23}" type="pres">
      <dgm:prSet presAssocID="{CEC8F22A-27FF-409C-B364-329D0BA48138}" presName="textRect" presStyleLbl="revTx" presStyleIdx="1" presStyleCnt="3">
        <dgm:presLayoutVars>
          <dgm:chMax val="1"/>
          <dgm:chPref val="1"/>
        </dgm:presLayoutVars>
      </dgm:prSet>
      <dgm:spPr/>
    </dgm:pt>
    <dgm:pt modelId="{B28E21F0-9A88-4081-BEC7-89DD23FC5651}" type="pres">
      <dgm:prSet presAssocID="{E8733ACF-90C2-4D4D-9AB5-92E46E2F0383}" presName="sibTrans" presStyleCnt="0"/>
      <dgm:spPr/>
    </dgm:pt>
    <dgm:pt modelId="{AD4DB646-528A-466C-B978-451A68CEC621}" type="pres">
      <dgm:prSet presAssocID="{4A0B69C2-5796-4958-9B7D-5EDE5792822A}" presName="compNode" presStyleCnt="0"/>
      <dgm:spPr/>
    </dgm:pt>
    <dgm:pt modelId="{E2D21BA3-C355-4FAB-AC7C-2880FA7A3050}" type="pres">
      <dgm:prSet presAssocID="{4A0B69C2-5796-4958-9B7D-5EDE5792822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laybook"/>
        </a:ext>
      </dgm:extLst>
    </dgm:pt>
    <dgm:pt modelId="{D282287F-9E84-4DAA-A896-03BA2BE7CF84}" type="pres">
      <dgm:prSet presAssocID="{4A0B69C2-5796-4958-9B7D-5EDE5792822A}" presName="spaceRect" presStyleCnt="0"/>
      <dgm:spPr/>
    </dgm:pt>
    <dgm:pt modelId="{58C12CCA-9116-4BFF-A07B-50FAEA8663A2}" type="pres">
      <dgm:prSet presAssocID="{4A0B69C2-5796-4958-9B7D-5EDE5792822A}" presName="textRect" presStyleLbl="revTx" presStyleIdx="2" presStyleCnt="3">
        <dgm:presLayoutVars>
          <dgm:chMax val="1"/>
          <dgm:chPref val="1"/>
        </dgm:presLayoutVars>
      </dgm:prSet>
      <dgm:spPr/>
    </dgm:pt>
  </dgm:ptLst>
  <dgm:cxnLst>
    <dgm:cxn modelId="{19A52D00-E221-4A28-B833-8FEF383C80AE}" srcId="{FF142E58-C0CE-469D-A0C7-30060ECB4566}" destId="{CEC8F22A-27FF-409C-B364-329D0BA48138}" srcOrd="1" destOrd="0" parTransId="{DA9D3B77-D931-4396-8E32-64CD5FD64638}" sibTransId="{E8733ACF-90C2-4D4D-9AB5-92E46E2F0383}"/>
    <dgm:cxn modelId="{582DAC23-375F-4D90-96B2-E6061A431514}" srcId="{FF142E58-C0CE-469D-A0C7-30060ECB4566}" destId="{AF22CC85-57C4-4FF6-A01A-A4DE2992E56F}" srcOrd="0" destOrd="0" parTransId="{5D58DA87-8CF0-4722-89D0-B01295F4A1D8}" sibTransId="{91C10D42-6E94-4FBD-B42D-7E589DB9E8E5}"/>
    <dgm:cxn modelId="{4EE61B55-3A97-4B0B-96B8-9D7015B96606}" type="presOf" srcId="{FF142E58-C0CE-469D-A0C7-30060ECB4566}" destId="{B1DC7CD6-8121-484A-AC67-DE0CD4F3211E}" srcOrd="0" destOrd="0" presId="urn:microsoft.com/office/officeart/2018/2/layout/IconLabelList"/>
    <dgm:cxn modelId="{F64D935F-0846-4849-9029-0080EC3716A6}" type="presOf" srcId="{AF22CC85-57C4-4FF6-A01A-A4DE2992E56F}" destId="{2F3D2670-6345-41C9-9E8B-41A053BD199C}" srcOrd="0" destOrd="0" presId="urn:microsoft.com/office/officeart/2018/2/layout/IconLabelList"/>
    <dgm:cxn modelId="{929FE599-D095-4928-B3EC-D258D1B8E2A2}" srcId="{FF142E58-C0CE-469D-A0C7-30060ECB4566}" destId="{4A0B69C2-5796-4958-9B7D-5EDE5792822A}" srcOrd="2" destOrd="0" parTransId="{BC81E4F5-AD26-4FE6-9E27-3CC893FE8D7B}" sibTransId="{9526FE58-C53D-4EC0-8D82-98403BA44472}"/>
    <dgm:cxn modelId="{7470D9B6-4D6A-4CDE-B9DB-58B774CDA3BD}" type="presOf" srcId="{4A0B69C2-5796-4958-9B7D-5EDE5792822A}" destId="{58C12CCA-9116-4BFF-A07B-50FAEA8663A2}" srcOrd="0" destOrd="0" presId="urn:microsoft.com/office/officeart/2018/2/layout/IconLabelList"/>
    <dgm:cxn modelId="{D6DDA1E5-7597-4395-B8A4-E67C0018D804}" type="presOf" srcId="{CEC8F22A-27FF-409C-B364-329D0BA48138}" destId="{4E27BF09-B1A2-4168-AC6D-A1854F6D5E23}" srcOrd="0" destOrd="0" presId="urn:microsoft.com/office/officeart/2018/2/layout/IconLabelList"/>
    <dgm:cxn modelId="{F2528855-49E1-4EB3-BADE-E046A48068B0}" type="presParOf" srcId="{B1DC7CD6-8121-484A-AC67-DE0CD4F3211E}" destId="{595A2E1F-6D68-481B-A09F-EAA77055FFB4}" srcOrd="0" destOrd="0" presId="urn:microsoft.com/office/officeart/2018/2/layout/IconLabelList"/>
    <dgm:cxn modelId="{E06FFA45-16BD-4544-A1EE-4AAC59E5022A}" type="presParOf" srcId="{595A2E1F-6D68-481B-A09F-EAA77055FFB4}" destId="{017A4AB2-9B72-47BC-8463-380681070CAA}" srcOrd="0" destOrd="0" presId="urn:microsoft.com/office/officeart/2018/2/layout/IconLabelList"/>
    <dgm:cxn modelId="{439D151A-8099-47D9-BCB4-B9C42AFD26F9}" type="presParOf" srcId="{595A2E1F-6D68-481B-A09F-EAA77055FFB4}" destId="{7EC1A8B6-AC00-41E8-BADD-6934C9F31C33}" srcOrd="1" destOrd="0" presId="urn:microsoft.com/office/officeart/2018/2/layout/IconLabelList"/>
    <dgm:cxn modelId="{E44765F3-68B7-4115-8390-8D393BF48C12}" type="presParOf" srcId="{595A2E1F-6D68-481B-A09F-EAA77055FFB4}" destId="{2F3D2670-6345-41C9-9E8B-41A053BD199C}" srcOrd="2" destOrd="0" presId="urn:microsoft.com/office/officeart/2018/2/layout/IconLabelList"/>
    <dgm:cxn modelId="{1787127F-9F9E-4F14-9B14-FB3029C954A8}" type="presParOf" srcId="{B1DC7CD6-8121-484A-AC67-DE0CD4F3211E}" destId="{3DC17E97-92E5-458C-9233-5D3E655B39EF}" srcOrd="1" destOrd="0" presId="urn:microsoft.com/office/officeart/2018/2/layout/IconLabelList"/>
    <dgm:cxn modelId="{9AD25F8B-CCBE-40EE-83DA-EE95790F3F5D}" type="presParOf" srcId="{B1DC7CD6-8121-484A-AC67-DE0CD4F3211E}" destId="{7E482B38-0C78-43FC-8BD9-1C1D3A5DCFDE}" srcOrd="2" destOrd="0" presId="urn:microsoft.com/office/officeart/2018/2/layout/IconLabelList"/>
    <dgm:cxn modelId="{DF8B5AAA-8423-46B8-8E2C-4909626E2A88}" type="presParOf" srcId="{7E482B38-0C78-43FC-8BD9-1C1D3A5DCFDE}" destId="{226F6B5B-8533-4A39-9029-405400BEA006}" srcOrd="0" destOrd="0" presId="urn:microsoft.com/office/officeart/2018/2/layout/IconLabelList"/>
    <dgm:cxn modelId="{5424A146-93AC-4ABF-A879-3CC7FA4E8B16}" type="presParOf" srcId="{7E482B38-0C78-43FC-8BD9-1C1D3A5DCFDE}" destId="{C70E27AC-2F6F-48D4-81D6-0DFD5D7F4372}" srcOrd="1" destOrd="0" presId="urn:microsoft.com/office/officeart/2018/2/layout/IconLabelList"/>
    <dgm:cxn modelId="{4C68D65C-7738-4F1B-A24C-C30DC3B962ED}" type="presParOf" srcId="{7E482B38-0C78-43FC-8BD9-1C1D3A5DCFDE}" destId="{4E27BF09-B1A2-4168-AC6D-A1854F6D5E23}" srcOrd="2" destOrd="0" presId="urn:microsoft.com/office/officeart/2018/2/layout/IconLabelList"/>
    <dgm:cxn modelId="{4FB6731E-8F31-4B14-9897-98A28CA4ED43}" type="presParOf" srcId="{B1DC7CD6-8121-484A-AC67-DE0CD4F3211E}" destId="{B28E21F0-9A88-4081-BEC7-89DD23FC5651}" srcOrd="3" destOrd="0" presId="urn:microsoft.com/office/officeart/2018/2/layout/IconLabelList"/>
    <dgm:cxn modelId="{8BA21BD7-955A-4905-A179-616476D6A6E0}" type="presParOf" srcId="{B1DC7CD6-8121-484A-AC67-DE0CD4F3211E}" destId="{AD4DB646-528A-466C-B978-451A68CEC621}" srcOrd="4" destOrd="0" presId="urn:microsoft.com/office/officeart/2018/2/layout/IconLabelList"/>
    <dgm:cxn modelId="{BF91E358-0985-4B5E-99F0-A961D93E516F}" type="presParOf" srcId="{AD4DB646-528A-466C-B978-451A68CEC621}" destId="{E2D21BA3-C355-4FAB-AC7C-2880FA7A3050}" srcOrd="0" destOrd="0" presId="urn:microsoft.com/office/officeart/2018/2/layout/IconLabelList"/>
    <dgm:cxn modelId="{2E2D4B3F-6469-4D61-8E13-039F7AEAC5FE}" type="presParOf" srcId="{AD4DB646-528A-466C-B978-451A68CEC621}" destId="{D282287F-9E84-4DAA-A896-03BA2BE7CF84}" srcOrd="1" destOrd="0" presId="urn:microsoft.com/office/officeart/2018/2/layout/IconLabelList"/>
    <dgm:cxn modelId="{3296278D-AD30-44EC-8D55-5197C3C4B071}" type="presParOf" srcId="{AD4DB646-528A-466C-B978-451A68CEC621}" destId="{58C12CCA-9116-4BFF-A07B-50FAEA8663A2}"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0BDAF5-EF8A-4554-B5DA-9AC6C5D5BEC4}" type="doc">
      <dgm:prSet loTypeId="urn:microsoft.com/office/officeart/2018/5/layout/IconCircle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4DCB924-04A5-460D-B286-4A0E12B3970F}">
      <dgm:prSet/>
      <dgm:spPr/>
      <dgm:t>
        <a:bodyPr/>
        <a:lstStyle/>
        <a:p>
          <a:pPr>
            <a:defRPr cap="all"/>
          </a:pPr>
          <a:r>
            <a:rPr lang="en-US"/>
            <a:t>In addition to external reputation risk radar (horizon scanning), organizations should have an internal reputation risk radar to identify and assess the possible reputational consequences of decisions, launches, strategies or other courses of action.</a:t>
          </a:r>
        </a:p>
      </dgm:t>
    </dgm:pt>
    <dgm:pt modelId="{9ADB2D6A-23BE-44DF-9277-5AAD99C92BAA}" type="parTrans" cxnId="{2804BF34-9096-490D-9585-2D160DE2AAA8}">
      <dgm:prSet/>
      <dgm:spPr/>
      <dgm:t>
        <a:bodyPr/>
        <a:lstStyle/>
        <a:p>
          <a:endParaRPr lang="en-US"/>
        </a:p>
      </dgm:t>
    </dgm:pt>
    <dgm:pt modelId="{7E255343-6EFA-4EEA-B83D-2A464C8FC6A5}" type="sibTrans" cxnId="{2804BF34-9096-490D-9585-2D160DE2AAA8}">
      <dgm:prSet/>
      <dgm:spPr/>
      <dgm:t>
        <a:bodyPr/>
        <a:lstStyle/>
        <a:p>
          <a:endParaRPr lang="en-US"/>
        </a:p>
      </dgm:t>
    </dgm:pt>
    <dgm:pt modelId="{33C2B53C-2AAD-4F83-A3EE-6FEBB54BFA6D}">
      <dgm:prSet/>
      <dgm:spPr/>
      <dgm:t>
        <a:bodyPr/>
        <a:lstStyle/>
        <a:p>
          <a:pPr>
            <a:defRPr cap="all"/>
          </a:pPr>
          <a:r>
            <a:rPr lang="en-US"/>
            <a:t>Scenario planning—whether undertaken as a workshop or deskwork –helps develop the assessment of an identified reputation risk, whether it is an internally or externally driven issue. </a:t>
          </a:r>
        </a:p>
      </dgm:t>
    </dgm:pt>
    <dgm:pt modelId="{0D6836EF-BE81-4F89-BAF5-70A33BB8E00B}" type="parTrans" cxnId="{88235532-BAE0-4A57-AF52-1162344D6ACC}">
      <dgm:prSet/>
      <dgm:spPr/>
      <dgm:t>
        <a:bodyPr/>
        <a:lstStyle/>
        <a:p>
          <a:endParaRPr lang="en-US"/>
        </a:p>
      </dgm:t>
    </dgm:pt>
    <dgm:pt modelId="{494D4285-41AF-4136-8C7C-0DFEDD57519F}" type="sibTrans" cxnId="{88235532-BAE0-4A57-AF52-1162344D6ACC}">
      <dgm:prSet/>
      <dgm:spPr/>
      <dgm:t>
        <a:bodyPr/>
        <a:lstStyle/>
        <a:p>
          <a:endParaRPr lang="en-US"/>
        </a:p>
      </dgm:t>
    </dgm:pt>
    <dgm:pt modelId="{1E38071D-B730-4FE5-AD7B-DCB7722069B7}" type="pres">
      <dgm:prSet presAssocID="{090BDAF5-EF8A-4554-B5DA-9AC6C5D5BEC4}" presName="root" presStyleCnt="0">
        <dgm:presLayoutVars>
          <dgm:dir/>
          <dgm:resizeHandles val="exact"/>
        </dgm:presLayoutVars>
      </dgm:prSet>
      <dgm:spPr/>
    </dgm:pt>
    <dgm:pt modelId="{144EF5F8-DD42-4C58-B676-CA128FDC4E0B}" type="pres">
      <dgm:prSet presAssocID="{64DCB924-04A5-460D-B286-4A0E12B3970F}" presName="compNode" presStyleCnt="0"/>
      <dgm:spPr/>
    </dgm:pt>
    <dgm:pt modelId="{F5259B1B-90B3-4BB3-AA0A-A41448F321D5}" type="pres">
      <dgm:prSet presAssocID="{64DCB924-04A5-460D-B286-4A0E12B3970F}" presName="iconBgRect" presStyleLbl="bgShp" presStyleIdx="0" presStyleCnt="2"/>
      <dgm:spPr/>
    </dgm:pt>
    <dgm:pt modelId="{E00E312C-F76C-4828-821A-8BBD15C8ECB7}" type="pres">
      <dgm:prSet presAssocID="{64DCB924-04A5-460D-B286-4A0E12B3970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io-Hazard"/>
        </a:ext>
      </dgm:extLst>
    </dgm:pt>
    <dgm:pt modelId="{58BB94DB-87DD-4859-AC41-C8C83FF10122}" type="pres">
      <dgm:prSet presAssocID="{64DCB924-04A5-460D-B286-4A0E12B3970F}" presName="spaceRect" presStyleCnt="0"/>
      <dgm:spPr/>
    </dgm:pt>
    <dgm:pt modelId="{1444BFDA-4E2F-47BE-8DAC-12E077BAA553}" type="pres">
      <dgm:prSet presAssocID="{64DCB924-04A5-460D-B286-4A0E12B3970F}" presName="textRect" presStyleLbl="revTx" presStyleIdx="0" presStyleCnt="2">
        <dgm:presLayoutVars>
          <dgm:chMax val="1"/>
          <dgm:chPref val="1"/>
        </dgm:presLayoutVars>
      </dgm:prSet>
      <dgm:spPr/>
    </dgm:pt>
    <dgm:pt modelId="{202B619B-EA81-4BC8-B40C-24685BFF6AC9}" type="pres">
      <dgm:prSet presAssocID="{7E255343-6EFA-4EEA-B83D-2A464C8FC6A5}" presName="sibTrans" presStyleCnt="0"/>
      <dgm:spPr/>
    </dgm:pt>
    <dgm:pt modelId="{DE7B3CA7-CE81-41C3-9E6C-68927A07891E}" type="pres">
      <dgm:prSet presAssocID="{33C2B53C-2AAD-4F83-A3EE-6FEBB54BFA6D}" presName="compNode" presStyleCnt="0"/>
      <dgm:spPr/>
    </dgm:pt>
    <dgm:pt modelId="{344C7DA1-C37D-4658-8B23-4FE69731C51A}" type="pres">
      <dgm:prSet presAssocID="{33C2B53C-2AAD-4F83-A3EE-6FEBB54BFA6D}" presName="iconBgRect" presStyleLbl="bgShp" presStyleIdx="1" presStyleCnt="2"/>
      <dgm:spPr/>
    </dgm:pt>
    <dgm:pt modelId="{611C43A7-1BA2-48EC-B634-D4B648E62E0C}" type="pres">
      <dgm:prSet presAssocID="{33C2B53C-2AAD-4F83-A3EE-6FEBB54BFA6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755D3F41-9863-4A18-A6B9-5FB5D27535E7}" type="pres">
      <dgm:prSet presAssocID="{33C2B53C-2AAD-4F83-A3EE-6FEBB54BFA6D}" presName="spaceRect" presStyleCnt="0"/>
      <dgm:spPr/>
    </dgm:pt>
    <dgm:pt modelId="{443C490D-830A-4BBC-AEA4-1FB2523E69E9}" type="pres">
      <dgm:prSet presAssocID="{33C2B53C-2AAD-4F83-A3EE-6FEBB54BFA6D}" presName="textRect" presStyleLbl="revTx" presStyleIdx="1" presStyleCnt="2">
        <dgm:presLayoutVars>
          <dgm:chMax val="1"/>
          <dgm:chPref val="1"/>
        </dgm:presLayoutVars>
      </dgm:prSet>
      <dgm:spPr/>
    </dgm:pt>
  </dgm:ptLst>
  <dgm:cxnLst>
    <dgm:cxn modelId="{D2CA9C1B-6E9A-480C-AF24-C110B486EC2C}" type="presOf" srcId="{090BDAF5-EF8A-4554-B5DA-9AC6C5D5BEC4}" destId="{1E38071D-B730-4FE5-AD7B-DCB7722069B7}" srcOrd="0" destOrd="0" presId="urn:microsoft.com/office/officeart/2018/5/layout/IconCircleLabelList"/>
    <dgm:cxn modelId="{88235532-BAE0-4A57-AF52-1162344D6ACC}" srcId="{090BDAF5-EF8A-4554-B5DA-9AC6C5D5BEC4}" destId="{33C2B53C-2AAD-4F83-A3EE-6FEBB54BFA6D}" srcOrd="1" destOrd="0" parTransId="{0D6836EF-BE81-4F89-BAF5-70A33BB8E00B}" sibTransId="{494D4285-41AF-4136-8C7C-0DFEDD57519F}"/>
    <dgm:cxn modelId="{2804BF34-9096-490D-9585-2D160DE2AAA8}" srcId="{090BDAF5-EF8A-4554-B5DA-9AC6C5D5BEC4}" destId="{64DCB924-04A5-460D-B286-4A0E12B3970F}" srcOrd="0" destOrd="0" parTransId="{9ADB2D6A-23BE-44DF-9277-5AAD99C92BAA}" sibTransId="{7E255343-6EFA-4EEA-B83D-2A464C8FC6A5}"/>
    <dgm:cxn modelId="{CC5A93CB-1F2E-4A3D-BCEF-E681E00B09F0}" type="presOf" srcId="{64DCB924-04A5-460D-B286-4A0E12B3970F}" destId="{1444BFDA-4E2F-47BE-8DAC-12E077BAA553}" srcOrd="0" destOrd="0" presId="urn:microsoft.com/office/officeart/2018/5/layout/IconCircleLabelList"/>
    <dgm:cxn modelId="{16A8E3CE-8513-4E93-8AEE-CBBFFE80C96B}" type="presOf" srcId="{33C2B53C-2AAD-4F83-A3EE-6FEBB54BFA6D}" destId="{443C490D-830A-4BBC-AEA4-1FB2523E69E9}" srcOrd="0" destOrd="0" presId="urn:microsoft.com/office/officeart/2018/5/layout/IconCircleLabelList"/>
    <dgm:cxn modelId="{61D062DF-CBF3-4E09-862B-4996DDB5505B}" type="presParOf" srcId="{1E38071D-B730-4FE5-AD7B-DCB7722069B7}" destId="{144EF5F8-DD42-4C58-B676-CA128FDC4E0B}" srcOrd="0" destOrd="0" presId="urn:microsoft.com/office/officeart/2018/5/layout/IconCircleLabelList"/>
    <dgm:cxn modelId="{4EACA89C-41D8-402E-8741-8A57DF66FE3C}" type="presParOf" srcId="{144EF5F8-DD42-4C58-B676-CA128FDC4E0B}" destId="{F5259B1B-90B3-4BB3-AA0A-A41448F321D5}" srcOrd="0" destOrd="0" presId="urn:microsoft.com/office/officeart/2018/5/layout/IconCircleLabelList"/>
    <dgm:cxn modelId="{D4F9A14F-3327-4D57-BC38-EB00D6552532}" type="presParOf" srcId="{144EF5F8-DD42-4C58-B676-CA128FDC4E0B}" destId="{E00E312C-F76C-4828-821A-8BBD15C8ECB7}" srcOrd="1" destOrd="0" presId="urn:microsoft.com/office/officeart/2018/5/layout/IconCircleLabelList"/>
    <dgm:cxn modelId="{F7F07F45-9C90-4631-AC1C-B1D7A29E0A0B}" type="presParOf" srcId="{144EF5F8-DD42-4C58-B676-CA128FDC4E0B}" destId="{58BB94DB-87DD-4859-AC41-C8C83FF10122}" srcOrd="2" destOrd="0" presId="urn:microsoft.com/office/officeart/2018/5/layout/IconCircleLabelList"/>
    <dgm:cxn modelId="{A6951D13-5B25-4430-9E96-5EE590EF4336}" type="presParOf" srcId="{144EF5F8-DD42-4C58-B676-CA128FDC4E0B}" destId="{1444BFDA-4E2F-47BE-8DAC-12E077BAA553}" srcOrd="3" destOrd="0" presId="urn:microsoft.com/office/officeart/2018/5/layout/IconCircleLabelList"/>
    <dgm:cxn modelId="{2D188A2C-EB1D-4BF2-A5B4-A142B1F5F4E1}" type="presParOf" srcId="{1E38071D-B730-4FE5-AD7B-DCB7722069B7}" destId="{202B619B-EA81-4BC8-B40C-24685BFF6AC9}" srcOrd="1" destOrd="0" presId="urn:microsoft.com/office/officeart/2018/5/layout/IconCircleLabelList"/>
    <dgm:cxn modelId="{017737E8-D260-4CC3-9AFB-385CF180990D}" type="presParOf" srcId="{1E38071D-B730-4FE5-AD7B-DCB7722069B7}" destId="{DE7B3CA7-CE81-41C3-9E6C-68927A07891E}" srcOrd="2" destOrd="0" presId="urn:microsoft.com/office/officeart/2018/5/layout/IconCircleLabelList"/>
    <dgm:cxn modelId="{4F5BB7B0-856B-46DC-9AF4-157A224AF14F}" type="presParOf" srcId="{DE7B3CA7-CE81-41C3-9E6C-68927A07891E}" destId="{344C7DA1-C37D-4658-8B23-4FE69731C51A}" srcOrd="0" destOrd="0" presId="urn:microsoft.com/office/officeart/2018/5/layout/IconCircleLabelList"/>
    <dgm:cxn modelId="{39A68B1A-0480-4EAD-B31F-654CB4157739}" type="presParOf" srcId="{DE7B3CA7-CE81-41C3-9E6C-68927A07891E}" destId="{611C43A7-1BA2-48EC-B634-D4B648E62E0C}" srcOrd="1" destOrd="0" presId="urn:microsoft.com/office/officeart/2018/5/layout/IconCircleLabelList"/>
    <dgm:cxn modelId="{2664AFDB-82CF-4011-9B01-924C17A9525E}" type="presParOf" srcId="{DE7B3CA7-CE81-41C3-9E6C-68927A07891E}" destId="{755D3F41-9863-4A18-A6B9-5FB5D27535E7}" srcOrd="2" destOrd="0" presId="urn:microsoft.com/office/officeart/2018/5/layout/IconCircleLabelList"/>
    <dgm:cxn modelId="{7A7B6ED8-B110-49E1-A9F7-BBB539561699}" type="presParOf" srcId="{DE7B3CA7-CE81-41C3-9E6C-68927A07891E}" destId="{443C490D-830A-4BBC-AEA4-1FB2523E69E9}"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7A4AB2-9B72-47BC-8463-380681070CAA}">
      <dsp:nvSpPr>
        <dsp:cNvPr id="0" name=""/>
        <dsp:cNvSpPr/>
      </dsp:nvSpPr>
      <dsp:spPr>
        <a:xfrm>
          <a:off x="1212569" y="987197"/>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3D2670-6345-41C9-9E8B-41A053BD199C}">
      <dsp:nvSpPr>
        <dsp:cNvPr id="0" name=""/>
        <dsp:cNvSpPr/>
      </dsp:nvSpPr>
      <dsp:spPr>
        <a:xfrm>
          <a:off x="417971"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a:t>Being listening and engaging organization-having a finely tuned reputation risk radar for externally driven issues. </a:t>
          </a:r>
        </a:p>
      </dsp:txBody>
      <dsp:txXfrm>
        <a:off x="417971" y="2644140"/>
        <a:ext cx="2889450" cy="720000"/>
      </dsp:txXfrm>
    </dsp:sp>
    <dsp:sp modelId="{226F6B5B-8533-4A39-9029-405400BEA006}">
      <dsp:nvSpPr>
        <dsp:cNvPr id="0" name=""/>
        <dsp:cNvSpPr/>
      </dsp:nvSpPr>
      <dsp:spPr>
        <a:xfrm>
          <a:off x="4607673" y="987197"/>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27BF09-B1A2-4168-AC6D-A1854F6D5E23}">
      <dsp:nvSpPr>
        <dsp:cNvPr id="0" name=""/>
        <dsp:cNvSpPr/>
      </dsp:nvSpPr>
      <dsp:spPr>
        <a:xfrm>
          <a:off x="3813075"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a:t>Being reputation-conscious as an organization-having a similar reputation risk-radar for internally driven issues.</a:t>
          </a:r>
        </a:p>
      </dsp:txBody>
      <dsp:txXfrm>
        <a:off x="3813075" y="2644140"/>
        <a:ext cx="2889450" cy="720000"/>
      </dsp:txXfrm>
    </dsp:sp>
    <dsp:sp modelId="{E2D21BA3-C355-4FAB-AC7C-2880FA7A3050}">
      <dsp:nvSpPr>
        <dsp:cNvPr id="0" name=""/>
        <dsp:cNvSpPr/>
      </dsp:nvSpPr>
      <dsp:spPr>
        <a:xfrm>
          <a:off x="8002777" y="987197"/>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C12CCA-9116-4BFF-A07B-50FAEA8663A2}">
      <dsp:nvSpPr>
        <dsp:cNvPr id="0" name=""/>
        <dsp:cNvSpPr/>
      </dsp:nvSpPr>
      <dsp:spPr>
        <a:xfrm>
          <a:off x="7208178"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a:t>Analysing the predicted risk and assessing potential impacts.   </a:t>
          </a:r>
        </a:p>
      </dsp:txBody>
      <dsp:txXfrm>
        <a:off x="7208178" y="2644140"/>
        <a:ext cx="28894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59B1B-90B3-4BB3-AA0A-A41448F321D5}">
      <dsp:nvSpPr>
        <dsp:cNvPr id="0" name=""/>
        <dsp:cNvSpPr/>
      </dsp:nvSpPr>
      <dsp:spPr>
        <a:xfrm>
          <a:off x="2490743" y="341918"/>
          <a:ext cx="2196000" cy="2196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0E312C-F76C-4828-821A-8BBD15C8ECB7}">
      <dsp:nvSpPr>
        <dsp:cNvPr id="0" name=""/>
        <dsp:cNvSpPr/>
      </dsp:nvSpPr>
      <dsp:spPr>
        <a:xfrm>
          <a:off x="2958743" y="809919"/>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44BFDA-4E2F-47BE-8DAC-12E077BAA553}">
      <dsp:nvSpPr>
        <dsp:cNvPr id="0" name=""/>
        <dsp:cNvSpPr/>
      </dsp:nvSpPr>
      <dsp:spPr>
        <a:xfrm>
          <a:off x="1788743" y="3221919"/>
          <a:ext cx="360000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In addition to external reputation risk radar (horizon scanning), organizations should have an internal reputation risk radar to identify and assess the possible reputational consequences of decisions, launches, strategies or other courses of action.</a:t>
          </a:r>
        </a:p>
      </dsp:txBody>
      <dsp:txXfrm>
        <a:off x="1788743" y="3221919"/>
        <a:ext cx="3600000" cy="787500"/>
      </dsp:txXfrm>
    </dsp:sp>
    <dsp:sp modelId="{344C7DA1-C37D-4658-8B23-4FE69731C51A}">
      <dsp:nvSpPr>
        <dsp:cNvPr id="0" name=""/>
        <dsp:cNvSpPr/>
      </dsp:nvSpPr>
      <dsp:spPr>
        <a:xfrm>
          <a:off x="6720743" y="341918"/>
          <a:ext cx="2196000" cy="2196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1C43A7-1BA2-48EC-B634-D4B648E62E0C}">
      <dsp:nvSpPr>
        <dsp:cNvPr id="0" name=""/>
        <dsp:cNvSpPr/>
      </dsp:nvSpPr>
      <dsp:spPr>
        <a:xfrm>
          <a:off x="7188743" y="809919"/>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3C490D-830A-4BBC-AEA4-1FB2523E69E9}">
      <dsp:nvSpPr>
        <dsp:cNvPr id="0" name=""/>
        <dsp:cNvSpPr/>
      </dsp:nvSpPr>
      <dsp:spPr>
        <a:xfrm>
          <a:off x="6018743" y="3221919"/>
          <a:ext cx="360000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Scenario planning—whether undertaken as a workshop or deskwork –helps develop the assessment of an identified reputation risk, whether it is an internally or externally driven issue. </a:t>
          </a:r>
        </a:p>
      </dsp:txBody>
      <dsp:txXfrm>
        <a:off x="6018743" y="3221919"/>
        <a:ext cx="3600000" cy="7875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74A89-9FAF-E043-AB69-8F7B605FF9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E5CBCB-A3DA-DA44-9D46-58E99A9FB3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55FA80-15EF-3B42-A04D-894D14C35A3A}"/>
              </a:ext>
            </a:extLst>
          </p:cNvPr>
          <p:cNvSpPr>
            <a:spLocks noGrp="1"/>
          </p:cNvSpPr>
          <p:nvPr>
            <p:ph type="dt" sz="half" idx="10"/>
          </p:nvPr>
        </p:nvSpPr>
        <p:spPr/>
        <p:txBody>
          <a:bodyPr/>
          <a:lstStyle/>
          <a:p>
            <a:fld id="{E4E5B39B-20E4-564C-85D1-89477EFA4DA2}" type="datetimeFigureOut">
              <a:rPr lang="en-US" smtClean="0"/>
              <a:t>11/16/20</a:t>
            </a:fld>
            <a:endParaRPr lang="en-US"/>
          </a:p>
        </p:txBody>
      </p:sp>
      <p:sp>
        <p:nvSpPr>
          <p:cNvPr id="5" name="Footer Placeholder 4">
            <a:extLst>
              <a:ext uri="{FF2B5EF4-FFF2-40B4-BE49-F238E27FC236}">
                <a16:creationId xmlns:a16="http://schemas.microsoft.com/office/drawing/2014/main" id="{E120B70B-4A76-4C42-8A81-D2FE365F55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68BEA9-0680-9148-A142-CE7F03C5A300}"/>
              </a:ext>
            </a:extLst>
          </p:cNvPr>
          <p:cNvSpPr>
            <a:spLocks noGrp="1"/>
          </p:cNvSpPr>
          <p:nvPr>
            <p:ph type="sldNum" sz="quarter" idx="12"/>
          </p:nvPr>
        </p:nvSpPr>
        <p:spPr/>
        <p:txBody>
          <a:bodyPr/>
          <a:lstStyle/>
          <a:p>
            <a:fld id="{3BF0EA8D-A257-8E40-B6C8-9E1FE9D65CC8}" type="slidenum">
              <a:rPr lang="en-US" smtClean="0"/>
              <a:t>‹#›</a:t>
            </a:fld>
            <a:endParaRPr lang="en-US"/>
          </a:p>
        </p:txBody>
      </p:sp>
    </p:spTree>
    <p:extLst>
      <p:ext uri="{BB962C8B-B14F-4D97-AF65-F5344CB8AC3E}">
        <p14:creationId xmlns:p14="http://schemas.microsoft.com/office/powerpoint/2010/main" val="420391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CB8CF-9187-014E-A8DA-EAC334AFB4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BA55D0-F64E-4D42-96E2-835EEFE645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230AFA-A7DD-1347-B021-B2958E2CB644}"/>
              </a:ext>
            </a:extLst>
          </p:cNvPr>
          <p:cNvSpPr>
            <a:spLocks noGrp="1"/>
          </p:cNvSpPr>
          <p:nvPr>
            <p:ph type="dt" sz="half" idx="10"/>
          </p:nvPr>
        </p:nvSpPr>
        <p:spPr/>
        <p:txBody>
          <a:bodyPr/>
          <a:lstStyle/>
          <a:p>
            <a:fld id="{E4E5B39B-20E4-564C-85D1-89477EFA4DA2}" type="datetimeFigureOut">
              <a:rPr lang="en-US" smtClean="0"/>
              <a:t>11/16/20</a:t>
            </a:fld>
            <a:endParaRPr lang="en-US"/>
          </a:p>
        </p:txBody>
      </p:sp>
      <p:sp>
        <p:nvSpPr>
          <p:cNvPr id="5" name="Footer Placeholder 4">
            <a:extLst>
              <a:ext uri="{FF2B5EF4-FFF2-40B4-BE49-F238E27FC236}">
                <a16:creationId xmlns:a16="http://schemas.microsoft.com/office/drawing/2014/main" id="{29CD0001-8FFA-8247-B691-F8B5FD57EE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8C2C40-B270-0840-AE67-17D805A2845C}"/>
              </a:ext>
            </a:extLst>
          </p:cNvPr>
          <p:cNvSpPr>
            <a:spLocks noGrp="1"/>
          </p:cNvSpPr>
          <p:nvPr>
            <p:ph type="sldNum" sz="quarter" idx="12"/>
          </p:nvPr>
        </p:nvSpPr>
        <p:spPr/>
        <p:txBody>
          <a:bodyPr/>
          <a:lstStyle/>
          <a:p>
            <a:fld id="{3BF0EA8D-A257-8E40-B6C8-9E1FE9D65CC8}" type="slidenum">
              <a:rPr lang="en-US" smtClean="0"/>
              <a:t>‹#›</a:t>
            </a:fld>
            <a:endParaRPr lang="en-US"/>
          </a:p>
        </p:txBody>
      </p:sp>
    </p:spTree>
    <p:extLst>
      <p:ext uri="{BB962C8B-B14F-4D97-AF65-F5344CB8AC3E}">
        <p14:creationId xmlns:p14="http://schemas.microsoft.com/office/powerpoint/2010/main" val="2908527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93C50D-0F45-1C4D-BC9D-FA21E468C2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FA5B53-8C0C-1B4F-8134-EE55A4D815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5C5905-8609-7C48-9E40-B1513EDD1BA1}"/>
              </a:ext>
            </a:extLst>
          </p:cNvPr>
          <p:cNvSpPr>
            <a:spLocks noGrp="1"/>
          </p:cNvSpPr>
          <p:nvPr>
            <p:ph type="dt" sz="half" idx="10"/>
          </p:nvPr>
        </p:nvSpPr>
        <p:spPr/>
        <p:txBody>
          <a:bodyPr/>
          <a:lstStyle/>
          <a:p>
            <a:fld id="{E4E5B39B-20E4-564C-85D1-89477EFA4DA2}" type="datetimeFigureOut">
              <a:rPr lang="en-US" smtClean="0"/>
              <a:t>11/16/20</a:t>
            </a:fld>
            <a:endParaRPr lang="en-US"/>
          </a:p>
        </p:txBody>
      </p:sp>
      <p:sp>
        <p:nvSpPr>
          <p:cNvPr id="5" name="Footer Placeholder 4">
            <a:extLst>
              <a:ext uri="{FF2B5EF4-FFF2-40B4-BE49-F238E27FC236}">
                <a16:creationId xmlns:a16="http://schemas.microsoft.com/office/drawing/2014/main" id="{F1BEB2A6-1D21-7A41-8BEF-3A8ABD430E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C81B2D-8B86-7649-92A0-75110A300080}"/>
              </a:ext>
            </a:extLst>
          </p:cNvPr>
          <p:cNvSpPr>
            <a:spLocks noGrp="1"/>
          </p:cNvSpPr>
          <p:nvPr>
            <p:ph type="sldNum" sz="quarter" idx="12"/>
          </p:nvPr>
        </p:nvSpPr>
        <p:spPr/>
        <p:txBody>
          <a:bodyPr/>
          <a:lstStyle/>
          <a:p>
            <a:fld id="{3BF0EA8D-A257-8E40-B6C8-9E1FE9D65CC8}" type="slidenum">
              <a:rPr lang="en-US" smtClean="0"/>
              <a:t>‹#›</a:t>
            </a:fld>
            <a:endParaRPr lang="en-US"/>
          </a:p>
        </p:txBody>
      </p:sp>
    </p:spTree>
    <p:extLst>
      <p:ext uri="{BB962C8B-B14F-4D97-AF65-F5344CB8AC3E}">
        <p14:creationId xmlns:p14="http://schemas.microsoft.com/office/powerpoint/2010/main" val="4071734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3DE03-4D92-854F-AA2F-2C7179FC61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E53F71-B6E4-A141-8F71-B964871087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E6C1C0-82B1-EF4E-94A8-4370BD8BA725}"/>
              </a:ext>
            </a:extLst>
          </p:cNvPr>
          <p:cNvSpPr>
            <a:spLocks noGrp="1"/>
          </p:cNvSpPr>
          <p:nvPr>
            <p:ph type="dt" sz="half" idx="10"/>
          </p:nvPr>
        </p:nvSpPr>
        <p:spPr/>
        <p:txBody>
          <a:bodyPr/>
          <a:lstStyle/>
          <a:p>
            <a:fld id="{E4E5B39B-20E4-564C-85D1-89477EFA4DA2}" type="datetimeFigureOut">
              <a:rPr lang="en-US" smtClean="0"/>
              <a:t>11/16/20</a:t>
            </a:fld>
            <a:endParaRPr lang="en-US"/>
          </a:p>
        </p:txBody>
      </p:sp>
      <p:sp>
        <p:nvSpPr>
          <p:cNvPr id="5" name="Footer Placeholder 4">
            <a:extLst>
              <a:ext uri="{FF2B5EF4-FFF2-40B4-BE49-F238E27FC236}">
                <a16:creationId xmlns:a16="http://schemas.microsoft.com/office/drawing/2014/main" id="{6FE1EEF6-652E-4247-9A39-8BC28E5D8A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CF4660-5537-9040-85B3-D063A913D04F}"/>
              </a:ext>
            </a:extLst>
          </p:cNvPr>
          <p:cNvSpPr>
            <a:spLocks noGrp="1"/>
          </p:cNvSpPr>
          <p:nvPr>
            <p:ph type="sldNum" sz="quarter" idx="12"/>
          </p:nvPr>
        </p:nvSpPr>
        <p:spPr/>
        <p:txBody>
          <a:bodyPr/>
          <a:lstStyle/>
          <a:p>
            <a:fld id="{3BF0EA8D-A257-8E40-B6C8-9E1FE9D65CC8}" type="slidenum">
              <a:rPr lang="en-US" smtClean="0"/>
              <a:t>‹#›</a:t>
            </a:fld>
            <a:endParaRPr lang="en-US"/>
          </a:p>
        </p:txBody>
      </p:sp>
    </p:spTree>
    <p:extLst>
      <p:ext uri="{BB962C8B-B14F-4D97-AF65-F5344CB8AC3E}">
        <p14:creationId xmlns:p14="http://schemas.microsoft.com/office/powerpoint/2010/main" val="519905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F2266-8C98-D14B-B689-D2CF137DE5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3B4EE1-3B8D-254B-AEFF-67C18B08BB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48269B-EB5D-7C40-9A93-BB0C2DA0B3BB}"/>
              </a:ext>
            </a:extLst>
          </p:cNvPr>
          <p:cNvSpPr>
            <a:spLocks noGrp="1"/>
          </p:cNvSpPr>
          <p:nvPr>
            <p:ph type="dt" sz="half" idx="10"/>
          </p:nvPr>
        </p:nvSpPr>
        <p:spPr/>
        <p:txBody>
          <a:bodyPr/>
          <a:lstStyle/>
          <a:p>
            <a:fld id="{E4E5B39B-20E4-564C-85D1-89477EFA4DA2}" type="datetimeFigureOut">
              <a:rPr lang="en-US" smtClean="0"/>
              <a:t>11/16/20</a:t>
            </a:fld>
            <a:endParaRPr lang="en-US"/>
          </a:p>
        </p:txBody>
      </p:sp>
      <p:sp>
        <p:nvSpPr>
          <p:cNvPr id="5" name="Footer Placeholder 4">
            <a:extLst>
              <a:ext uri="{FF2B5EF4-FFF2-40B4-BE49-F238E27FC236}">
                <a16:creationId xmlns:a16="http://schemas.microsoft.com/office/drawing/2014/main" id="{69384E59-2683-814D-AAAC-EA8FE3896D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B04A2F-E854-5D45-8CD7-609B3E63D4C7}"/>
              </a:ext>
            </a:extLst>
          </p:cNvPr>
          <p:cNvSpPr>
            <a:spLocks noGrp="1"/>
          </p:cNvSpPr>
          <p:nvPr>
            <p:ph type="sldNum" sz="quarter" idx="12"/>
          </p:nvPr>
        </p:nvSpPr>
        <p:spPr/>
        <p:txBody>
          <a:bodyPr/>
          <a:lstStyle/>
          <a:p>
            <a:fld id="{3BF0EA8D-A257-8E40-B6C8-9E1FE9D65CC8}" type="slidenum">
              <a:rPr lang="en-US" smtClean="0"/>
              <a:t>‹#›</a:t>
            </a:fld>
            <a:endParaRPr lang="en-US"/>
          </a:p>
        </p:txBody>
      </p:sp>
    </p:spTree>
    <p:extLst>
      <p:ext uri="{BB962C8B-B14F-4D97-AF65-F5344CB8AC3E}">
        <p14:creationId xmlns:p14="http://schemas.microsoft.com/office/powerpoint/2010/main" val="2713977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48B02-D173-7D4A-BC5D-6A16BC8418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1AE300-C48C-B04C-B10E-0BFD7DA9D1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35B05C-2923-EC46-9174-B8146E143B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BA9E33-8B80-134A-9DAF-C4BA8A35FE19}"/>
              </a:ext>
            </a:extLst>
          </p:cNvPr>
          <p:cNvSpPr>
            <a:spLocks noGrp="1"/>
          </p:cNvSpPr>
          <p:nvPr>
            <p:ph type="dt" sz="half" idx="10"/>
          </p:nvPr>
        </p:nvSpPr>
        <p:spPr/>
        <p:txBody>
          <a:bodyPr/>
          <a:lstStyle/>
          <a:p>
            <a:fld id="{E4E5B39B-20E4-564C-85D1-89477EFA4DA2}" type="datetimeFigureOut">
              <a:rPr lang="en-US" smtClean="0"/>
              <a:t>11/16/20</a:t>
            </a:fld>
            <a:endParaRPr lang="en-US"/>
          </a:p>
        </p:txBody>
      </p:sp>
      <p:sp>
        <p:nvSpPr>
          <p:cNvPr id="6" name="Footer Placeholder 5">
            <a:extLst>
              <a:ext uri="{FF2B5EF4-FFF2-40B4-BE49-F238E27FC236}">
                <a16:creationId xmlns:a16="http://schemas.microsoft.com/office/drawing/2014/main" id="{61FBA0A5-9362-AA45-89AD-55FDA858A5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7E307B-8807-BA4D-A3B6-84D7B71547D3}"/>
              </a:ext>
            </a:extLst>
          </p:cNvPr>
          <p:cNvSpPr>
            <a:spLocks noGrp="1"/>
          </p:cNvSpPr>
          <p:nvPr>
            <p:ph type="sldNum" sz="quarter" idx="12"/>
          </p:nvPr>
        </p:nvSpPr>
        <p:spPr/>
        <p:txBody>
          <a:bodyPr/>
          <a:lstStyle/>
          <a:p>
            <a:fld id="{3BF0EA8D-A257-8E40-B6C8-9E1FE9D65CC8}" type="slidenum">
              <a:rPr lang="en-US" smtClean="0"/>
              <a:t>‹#›</a:t>
            </a:fld>
            <a:endParaRPr lang="en-US"/>
          </a:p>
        </p:txBody>
      </p:sp>
    </p:spTree>
    <p:extLst>
      <p:ext uri="{BB962C8B-B14F-4D97-AF65-F5344CB8AC3E}">
        <p14:creationId xmlns:p14="http://schemas.microsoft.com/office/powerpoint/2010/main" val="2706712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CB44B-7CAB-2644-A11E-9B357C0E36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1D40FA-9BAA-1C4B-9D1B-551A00138E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983EE4-93F0-7348-BA44-C04D2E72D5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C835C3-F789-2D44-A158-5119A9C3B2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219C1C-477B-7849-AD6A-BBEDF4567E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F48E7C-94CE-A348-8FA6-279B7A5DB7CD}"/>
              </a:ext>
            </a:extLst>
          </p:cNvPr>
          <p:cNvSpPr>
            <a:spLocks noGrp="1"/>
          </p:cNvSpPr>
          <p:nvPr>
            <p:ph type="dt" sz="half" idx="10"/>
          </p:nvPr>
        </p:nvSpPr>
        <p:spPr/>
        <p:txBody>
          <a:bodyPr/>
          <a:lstStyle/>
          <a:p>
            <a:fld id="{E4E5B39B-20E4-564C-85D1-89477EFA4DA2}" type="datetimeFigureOut">
              <a:rPr lang="en-US" smtClean="0"/>
              <a:t>11/16/20</a:t>
            </a:fld>
            <a:endParaRPr lang="en-US"/>
          </a:p>
        </p:txBody>
      </p:sp>
      <p:sp>
        <p:nvSpPr>
          <p:cNvPr id="8" name="Footer Placeholder 7">
            <a:extLst>
              <a:ext uri="{FF2B5EF4-FFF2-40B4-BE49-F238E27FC236}">
                <a16:creationId xmlns:a16="http://schemas.microsoft.com/office/drawing/2014/main" id="{731C336B-3FF3-484F-8CC9-2707FA0C990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21E561-4A7E-F048-8728-C9BB0959814C}"/>
              </a:ext>
            </a:extLst>
          </p:cNvPr>
          <p:cNvSpPr>
            <a:spLocks noGrp="1"/>
          </p:cNvSpPr>
          <p:nvPr>
            <p:ph type="sldNum" sz="quarter" idx="12"/>
          </p:nvPr>
        </p:nvSpPr>
        <p:spPr/>
        <p:txBody>
          <a:bodyPr/>
          <a:lstStyle/>
          <a:p>
            <a:fld id="{3BF0EA8D-A257-8E40-B6C8-9E1FE9D65CC8}" type="slidenum">
              <a:rPr lang="en-US" smtClean="0"/>
              <a:t>‹#›</a:t>
            </a:fld>
            <a:endParaRPr lang="en-US"/>
          </a:p>
        </p:txBody>
      </p:sp>
    </p:spTree>
    <p:extLst>
      <p:ext uri="{BB962C8B-B14F-4D97-AF65-F5344CB8AC3E}">
        <p14:creationId xmlns:p14="http://schemas.microsoft.com/office/powerpoint/2010/main" val="268998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F8173-03DB-5D48-8E60-9F2A008812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D642FA-29F7-6D40-BD32-54F01F738AE2}"/>
              </a:ext>
            </a:extLst>
          </p:cNvPr>
          <p:cNvSpPr>
            <a:spLocks noGrp="1"/>
          </p:cNvSpPr>
          <p:nvPr>
            <p:ph type="dt" sz="half" idx="10"/>
          </p:nvPr>
        </p:nvSpPr>
        <p:spPr/>
        <p:txBody>
          <a:bodyPr/>
          <a:lstStyle/>
          <a:p>
            <a:fld id="{E4E5B39B-20E4-564C-85D1-89477EFA4DA2}" type="datetimeFigureOut">
              <a:rPr lang="en-US" smtClean="0"/>
              <a:t>11/16/20</a:t>
            </a:fld>
            <a:endParaRPr lang="en-US"/>
          </a:p>
        </p:txBody>
      </p:sp>
      <p:sp>
        <p:nvSpPr>
          <p:cNvPr id="4" name="Footer Placeholder 3">
            <a:extLst>
              <a:ext uri="{FF2B5EF4-FFF2-40B4-BE49-F238E27FC236}">
                <a16:creationId xmlns:a16="http://schemas.microsoft.com/office/drawing/2014/main" id="{9B3CC96F-C37F-EC41-BC66-C93582C28C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0E4C95-5ADA-A645-86DF-9FB6BB0E27D7}"/>
              </a:ext>
            </a:extLst>
          </p:cNvPr>
          <p:cNvSpPr>
            <a:spLocks noGrp="1"/>
          </p:cNvSpPr>
          <p:nvPr>
            <p:ph type="sldNum" sz="quarter" idx="12"/>
          </p:nvPr>
        </p:nvSpPr>
        <p:spPr/>
        <p:txBody>
          <a:bodyPr/>
          <a:lstStyle/>
          <a:p>
            <a:fld id="{3BF0EA8D-A257-8E40-B6C8-9E1FE9D65CC8}" type="slidenum">
              <a:rPr lang="en-US" smtClean="0"/>
              <a:t>‹#›</a:t>
            </a:fld>
            <a:endParaRPr lang="en-US"/>
          </a:p>
        </p:txBody>
      </p:sp>
    </p:spTree>
    <p:extLst>
      <p:ext uri="{BB962C8B-B14F-4D97-AF65-F5344CB8AC3E}">
        <p14:creationId xmlns:p14="http://schemas.microsoft.com/office/powerpoint/2010/main" val="367620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59764B-9F20-7343-BBEA-6089C5A54B94}"/>
              </a:ext>
            </a:extLst>
          </p:cNvPr>
          <p:cNvSpPr>
            <a:spLocks noGrp="1"/>
          </p:cNvSpPr>
          <p:nvPr>
            <p:ph type="dt" sz="half" idx="10"/>
          </p:nvPr>
        </p:nvSpPr>
        <p:spPr/>
        <p:txBody>
          <a:bodyPr/>
          <a:lstStyle/>
          <a:p>
            <a:fld id="{E4E5B39B-20E4-564C-85D1-89477EFA4DA2}" type="datetimeFigureOut">
              <a:rPr lang="en-US" smtClean="0"/>
              <a:t>11/16/20</a:t>
            </a:fld>
            <a:endParaRPr lang="en-US"/>
          </a:p>
        </p:txBody>
      </p:sp>
      <p:sp>
        <p:nvSpPr>
          <p:cNvPr id="3" name="Footer Placeholder 2">
            <a:extLst>
              <a:ext uri="{FF2B5EF4-FFF2-40B4-BE49-F238E27FC236}">
                <a16:creationId xmlns:a16="http://schemas.microsoft.com/office/drawing/2014/main" id="{5A265EF1-5842-924C-B445-F1800A7CD3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26B081-D303-184E-9BD8-38399D37C178}"/>
              </a:ext>
            </a:extLst>
          </p:cNvPr>
          <p:cNvSpPr>
            <a:spLocks noGrp="1"/>
          </p:cNvSpPr>
          <p:nvPr>
            <p:ph type="sldNum" sz="quarter" idx="12"/>
          </p:nvPr>
        </p:nvSpPr>
        <p:spPr/>
        <p:txBody>
          <a:bodyPr/>
          <a:lstStyle/>
          <a:p>
            <a:fld id="{3BF0EA8D-A257-8E40-B6C8-9E1FE9D65CC8}" type="slidenum">
              <a:rPr lang="en-US" smtClean="0"/>
              <a:t>‹#›</a:t>
            </a:fld>
            <a:endParaRPr lang="en-US"/>
          </a:p>
        </p:txBody>
      </p:sp>
    </p:spTree>
    <p:extLst>
      <p:ext uri="{BB962C8B-B14F-4D97-AF65-F5344CB8AC3E}">
        <p14:creationId xmlns:p14="http://schemas.microsoft.com/office/powerpoint/2010/main" val="2792580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9FA6-FDB9-AF4F-8BF0-98AFAC2C95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9A2937-B0A8-BC42-8E26-395F93299D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01ADC1-507E-3B41-8913-D9648BC617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B78309-8664-994B-93A3-C4037EFF49A1}"/>
              </a:ext>
            </a:extLst>
          </p:cNvPr>
          <p:cNvSpPr>
            <a:spLocks noGrp="1"/>
          </p:cNvSpPr>
          <p:nvPr>
            <p:ph type="dt" sz="half" idx="10"/>
          </p:nvPr>
        </p:nvSpPr>
        <p:spPr/>
        <p:txBody>
          <a:bodyPr/>
          <a:lstStyle/>
          <a:p>
            <a:fld id="{E4E5B39B-20E4-564C-85D1-89477EFA4DA2}" type="datetimeFigureOut">
              <a:rPr lang="en-US" smtClean="0"/>
              <a:t>11/16/20</a:t>
            </a:fld>
            <a:endParaRPr lang="en-US"/>
          </a:p>
        </p:txBody>
      </p:sp>
      <p:sp>
        <p:nvSpPr>
          <p:cNvPr id="6" name="Footer Placeholder 5">
            <a:extLst>
              <a:ext uri="{FF2B5EF4-FFF2-40B4-BE49-F238E27FC236}">
                <a16:creationId xmlns:a16="http://schemas.microsoft.com/office/drawing/2014/main" id="{2022138D-857B-2247-BE5F-E4B194C83C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ED1C77-B7F1-0446-91E6-49C855DDB2DE}"/>
              </a:ext>
            </a:extLst>
          </p:cNvPr>
          <p:cNvSpPr>
            <a:spLocks noGrp="1"/>
          </p:cNvSpPr>
          <p:nvPr>
            <p:ph type="sldNum" sz="quarter" idx="12"/>
          </p:nvPr>
        </p:nvSpPr>
        <p:spPr/>
        <p:txBody>
          <a:bodyPr/>
          <a:lstStyle/>
          <a:p>
            <a:fld id="{3BF0EA8D-A257-8E40-B6C8-9E1FE9D65CC8}" type="slidenum">
              <a:rPr lang="en-US" smtClean="0"/>
              <a:t>‹#›</a:t>
            </a:fld>
            <a:endParaRPr lang="en-US"/>
          </a:p>
        </p:txBody>
      </p:sp>
    </p:spTree>
    <p:extLst>
      <p:ext uri="{BB962C8B-B14F-4D97-AF65-F5344CB8AC3E}">
        <p14:creationId xmlns:p14="http://schemas.microsoft.com/office/powerpoint/2010/main" val="3176528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3E542-732B-2247-BF45-C8BAD9C589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6282D9-21FB-8B45-A43E-D5431EDF50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E9CF862-328B-E542-8EB7-E2E90A4770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0EDFDE-5E0C-A243-BEB1-2E831BB1EA28}"/>
              </a:ext>
            </a:extLst>
          </p:cNvPr>
          <p:cNvSpPr>
            <a:spLocks noGrp="1"/>
          </p:cNvSpPr>
          <p:nvPr>
            <p:ph type="dt" sz="half" idx="10"/>
          </p:nvPr>
        </p:nvSpPr>
        <p:spPr/>
        <p:txBody>
          <a:bodyPr/>
          <a:lstStyle/>
          <a:p>
            <a:fld id="{E4E5B39B-20E4-564C-85D1-89477EFA4DA2}" type="datetimeFigureOut">
              <a:rPr lang="en-US" smtClean="0"/>
              <a:t>11/16/20</a:t>
            </a:fld>
            <a:endParaRPr lang="en-US"/>
          </a:p>
        </p:txBody>
      </p:sp>
      <p:sp>
        <p:nvSpPr>
          <p:cNvPr id="6" name="Footer Placeholder 5">
            <a:extLst>
              <a:ext uri="{FF2B5EF4-FFF2-40B4-BE49-F238E27FC236}">
                <a16:creationId xmlns:a16="http://schemas.microsoft.com/office/drawing/2014/main" id="{050AD184-DAEB-2F44-9D46-350ABB8198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9B497A-A605-3C44-9BBE-17498CFA9ABC}"/>
              </a:ext>
            </a:extLst>
          </p:cNvPr>
          <p:cNvSpPr>
            <a:spLocks noGrp="1"/>
          </p:cNvSpPr>
          <p:nvPr>
            <p:ph type="sldNum" sz="quarter" idx="12"/>
          </p:nvPr>
        </p:nvSpPr>
        <p:spPr/>
        <p:txBody>
          <a:bodyPr/>
          <a:lstStyle/>
          <a:p>
            <a:fld id="{3BF0EA8D-A257-8E40-B6C8-9E1FE9D65CC8}" type="slidenum">
              <a:rPr lang="en-US" smtClean="0"/>
              <a:t>‹#›</a:t>
            </a:fld>
            <a:endParaRPr lang="en-US"/>
          </a:p>
        </p:txBody>
      </p:sp>
    </p:spTree>
    <p:extLst>
      <p:ext uri="{BB962C8B-B14F-4D97-AF65-F5344CB8AC3E}">
        <p14:creationId xmlns:p14="http://schemas.microsoft.com/office/powerpoint/2010/main" val="4247717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46477-B533-4F47-904D-B514FF7344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1BD5D8-4A28-4344-AE60-FC502E2258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144401-4820-FE4E-BEB4-D1AB517C5B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E5B39B-20E4-564C-85D1-89477EFA4DA2}" type="datetimeFigureOut">
              <a:rPr lang="en-US" smtClean="0"/>
              <a:t>11/16/20</a:t>
            </a:fld>
            <a:endParaRPr lang="en-US"/>
          </a:p>
        </p:txBody>
      </p:sp>
      <p:sp>
        <p:nvSpPr>
          <p:cNvPr id="5" name="Footer Placeholder 4">
            <a:extLst>
              <a:ext uri="{FF2B5EF4-FFF2-40B4-BE49-F238E27FC236}">
                <a16:creationId xmlns:a16="http://schemas.microsoft.com/office/drawing/2014/main" id="{48BEFF40-A5A1-9B4E-ABF5-2AF5F88134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F95F2F2-3977-B34F-AA3A-0DB9992672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F0EA8D-A257-8E40-B6C8-9E1FE9D65CC8}" type="slidenum">
              <a:rPr lang="en-US" smtClean="0"/>
              <a:t>‹#›</a:t>
            </a:fld>
            <a:endParaRPr lang="en-US"/>
          </a:p>
        </p:txBody>
      </p:sp>
    </p:spTree>
    <p:extLst>
      <p:ext uri="{BB962C8B-B14F-4D97-AF65-F5344CB8AC3E}">
        <p14:creationId xmlns:p14="http://schemas.microsoft.com/office/powerpoint/2010/main" val="3742639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0B026C-A1E4-DA4F-9ED3-27752D78C37A}"/>
              </a:ext>
            </a:extLst>
          </p:cNvPr>
          <p:cNvSpPr>
            <a:spLocks noGrp="1"/>
          </p:cNvSpPr>
          <p:nvPr>
            <p:ph type="ctrTitle"/>
          </p:nvPr>
        </p:nvSpPr>
        <p:spPr>
          <a:xfrm>
            <a:off x="1094095" y="851517"/>
            <a:ext cx="5238466" cy="2991416"/>
          </a:xfrm>
        </p:spPr>
        <p:txBody>
          <a:bodyPr anchor="b">
            <a:normAutofit/>
          </a:bodyPr>
          <a:lstStyle/>
          <a:p>
            <a:pPr algn="l"/>
            <a:r>
              <a:rPr lang="en-US"/>
              <a:t>Predicting Reputation Risk</a:t>
            </a:r>
          </a:p>
        </p:txBody>
      </p:sp>
      <p:sp>
        <p:nvSpPr>
          <p:cNvPr id="3" name="Subtitle 2">
            <a:extLst>
              <a:ext uri="{FF2B5EF4-FFF2-40B4-BE49-F238E27FC236}">
                <a16:creationId xmlns:a16="http://schemas.microsoft.com/office/drawing/2014/main" id="{45A31BE6-792B-8F48-B7E2-E0862D97AA61}"/>
              </a:ext>
            </a:extLst>
          </p:cNvPr>
          <p:cNvSpPr>
            <a:spLocks noGrp="1"/>
          </p:cNvSpPr>
          <p:nvPr>
            <p:ph type="subTitle" idx="1"/>
          </p:nvPr>
        </p:nvSpPr>
        <p:spPr>
          <a:xfrm>
            <a:off x="1094096" y="3842932"/>
            <a:ext cx="4167115" cy="2163551"/>
          </a:xfrm>
        </p:spPr>
        <p:txBody>
          <a:bodyPr anchor="t">
            <a:normAutofit/>
          </a:bodyPr>
          <a:lstStyle/>
          <a:p>
            <a:pPr algn="l"/>
            <a:r>
              <a:rPr lang="en-US"/>
              <a:t>Manajemen Krisis</a:t>
            </a:r>
          </a:p>
          <a:p>
            <a:pPr algn="l"/>
            <a:r>
              <a:rPr lang="en-US"/>
              <a:t>Pertemuan 10</a:t>
            </a:r>
          </a:p>
        </p:txBody>
      </p:sp>
      <p:sp>
        <p:nvSpPr>
          <p:cNvPr id="18" name="Freeform: Shape 17">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Video 4">
            <a:extLst>
              <a:ext uri="{FF2B5EF4-FFF2-40B4-BE49-F238E27FC236}">
                <a16:creationId xmlns:a16="http://schemas.microsoft.com/office/drawing/2014/main" id="{2CF0F071-0D0D-4E7D-854F-86B5A660B2F2}"/>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284" r="1" b="1"/>
          <a:stretch/>
        </p:blipFill>
        <p:spPr>
          <a:xfrm>
            <a:off x="7531503" y="2833097"/>
            <a:ext cx="3217333" cy="1809752"/>
          </a:xfrm>
          <a:prstGeom prst="rect">
            <a:avLst/>
          </a:prstGeom>
        </p:spPr>
      </p:pic>
    </p:spTree>
    <p:extLst>
      <p:ext uri="{BB962C8B-B14F-4D97-AF65-F5344CB8AC3E}">
        <p14:creationId xmlns:p14="http://schemas.microsoft.com/office/powerpoint/2010/main" val="265183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mute="1">
                <p:cTn id="12" repeatCount="indefinite" fill="hold" display="0">
                  <p:stCondLst>
                    <p:cond delay="indefinite"/>
                  </p:stCondLst>
                </p:cTn>
                <p:tgtEl>
                  <p:spTgt spid="5"/>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21A33F-283B-E440-A195-7C191C231ECD}"/>
              </a:ext>
            </a:extLst>
          </p:cNvPr>
          <p:cNvSpPr>
            <a:spLocks noGrp="1"/>
          </p:cNvSpPr>
          <p:nvPr>
            <p:ph type="title"/>
          </p:nvPr>
        </p:nvSpPr>
        <p:spPr>
          <a:xfrm>
            <a:off x="1075767" y="1188637"/>
            <a:ext cx="2988234" cy="4480726"/>
          </a:xfrm>
        </p:spPr>
        <p:txBody>
          <a:bodyPr>
            <a:normAutofit/>
          </a:bodyPr>
          <a:lstStyle/>
          <a:p>
            <a:pPr algn="r"/>
            <a:r>
              <a:rPr lang="en-US" sz="6600"/>
              <a:t>Source:</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15A188F-0DAF-C241-8F9A-2458707DF1EE}"/>
              </a:ext>
            </a:extLst>
          </p:cNvPr>
          <p:cNvSpPr>
            <a:spLocks noGrp="1"/>
          </p:cNvSpPr>
          <p:nvPr>
            <p:ph idx="1"/>
          </p:nvPr>
        </p:nvSpPr>
        <p:spPr>
          <a:xfrm>
            <a:off x="5255260" y="1648870"/>
            <a:ext cx="4702848" cy="3560260"/>
          </a:xfrm>
        </p:spPr>
        <p:txBody>
          <a:bodyPr anchor="ctr">
            <a:normAutofit/>
          </a:bodyPr>
          <a:lstStyle/>
          <a:p>
            <a:pPr marL="0" indent="0">
              <a:buNone/>
            </a:pPr>
            <a:r>
              <a:rPr lang="en-US" sz="2400"/>
              <a:t>Chapter 10: Predicting Reputation Risk </a:t>
            </a:r>
          </a:p>
          <a:p>
            <a:pPr marL="0" indent="0">
              <a:buNone/>
            </a:pPr>
            <a:r>
              <a:rPr lang="en-US" sz="2400"/>
              <a:t>Crisis, Issues, and Reputation Management, Andrew Griffin, p.123-141</a:t>
            </a:r>
          </a:p>
        </p:txBody>
      </p:sp>
    </p:spTree>
    <p:extLst>
      <p:ext uri="{BB962C8B-B14F-4D97-AF65-F5344CB8AC3E}">
        <p14:creationId xmlns:p14="http://schemas.microsoft.com/office/powerpoint/2010/main" val="1110013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3FA34F-6B83-5449-8BC2-B3AD57FE3CD1}"/>
              </a:ext>
            </a:extLst>
          </p:cNvPr>
          <p:cNvSpPr>
            <a:spLocks noGrp="1"/>
          </p:cNvSpPr>
          <p:nvPr>
            <p:ph type="title"/>
          </p:nvPr>
        </p:nvSpPr>
        <p:spPr>
          <a:xfrm>
            <a:off x="804671" y="640263"/>
            <a:ext cx="3284331" cy="5254510"/>
          </a:xfrm>
        </p:spPr>
        <p:txBody>
          <a:bodyPr>
            <a:normAutofit/>
          </a:bodyPr>
          <a:lstStyle/>
          <a:p>
            <a:r>
              <a:rPr lang="en-US" dirty="0"/>
              <a:t>Overview</a:t>
            </a:r>
          </a:p>
        </p:txBody>
      </p:sp>
      <p:sp>
        <p:nvSpPr>
          <p:cNvPr id="3" name="Content Placeholder 2">
            <a:extLst>
              <a:ext uri="{FF2B5EF4-FFF2-40B4-BE49-F238E27FC236}">
                <a16:creationId xmlns:a16="http://schemas.microsoft.com/office/drawing/2014/main" id="{AA761C6D-D732-0A4C-9339-9313C4B69FB9}"/>
              </a:ext>
            </a:extLst>
          </p:cNvPr>
          <p:cNvSpPr>
            <a:spLocks noGrp="1"/>
          </p:cNvSpPr>
          <p:nvPr>
            <p:ph idx="1"/>
          </p:nvPr>
        </p:nvSpPr>
        <p:spPr>
          <a:xfrm>
            <a:off x="5358384" y="640263"/>
            <a:ext cx="6028944" cy="5254510"/>
          </a:xfrm>
        </p:spPr>
        <p:txBody>
          <a:bodyPr anchor="ctr">
            <a:normAutofit/>
          </a:bodyPr>
          <a:lstStyle/>
          <a:p>
            <a:r>
              <a:rPr lang="en-US" sz="2200">
                <a:solidFill>
                  <a:schemeClr val="bg1"/>
                </a:solidFill>
              </a:rPr>
              <a:t>Almost every reputation risk is predictable.</a:t>
            </a:r>
          </a:p>
          <a:p>
            <a:r>
              <a:rPr lang="en-US" sz="2200">
                <a:solidFill>
                  <a:schemeClr val="bg1"/>
                </a:solidFill>
              </a:rPr>
              <a:t>A good predict capability is complex.</a:t>
            </a:r>
          </a:p>
          <a:p>
            <a:pPr lvl="1">
              <a:buFont typeface="Wingdings" pitchFamily="2" charset="2"/>
              <a:buChar char="ü"/>
            </a:pPr>
            <a:r>
              <a:rPr lang="en-US" sz="2200">
                <a:solidFill>
                  <a:schemeClr val="bg1"/>
                </a:solidFill>
              </a:rPr>
              <a:t>Involves anticipating risks to reputation as early &amp; as completely as possible, understanding how, when, and why they might develop, and assessing the impacts they might have on organization if they develop in certain ways. </a:t>
            </a:r>
          </a:p>
          <a:p>
            <a:pPr lvl="1">
              <a:buFont typeface="Wingdings" pitchFamily="2" charset="2"/>
              <a:buChar char="ü"/>
            </a:pPr>
            <a:r>
              <a:rPr lang="en-US" sz="2200">
                <a:solidFill>
                  <a:schemeClr val="bg1"/>
                </a:solidFill>
              </a:rPr>
              <a:t>Assesment then must be factored into the organization’s strategic decision-making and operations to prevent the risk from happening, prepare for it, resolve it before it becomes a crisis, or respond to it if prevention and mitigation fail. </a:t>
            </a:r>
          </a:p>
        </p:txBody>
      </p:sp>
    </p:spTree>
    <p:extLst>
      <p:ext uri="{BB962C8B-B14F-4D97-AF65-F5344CB8AC3E}">
        <p14:creationId xmlns:p14="http://schemas.microsoft.com/office/powerpoint/2010/main" val="110440549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4496B663-D201-8C49-ABE1-E31675E441D1}"/>
              </a:ext>
            </a:extLst>
          </p:cNvPr>
          <p:cNvSpPr>
            <a:spLocks noGrp="1"/>
          </p:cNvSpPr>
          <p:nvPr>
            <p:ph type="title"/>
          </p:nvPr>
        </p:nvSpPr>
        <p:spPr>
          <a:xfrm>
            <a:off x="1014141" y="1450655"/>
            <a:ext cx="3932030" cy="3956690"/>
          </a:xfrm>
        </p:spPr>
        <p:txBody>
          <a:bodyPr anchor="ctr">
            <a:normAutofit/>
          </a:bodyPr>
          <a:lstStyle/>
          <a:p>
            <a:r>
              <a:rPr lang="en-US" sz="6800">
                <a:solidFill>
                  <a:schemeClr val="bg1"/>
                </a:solidFill>
              </a:rPr>
              <a:t>Predicting incidents is important</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0BAB37D-B58A-F748-967C-64D64D58F029}"/>
              </a:ext>
            </a:extLst>
          </p:cNvPr>
          <p:cNvSpPr>
            <a:spLocks noGrp="1"/>
          </p:cNvSpPr>
          <p:nvPr>
            <p:ph idx="1"/>
          </p:nvPr>
        </p:nvSpPr>
        <p:spPr>
          <a:xfrm>
            <a:off x="6096000" y="1108061"/>
            <a:ext cx="5008901" cy="4571972"/>
          </a:xfrm>
        </p:spPr>
        <p:txBody>
          <a:bodyPr anchor="ctr">
            <a:normAutofit/>
          </a:bodyPr>
          <a:lstStyle/>
          <a:p>
            <a:r>
              <a:rPr lang="en-US" sz="2000" dirty="0">
                <a:solidFill>
                  <a:schemeClr val="bg1"/>
                </a:solidFill>
              </a:rPr>
              <a:t>Organizational resilience start with knowing what could happen of a sudden and potentially catastrophic nature. </a:t>
            </a:r>
          </a:p>
          <a:p>
            <a:r>
              <a:rPr lang="en-US" sz="2000" dirty="0">
                <a:solidFill>
                  <a:schemeClr val="bg1"/>
                </a:solidFill>
              </a:rPr>
              <a:t>Usually led by HSSE</a:t>
            </a:r>
          </a:p>
        </p:txBody>
      </p:sp>
    </p:spTree>
    <p:extLst>
      <p:ext uri="{BB962C8B-B14F-4D97-AF65-F5344CB8AC3E}">
        <p14:creationId xmlns:p14="http://schemas.microsoft.com/office/powerpoint/2010/main" val="3014961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BB3D5-1C99-5F44-82B3-BE3039823D1A}"/>
              </a:ext>
            </a:extLst>
          </p:cNvPr>
          <p:cNvSpPr>
            <a:spLocks noGrp="1"/>
          </p:cNvSpPr>
          <p:nvPr>
            <p:ph type="title"/>
          </p:nvPr>
        </p:nvSpPr>
        <p:spPr/>
        <p:txBody>
          <a:bodyPr/>
          <a:lstStyle/>
          <a:p>
            <a:r>
              <a:rPr lang="en-US"/>
              <a:t>Communication area</a:t>
            </a:r>
            <a:endParaRPr lang="en-US" dirty="0"/>
          </a:p>
        </p:txBody>
      </p:sp>
      <p:graphicFrame>
        <p:nvGraphicFramePr>
          <p:cNvPr id="5" name="Content Placeholder 2">
            <a:extLst>
              <a:ext uri="{FF2B5EF4-FFF2-40B4-BE49-F238E27FC236}">
                <a16:creationId xmlns:a16="http://schemas.microsoft.com/office/drawing/2014/main" id="{91868E03-BA49-42E5-BDEC-4468880E7D76}"/>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0905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iagram&#10;&#10;Description automatically generated">
            <a:extLst>
              <a:ext uri="{FF2B5EF4-FFF2-40B4-BE49-F238E27FC236}">
                <a16:creationId xmlns:a16="http://schemas.microsoft.com/office/drawing/2014/main" id="{ACF5001B-BCDC-734F-B4BD-1BE6D55FE4CA}"/>
              </a:ext>
            </a:extLst>
          </p:cNvPr>
          <p:cNvPicPr>
            <a:picLocks noGrp="1" noChangeAspect="1"/>
          </p:cNvPicPr>
          <p:nvPr>
            <p:ph idx="1"/>
          </p:nvPr>
        </p:nvPicPr>
        <p:blipFill>
          <a:blip r:embed="rId2"/>
          <a:stretch>
            <a:fillRect/>
          </a:stretch>
        </p:blipFill>
        <p:spPr>
          <a:xfrm>
            <a:off x="3198136" y="1825625"/>
            <a:ext cx="5795727" cy="4351338"/>
          </a:xfrm>
        </p:spPr>
      </p:pic>
    </p:spTree>
    <p:extLst>
      <p:ext uri="{BB962C8B-B14F-4D97-AF65-F5344CB8AC3E}">
        <p14:creationId xmlns:p14="http://schemas.microsoft.com/office/powerpoint/2010/main" val="521869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8BE1BD-2070-CD48-BCF4-9F1C41D72462}"/>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Predict</a:t>
            </a:r>
            <a:br>
              <a:rPr lang="en-US">
                <a:solidFill>
                  <a:schemeClr val="accent1"/>
                </a:solidFill>
              </a:rPr>
            </a:br>
            <a:endParaRPr lang="en-US">
              <a:solidFill>
                <a:schemeClr val="accent1"/>
              </a:solidFill>
            </a:endParaRP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C0692DC-1B86-D241-8C2B-FCBABCE551AE}"/>
              </a:ext>
            </a:extLst>
          </p:cNvPr>
          <p:cNvSpPr>
            <a:spLocks noGrp="1"/>
          </p:cNvSpPr>
          <p:nvPr>
            <p:ph idx="1"/>
          </p:nvPr>
        </p:nvSpPr>
        <p:spPr>
          <a:xfrm>
            <a:off x="4976031" y="963877"/>
            <a:ext cx="6377769" cy="4930246"/>
          </a:xfrm>
        </p:spPr>
        <p:txBody>
          <a:bodyPr anchor="ctr">
            <a:normAutofit/>
          </a:bodyPr>
          <a:lstStyle/>
          <a:p>
            <a:r>
              <a:rPr lang="en-US" sz="2400"/>
              <a:t>Horizon scanning</a:t>
            </a:r>
          </a:p>
          <a:p>
            <a:r>
              <a:rPr lang="en-US" sz="2400"/>
              <a:t>Stakeholder engangement</a:t>
            </a:r>
          </a:p>
          <a:p>
            <a:r>
              <a:rPr lang="en-US" sz="2400"/>
              <a:t>Listen and learning </a:t>
            </a:r>
          </a:p>
          <a:p>
            <a:r>
              <a:rPr lang="en-US" sz="2400"/>
              <a:t>Reputation risk assesments</a:t>
            </a:r>
          </a:p>
          <a:p>
            <a:r>
              <a:rPr lang="en-US" sz="2400"/>
              <a:t>Scenario planning</a:t>
            </a:r>
          </a:p>
        </p:txBody>
      </p:sp>
    </p:spTree>
    <p:extLst>
      <p:ext uri="{BB962C8B-B14F-4D97-AF65-F5344CB8AC3E}">
        <p14:creationId xmlns:p14="http://schemas.microsoft.com/office/powerpoint/2010/main" val="2295677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9F0D9-C333-A949-BB43-EC029E72395F}"/>
              </a:ext>
            </a:extLst>
          </p:cNvPr>
          <p:cNvSpPr>
            <a:spLocks noGrp="1"/>
          </p:cNvSpPr>
          <p:nvPr>
            <p:ph type="title"/>
          </p:nvPr>
        </p:nvSpPr>
        <p:spPr>
          <a:xfrm>
            <a:off x="4965430" y="629268"/>
            <a:ext cx="6586491" cy="1286160"/>
          </a:xfrm>
        </p:spPr>
        <p:txBody>
          <a:bodyPr anchor="b">
            <a:normAutofit/>
          </a:bodyPr>
          <a:lstStyle/>
          <a:p>
            <a:r>
              <a:rPr lang="en-US" dirty="0"/>
              <a:t>Highlights</a:t>
            </a:r>
          </a:p>
        </p:txBody>
      </p:sp>
      <p:sp>
        <p:nvSpPr>
          <p:cNvPr id="3" name="Content Placeholder 2">
            <a:extLst>
              <a:ext uri="{FF2B5EF4-FFF2-40B4-BE49-F238E27FC236}">
                <a16:creationId xmlns:a16="http://schemas.microsoft.com/office/drawing/2014/main" id="{0F60EF68-B784-4F49-99C0-2B33B5B83929}"/>
              </a:ext>
            </a:extLst>
          </p:cNvPr>
          <p:cNvSpPr>
            <a:spLocks noGrp="1"/>
          </p:cNvSpPr>
          <p:nvPr>
            <p:ph idx="1"/>
          </p:nvPr>
        </p:nvSpPr>
        <p:spPr>
          <a:xfrm>
            <a:off x="4965431" y="2438400"/>
            <a:ext cx="6586489" cy="3785419"/>
          </a:xfrm>
        </p:spPr>
        <p:txBody>
          <a:bodyPr>
            <a:normAutofit/>
          </a:bodyPr>
          <a:lstStyle/>
          <a:p>
            <a:r>
              <a:rPr lang="en-US" sz="2000"/>
              <a:t>The communications function has a significant coordinating or leading role to play in predicting and assessing the potential impacts of issue-based reputation risks. </a:t>
            </a:r>
          </a:p>
          <a:p>
            <a:r>
              <a:rPr lang="en-US" sz="2000"/>
              <a:t>Large organizations have many internal and external source from which to get information; having the capability to turn this ‘information in’ into usable analysis of reputation is the key to good horizon scanning.</a:t>
            </a:r>
          </a:p>
          <a:p>
            <a:r>
              <a:rPr lang="en-US" sz="2000"/>
              <a:t>Stakeholder engangement –listening to and understanding stakholders- is a prerequisite to good horizon scanning. It is better to engage with stakeholders directly rather than just read about their views in the media. </a:t>
            </a:r>
          </a:p>
          <a:p>
            <a:endParaRPr lang="en-US" sz="2000"/>
          </a:p>
        </p:txBody>
      </p:sp>
      <p:pic>
        <p:nvPicPr>
          <p:cNvPr id="5" name="Picture 4">
            <a:extLst>
              <a:ext uri="{FF2B5EF4-FFF2-40B4-BE49-F238E27FC236}">
                <a16:creationId xmlns:a16="http://schemas.microsoft.com/office/drawing/2014/main" id="{D55808C0-573D-4ECA-A816-5EED417A2FBE}"/>
              </a:ext>
            </a:extLst>
          </p:cNvPr>
          <p:cNvPicPr>
            <a:picLocks noChangeAspect="1"/>
          </p:cNvPicPr>
          <p:nvPr/>
        </p:nvPicPr>
        <p:blipFill rotWithShape="1">
          <a:blip r:embed="rId2"/>
          <a:srcRect l="51344" r="7086"/>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5E83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0429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8045E-ADB5-D347-9EBF-B2AF96028F12}"/>
              </a:ext>
            </a:extLst>
          </p:cNvPr>
          <p:cNvSpPr>
            <a:spLocks noGrp="1"/>
          </p:cNvSpPr>
          <p:nvPr>
            <p:ph type="title"/>
          </p:nvPr>
        </p:nvSpPr>
        <p:spPr>
          <a:xfrm>
            <a:off x="396573" y="320675"/>
            <a:ext cx="11407487" cy="1325563"/>
          </a:xfrm>
        </p:spPr>
        <p:txBody>
          <a:bodyPr>
            <a:normAutofit/>
          </a:bodyPr>
          <a:lstStyle/>
          <a:p>
            <a:r>
              <a:rPr lang="en-US" sz="5400"/>
              <a:t>Highlights</a:t>
            </a:r>
          </a:p>
        </p:txBody>
      </p:sp>
      <p:sp>
        <p:nvSpPr>
          <p:cNvPr id="9" name="Rectangle 8">
            <a:extLst>
              <a:ext uri="{FF2B5EF4-FFF2-40B4-BE49-F238E27FC236}">
                <a16:creationId xmlns:a16="http://schemas.microsoft.com/office/drawing/2014/main" id="{37E32B78-23DD-4E77-8B9C-7779E3BF2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549298A1-64FD-40BE-A1E3-9723CF01D448}"/>
              </a:ext>
            </a:extLst>
          </p:cNvPr>
          <p:cNvGraphicFramePr>
            <a:graphicFrameLocks noGrp="1"/>
          </p:cNvGraphicFramePr>
          <p:nvPr>
            <p:ph idx="1"/>
            <p:extLst>
              <p:ext uri="{D42A27DB-BD31-4B8C-83A1-F6EECF244321}">
                <p14:modId xmlns:p14="http://schemas.microsoft.com/office/powerpoint/2010/main" val="2544012742"/>
              </p:ext>
            </p:extLst>
          </p:nvPr>
        </p:nvGraphicFramePr>
        <p:xfrm>
          <a:off x="396574" y="1825625"/>
          <a:ext cx="114074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2183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30DF2-BDAD-A54B-BC20-1B80CAEC0125}"/>
              </a:ext>
            </a:extLst>
          </p:cNvPr>
          <p:cNvSpPr>
            <a:spLocks noGrp="1"/>
          </p:cNvSpPr>
          <p:nvPr>
            <p:ph type="title"/>
          </p:nvPr>
        </p:nvSpPr>
        <p:spPr>
          <a:xfrm>
            <a:off x="1913468" y="365125"/>
            <a:ext cx="9440332" cy="1325563"/>
          </a:xfrm>
        </p:spPr>
        <p:txBody>
          <a:bodyPr>
            <a:normAutofit/>
          </a:bodyPr>
          <a:lstStyle/>
          <a:p>
            <a:r>
              <a:rPr lang="en-US" sz="5400"/>
              <a:t>Highlights</a:t>
            </a:r>
          </a:p>
        </p:txBody>
      </p:sp>
      <p:sp>
        <p:nvSpPr>
          <p:cNvPr id="10" name="Rectangle 9">
            <a:extLst>
              <a:ext uri="{FF2B5EF4-FFF2-40B4-BE49-F238E27FC236}">
                <a16:creationId xmlns:a16="http://schemas.microsoft.com/office/drawing/2014/main" id="{FF0330B1-AAAC-427D-8A95-40380162B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Magnifying glass">
            <a:extLst>
              <a:ext uri="{FF2B5EF4-FFF2-40B4-BE49-F238E27FC236}">
                <a16:creationId xmlns:a16="http://schemas.microsoft.com/office/drawing/2014/main" id="{77FC2566-4EEA-46AF-9A3B-B2B09069391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570706"/>
            <a:ext cx="914400" cy="914400"/>
          </a:xfrm>
          <a:prstGeom prst="rect">
            <a:avLst/>
          </a:prstGeom>
        </p:spPr>
      </p:pic>
      <p:sp>
        <p:nvSpPr>
          <p:cNvPr id="3" name="Content Placeholder 2">
            <a:extLst>
              <a:ext uri="{FF2B5EF4-FFF2-40B4-BE49-F238E27FC236}">
                <a16:creationId xmlns:a16="http://schemas.microsoft.com/office/drawing/2014/main" id="{D9C7439C-F363-664A-9F1B-27D70E75A726}"/>
              </a:ext>
            </a:extLst>
          </p:cNvPr>
          <p:cNvSpPr>
            <a:spLocks noGrp="1"/>
          </p:cNvSpPr>
          <p:nvPr>
            <p:ph idx="1"/>
          </p:nvPr>
        </p:nvSpPr>
        <p:spPr>
          <a:xfrm>
            <a:off x="838200" y="1825625"/>
            <a:ext cx="10515600" cy="4351338"/>
          </a:xfrm>
        </p:spPr>
        <p:txBody>
          <a:bodyPr>
            <a:normAutofit/>
          </a:bodyPr>
          <a:lstStyle/>
          <a:p>
            <a:r>
              <a:rPr lang="en-US" dirty="0"/>
              <a:t>A full reputation risk assessment ensures the reputation lens is applied to identified risks; it should include a recommended reputation strategy to show how identified and assessed risk can be mitigated. Risks that are high but are still seen to be manageable through a competent team delivering a reputation strategy may still worth taking. </a:t>
            </a:r>
          </a:p>
          <a:p>
            <a:r>
              <a:rPr lang="en-US" dirty="0"/>
              <a:t>As very few reputation risks are entirely new, organizations must learn the lesson from the past –both from within their organization and from peers/competitors. </a:t>
            </a:r>
          </a:p>
        </p:txBody>
      </p:sp>
    </p:spTree>
    <p:extLst>
      <p:ext uri="{BB962C8B-B14F-4D97-AF65-F5344CB8AC3E}">
        <p14:creationId xmlns:p14="http://schemas.microsoft.com/office/powerpoint/2010/main" val="38040725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459</Words>
  <Application>Microsoft Macintosh PowerPoint</Application>
  <PresentationFormat>Widescreen</PresentationFormat>
  <Paragraphs>34</Paragraphs>
  <Slides>10</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Wingdings</vt:lpstr>
      <vt:lpstr>Office Theme</vt:lpstr>
      <vt:lpstr>Predicting Reputation Risk</vt:lpstr>
      <vt:lpstr>Overview</vt:lpstr>
      <vt:lpstr>Predicting incidents is important</vt:lpstr>
      <vt:lpstr>Communication area</vt:lpstr>
      <vt:lpstr>PowerPoint Presentation</vt:lpstr>
      <vt:lpstr>Predict </vt:lpstr>
      <vt:lpstr>Highlights</vt:lpstr>
      <vt:lpstr>Highlights</vt:lpstr>
      <vt:lpstr>Highlights</vt:lpstr>
      <vt:lpstr>Source: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Predicting Reputation Risk</dc:title>
  <dc:creator>Emma  Aliudin</dc:creator>
  <cp:lastModifiedBy>Emma  Aliudin</cp:lastModifiedBy>
  <cp:revision>1</cp:revision>
  <dcterms:created xsi:type="dcterms:W3CDTF">2020-11-16T14:29:38Z</dcterms:created>
  <dcterms:modified xsi:type="dcterms:W3CDTF">2020-11-16T14:30:41Z</dcterms:modified>
</cp:coreProperties>
</file>