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5" r:id="rId3"/>
    <p:sldId id="268" r:id="rId4"/>
    <p:sldId id="271" r:id="rId5"/>
    <p:sldId id="266" r:id="rId6"/>
    <p:sldId id="267" r:id="rId7"/>
    <p:sldId id="272" r:id="rId8"/>
    <p:sldId id="274" r:id="rId9"/>
    <p:sldId id="275" r:id="rId10"/>
    <p:sldId id="276" r:id="rId11"/>
    <p:sldId id="273" r:id="rId12"/>
    <p:sldId id="277"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Aliudin" initials="EA" lastIdx="1" clrIdx="0">
    <p:extLst>
      <p:ext uri="{19B8F6BF-5375-455C-9EA6-DF929625EA0E}">
        <p15:presenceInfo xmlns:p15="http://schemas.microsoft.com/office/powerpoint/2012/main" userId="S::emma.aliudin@upj.ac.id::38cd7f86-8ac9-4ee5-9f37-48056ada1d8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0"/>
    <p:restoredTop sz="94563"/>
  </p:normalViewPr>
  <p:slideViewPr>
    <p:cSldViewPr snapToGrid="0" snapToObjects="1">
      <p:cViewPr varScale="1">
        <p:scale>
          <a:sx n="87" d="100"/>
          <a:sy n="87" d="100"/>
        </p:scale>
        <p:origin x="128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C344F5-2A3B-4BD3-B4F1-DDD1627ECAA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FDA6BFB-4B5D-469B-96CC-C7F87A7B0A68}">
      <dgm:prSet/>
      <dgm:spPr/>
      <dgm:t>
        <a:bodyPr/>
        <a:lstStyle/>
        <a:p>
          <a:r>
            <a:rPr lang="en-US"/>
            <a:t>Pertumbuhan produktivitas dan efisiensi ekonomi (growth)</a:t>
          </a:r>
        </a:p>
      </dgm:t>
    </dgm:pt>
    <dgm:pt modelId="{57DFDF91-D0A7-405C-9A35-4E06CC014FF3}" type="parTrans" cxnId="{B189617B-C9F8-46C4-B7BE-83B9A9AE5A43}">
      <dgm:prSet/>
      <dgm:spPr/>
      <dgm:t>
        <a:bodyPr/>
        <a:lstStyle/>
        <a:p>
          <a:endParaRPr lang="en-US"/>
        </a:p>
      </dgm:t>
    </dgm:pt>
    <dgm:pt modelId="{AC1265EE-9918-4EBF-8F17-BBC1E36DEB62}" type="sibTrans" cxnId="{B189617B-C9F8-46C4-B7BE-83B9A9AE5A43}">
      <dgm:prSet/>
      <dgm:spPr/>
      <dgm:t>
        <a:bodyPr/>
        <a:lstStyle/>
        <a:p>
          <a:endParaRPr lang="en-US"/>
        </a:p>
      </dgm:t>
    </dgm:pt>
    <dgm:pt modelId="{7831A4E7-12B6-4B62-8C84-7483A55F3A51}">
      <dgm:prSet/>
      <dgm:spPr/>
      <dgm:t>
        <a:bodyPr/>
        <a:lstStyle/>
        <a:p>
          <a:r>
            <a:rPr lang="en-US"/>
            <a:t>Keadilan sosial, pemerataan dan peluang ekonomi (equity)</a:t>
          </a:r>
        </a:p>
      </dgm:t>
    </dgm:pt>
    <dgm:pt modelId="{9574B09D-4730-442C-BE4E-924C7E63B138}" type="parTrans" cxnId="{9BEF03E4-F3A1-4157-A606-4CC5E849E742}">
      <dgm:prSet/>
      <dgm:spPr/>
      <dgm:t>
        <a:bodyPr/>
        <a:lstStyle/>
        <a:p>
          <a:endParaRPr lang="en-US"/>
        </a:p>
      </dgm:t>
    </dgm:pt>
    <dgm:pt modelId="{177B2FBD-490D-44C3-A311-32A265FD047B}" type="sibTrans" cxnId="{9BEF03E4-F3A1-4157-A606-4CC5E849E742}">
      <dgm:prSet/>
      <dgm:spPr/>
      <dgm:t>
        <a:bodyPr/>
        <a:lstStyle/>
        <a:p>
          <a:endParaRPr lang="en-US"/>
        </a:p>
      </dgm:t>
    </dgm:pt>
    <dgm:pt modelId="{AB3CFAA1-F410-4759-9E58-2446C790AACA}">
      <dgm:prSet/>
      <dgm:spPr/>
      <dgm:t>
        <a:bodyPr/>
        <a:lstStyle/>
        <a:p>
          <a:r>
            <a:rPr lang="en-US"/>
            <a:t>Kelestarian Lingkungan (Environmental protection)</a:t>
          </a:r>
        </a:p>
      </dgm:t>
    </dgm:pt>
    <dgm:pt modelId="{BBC2E58E-61C0-4053-B97A-92D9B9CA8DB4}" type="parTrans" cxnId="{E1DE7B89-B707-4884-88C5-6145CEF1A3FF}">
      <dgm:prSet/>
      <dgm:spPr/>
      <dgm:t>
        <a:bodyPr/>
        <a:lstStyle/>
        <a:p>
          <a:endParaRPr lang="en-US"/>
        </a:p>
      </dgm:t>
    </dgm:pt>
    <dgm:pt modelId="{737BF086-44AE-4B96-98DC-49C0872C685B}" type="sibTrans" cxnId="{E1DE7B89-B707-4884-88C5-6145CEF1A3FF}">
      <dgm:prSet/>
      <dgm:spPr/>
      <dgm:t>
        <a:bodyPr/>
        <a:lstStyle/>
        <a:p>
          <a:endParaRPr lang="en-US"/>
        </a:p>
      </dgm:t>
    </dgm:pt>
    <dgm:pt modelId="{8A006B14-73F9-9D4F-B8A3-62D578DF64A5}" type="pres">
      <dgm:prSet presAssocID="{6AC344F5-2A3B-4BD3-B4F1-DDD1627ECAA5}" presName="linear" presStyleCnt="0">
        <dgm:presLayoutVars>
          <dgm:animLvl val="lvl"/>
          <dgm:resizeHandles val="exact"/>
        </dgm:presLayoutVars>
      </dgm:prSet>
      <dgm:spPr/>
    </dgm:pt>
    <dgm:pt modelId="{3095B614-3264-4F45-8BAF-1A80652A6A3C}" type="pres">
      <dgm:prSet presAssocID="{0FDA6BFB-4B5D-469B-96CC-C7F87A7B0A68}" presName="parentText" presStyleLbl="node1" presStyleIdx="0" presStyleCnt="3">
        <dgm:presLayoutVars>
          <dgm:chMax val="0"/>
          <dgm:bulletEnabled val="1"/>
        </dgm:presLayoutVars>
      </dgm:prSet>
      <dgm:spPr/>
    </dgm:pt>
    <dgm:pt modelId="{3D0A5CE1-D4C3-9149-8535-38767A74EAC6}" type="pres">
      <dgm:prSet presAssocID="{AC1265EE-9918-4EBF-8F17-BBC1E36DEB62}" presName="spacer" presStyleCnt="0"/>
      <dgm:spPr/>
    </dgm:pt>
    <dgm:pt modelId="{EDE9D0AA-AEC4-B34C-A1AC-7918DF3910E9}" type="pres">
      <dgm:prSet presAssocID="{7831A4E7-12B6-4B62-8C84-7483A55F3A51}" presName="parentText" presStyleLbl="node1" presStyleIdx="1" presStyleCnt="3">
        <dgm:presLayoutVars>
          <dgm:chMax val="0"/>
          <dgm:bulletEnabled val="1"/>
        </dgm:presLayoutVars>
      </dgm:prSet>
      <dgm:spPr/>
    </dgm:pt>
    <dgm:pt modelId="{D716DF27-BDE9-F543-8B85-B0845487977A}" type="pres">
      <dgm:prSet presAssocID="{177B2FBD-490D-44C3-A311-32A265FD047B}" presName="spacer" presStyleCnt="0"/>
      <dgm:spPr/>
    </dgm:pt>
    <dgm:pt modelId="{2B54813B-5CBB-6349-BAEE-62246E0585AE}" type="pres">
      <dgm:prSet presAssocID="{AB3CFAA1-F410-4759-9E58-2446C790AACA}" presName="parentText" presStyleLbl="node1" presStyleIdx="2" presStyleCnt="3">
        <dgm:presLayoutVars>
          <dgm:chMax val="0"/>
          <dgm:bulletEnabled val="1"/>
        </dgm:presLayoutVars>
      </dgm:prSet>
      <dgm:spPr/>
    </dgm:pt>
  </dgm:ptLst>
  <dgm:cxnLst>
    <dgm:cxn modelId="{FD178A2F-721F-3B4C-A160-39972718EBE3}" type="presOf" srcId="{6AC344F5-2A3B-4BD3-B4F1-DDD1627ECAA5}" destId="{8A006B14-73F9-9D4F-B8A3-62D578DF64A5}" srcOrd="0" destOrd="0" presId="urn:microsoft.com/office/officeart/2005/8/layout/vList2"/>
    <dgm:cxn modelId="{0EE75D64-9F13-0E41-8344-B1F604548150}" type="presOf" srcId="{0FDA6BFB-4B5D-469B-96CC-C7F87A7B0A68}" destId="{3095B614-3264-4F45-8BAF-1A80652A6A3C}" srcOrd="0" destOrd="0" presId="urn:microsoft.com/office/officeart/2005/8/layout/vList2"/>
    <dgm:cxn modelId="{A476AB74-6F25-2541-9184-89B742F6F0BA}" type="presOf" srcId="{7831A4E7-12B6-4B62-8C84-7483A55F3A51}" destId="{EDE9D0AA-AEC4-B34C-A1AC-7918DF3910E9}" srcOrd="0" destOrd="0" presId="urn:microsoft.com/office/officeart/2005/8/layout/vList2"/>
    <dgm:cxn modelId="{B189617B-C9F8-46C4-B7BE-83B9A9AE5A43}" srcId="{6AC344F5-2A3B-4BD3-B4F1-DDD1627ECAA5}" destId="{0FDA6BFB-4B5D-469B-96CC-C7F87A7B0A68}" srcOrd="0" destOrd="0" parTransId="{57DFDF91-D0A7-405C-9A35-4E06CC014FF3}" sibTransId="{AC1265EE-9918-4EBF-8F17-BBC1E36DEB62}"/>
    <dgm:cxn modelId="{E1DE7B89-B707-4884-88C5-6145CEF1A3FF}" srcId="{6AC344F5-2A3B-4BD3-B4F1-DDD1627ECAA5}" destId="{AB3CFAA1-F410-4759-9E58-2446C790AACA}" srcOrd="2" destOrd="0" parTransId="{BBC2E58E-61C0-4053-B97A-92D9B9CA8DB4}" sibTransId="{737BF086-44AE-4B96-98DC-49C0872C685B}"/>
    <dgm:cxn modelId="{9BEF03E4-F3A1-4157-A606-4CC5E849E742}" srcId="{6AC344F5-2A3B-4BD3-B4F1-DDD1627ECAA5}" destId="{7831A4E7-12B6-4B62-8C84-7483A55F3A51}" srcOrd="1" destOrd="0" parTransId="{9574B09D-4730-442C-BE4E-924C7E63B138}" sibTransId="{177B2FBD-490D-44C3-A311-32A265FD047B}"/>
    <dgm:cxn modelId="{85BC6BEE-CE81-9146-8D81-2E7352C0787E}" type="presOf" srcId="{AB3CFAA1-F410-4759-9E58-2446C790AACA}" destId="{2B54813B-5CBB-6349-BAEE-62246E0585AE}" srcOrd="0" destOrd="0" presId="urn:microsoft.com/office/officeart/2005/8/layout/vList2"/>
    <dgm:cxn modelId="{98EB0847-7EC1-074C-B856-878AAD86BB0A}" type="presParOf" srcId="{8A006B14-73F9-9D4F-B8A3-62D578DF64A5}" destId="{3095B614-3264-4F45-8BAF-1A80652A6A3C}" srcOrd="0" destOrd="0" presId="urn:microsoft.com/office/officeart/2005/8/layout/vList2"/>
    <dgm:cxn modelId="{9C948942-DE48-1D4A-9892-79067720680F}" type="presParOf" srcId="{8A006B14-73F9-9D4F-B8A3-62D578DF64A5}" destId="{3D0A5CE1-D4C3-9149-8535-38767A74EAC6}" srcOrd="1" destOrd="0" presId="urn:microsoft.com/office/officeart/2005/8/layout/vList2"/>
    <dgm:cxn modelId="{14644723-BD7A-CC47-BC5E-25596E2F0CEE}" type="presParOf" srcId="{8A006B14-73F9-9D4F-B8A3-62D578DF64A5}" destId="{EDE9D0AA-AEC4-B34C-A1AC-7918DF3910E9}" srcOrd="2" destOrd="0" presId="urn:microsoft.com/office/officeart/2005/8/layout/vList2"/>
    <dgm:cxn modelId="{6EA702F0-6F22-6648-BF90-EC683AF694D1}" type="presParOf" srcId="{8A006B14-73F9-9D4F-B8A3-62D578DF64A5}" destId="{D716DF27-BDE9-F543-8B85-B0845487977A}" srcOrd="3" destOrd="0" presId="urn:microsoft.com/office/officeart/2005/8/layout/vList2"/>
    <dgm:cxn modelId="{42EADF4F-FE75-DC42-A057-13A27C920F09}" type="presParOf" srcId="{8A006B14-73F9-9D4F-B8A3-62D578DF64A5}" destId="{2B54813B-5CBB-6349-BAEE-62246E0585A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2FF363-0F37-4D41-A16A-7E39B3678009}"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FDB544E4-5065-409B-B6D5-4B75A9DC9739}">
      <dgm:prSet/>
      <dgm:spPr/>
      <dgm:t>
        <a:bodyPr/>
        <a:lstStyle/>
        <a:p>
          <a:r>
            <a:rPr lang="en-US"/>
            <a:t>Para enviromentalist banyak memprotes dampak pembangunan terhadap keberlangsungan alam. </a:t>
          </a:r>
        </a:p>
      </dgm:t>
    </dgm:pt>
    <dgm:pt modelId="{1ACD86B9-6220-4B01-9CD4-72CF8D6BB03E}" type="parTrans" cxnId="{0B3A2082-B5B6-41A4-8DA9-7159624FE5EE}">
      <dgm:prSet/>
      <dgm:spPr/>
      <dgm:t>
        <a:bodyPr/>
        <a:lstStyle/>
        <a:p>
          <a:endParaRPr lang="en-US"/>
        </a:p>
      </dgm:t>
    </dgm:pt>
    <dgm:pt modelId="{29BA45DC-7305-40F6-8544-7929C51B70B2}" type="sibTrans" cxnId="{0B3A2082-B5B6-41A4-8DA9-7159624FE5EE}">
      <dgm:prSet/>
      <dgm:spPr/>
      <dgm:t>
        <a:bodyPr/>
        <a:lstStyle/>
        <a:p>
          <a:endParaRPr lang="en-US"/>
        </a:p>
      </dgm:t>
    </dgm:pt>
    <dgm:pt modelId="{2E7515A6-9385-4B82-B4D5-F8E3E553FD5C}">
      <dgm:prSet/>
      <dgm:spPr/>
      <dgm:t>
        <a:bodyPr/>
        <a:lstStyle/>
        <a:p>
          <a:r>
            <a:rPr lang="en-US"/>
            <a:t>Di sisi lain, terutama di negara berkembang, masalah lingkungan juga muncul karena kurangnya pembangunan. </a:t>
          </a:r>
        </a:p>
      </dgm:t>
    </dgm:pt>
    <dgm:pt modelId="{C12EAFF9-48C6-4EB7-90D8-827AB5D8864B}" type="parTrans" cxnId="{0BB7F9E9-DE08-4DB6-AEB4-9A5E93A39144}">
      <dgm:prSet/>
      <dgm:spPr/>
      <dgm:t>
        <a:bodyPr/>
        <a:lstStyle/>
        <a:p>
          <a:endParaRPr lang="en-US"/>
        </a:p>
      </dgm:t>
    </dgm:pt>
    <dgm:pt modelId="{C35ADED4-F383-462A-ABB2-46ABF76AA334}" type="sibTrans" cxnId="{0BB7F9E9-DE08-4DB6-AEB4-9A5E93A39144}">
      <dgm:prSet/>
      <dgm:spPr/>
      <dgm:t>
        <a:bodyPr/>
        <a:lstStyle/>
        <a:p>
          <a:endParaRPr lang="en-US"/>
        </a:p>
      </dgm:t>
    </dgm:pt>
    <dgm:pt modelId="{F3E4822A-3330-402B-9122-9E310C5CA339}">
      <dgm:prSet/>
      <dgm:spPr/>
      <dgm:t>
        <a:bodyPr/>
        <a:lstStyle/>
        <a:p>
          <a:r>
            <a:rPr lang="en-US"/>
            <a:t>Faktor-faktor ini kemudian mendorong lahirnya konsep eco development (pembangunan berwawasan lingkungan). Artinya, pembangunan diperlukan dan harus dilaksanakan, tetapi pembangunan tidak boleh merusak fungsi lingkungan hidup. </a:t>
          </a:r>
        </a:p>
      </dgm:t>
    </dgm:pt>
    <dgm:pt modelId="{BD354189-CCD1-4CC4-8982-E9EBF6C229C8}" type="parTrans" cxnId="{95FC7A14-C915-4FCF-BDA4-3241BA692EA6}">
      <dgm:prSet/>
      <dgm:spPr/>
      <dgm:t>
        <a:bodyPr/>
        <a:lstStyle/>
        <a:p>
          <a:endParaRPr lang="en-US"/>
        </a:p>
      </dgm:t>
    </dgm:pt>
    <dgm:pt modelId="{FA12C712-33CB-40C6-A165-1C60806DB243}" type="sibTrans" cxnId="{95FC7A14-C915-4FCF-BDA4-3241BA692EA6}">
      <dgm:prSet/>
      <dgm:spPr/>
      <dgm:t>
        <a:bodyPr/>
        <a:lstStyle/>
        <a:p>
          <a:endParaRPr lang="en-US"/>
        </a:p>
      </dgm:t>
    </dgm:pt>
    <dgm:pt modelId="{D850B75C-694C-4B40-9258-BA8E5B2D442B}" type="pres">
      <dgm:prSet presAssocID="{B52FF363-0F37-4D41-A16A-7E39B3678009}" presName="outerComposite" presStyleCnt="0">
        <dgm:presLayoutVars>
          <dgm:chMax val="5"/>
          <dgm:dir/>
          <dgm:resizeHandles val="exact"/>
        </dgm:presLayoutVars>
      </dgm:prSet>
      <dgm:spPr/>
    </dgm:pt>
    <dgm:pt modelId="{CAA8AC6D-C378-4C41-8CFB-E91A619C23EF}" type="pres">
      <dgm:prSet presAssocID="{B52FF363-0F37-4D41-A16A-7E39B3678009}" presName="dummyMaxCanvas" presStyleCnt="0">
        <dgm:presLayoutVars/>
      </dgm:prSet>
      <dgm:spPr/>
    </dgm:pt>
    <dgm:pt modelId="{7C064237-B7B2-8843-A68B-D74B0C2BDF0E}" type="pres">
      <dgm:prSet presAssocID="{B52FF363-0F37-4D41-A16A-7E39B3678009}" presName="ThreeNodes_1" presStyleLbl="node1" presStyleIdx="0" presStyleCnt="3">
        <dgm:presLayoutVars>
          <dgm:bulletEnabled val="1"/>
        </dgm:presLayoutVars>
      </dgm:prSet>
      <dgm:spPr/>
    </dgm:pt>
    <dgm:pt modelId="{20AE8EF6-9688-C843-A197-160A34565E0C}" type="pres">
      <dgm:prSet presAssocID="{B52FF363-0F37-4D41-A16A-7E39B3678009}" presName="ThreeNodes_2" presStyleLbl="node1" presStyleIdx="1" presStyleCnt="3">
        <dgm:presLayoutVars>
          <dgm:bulletEnabled val="1"/>
        </dgm:presLayoutVars>
      </dgm:prSet>
      <dgm:spPr/>
    </dgm:pt>
    <dgm:pt modelId="{33942943-562F-E949-86F8-B87BF9E5E45E}" type="pres">
      <dgm:prSet presAssocID="{B52FF363-0F37-4D41-A16A-7E39B3678009}" presName="ThreeNodes_3" presStyleLbl="node1" presStyleIdx="2" presStyleCnt="3">
        <dgm:presLayoutVars>
          <dgm:bulletEnabled val="1"/>
        </dgm:presLayoutVars>
      </dgm:prSet>
      <dgm:spPr/>
    </dgm:pt>
    <dgm:pt modelId="{E8CCB6AE-FDD0-124F-BB7B-1D32A1F08230}" type="pres">
      <dgm:prSet presAssocID="{B52FF363-0F37-4D41-A16A-7E39B3678009}" presName="ThreeConn_1-2" presStyleLbl="fgAccFollowNode1" presStyleIdx="0" presStyleCnt="2">
        <dgm:presLayoutVars>
          <dgm:bulletEnabled val="1"/>
        </dgm:presLayoutVars>
      </dgm:prSet>
      <dgm:spPr/>
    </dgm:pt>
    <dgm:pt modelId="{CA7B3064-B811-4B44-BDF1-B15A079077BA}" type="pres">
      <dgm:prSet presAssocID="{B52FF363-0F37-4D41-A16A-7E39B3678009}" presName="ThreeConn_2-3" presStyleLbl="fgAccFollowNode1" presStyleIdx="1" presStyleCnt="2">
        <dgm:presLayoutVars>
          <dgm:bulletEnabled val="1"/>
        </dgm:presLayoutVars>
      </dgm:prSet>
      <dgm:spPr/>
    </dgm:pt>
    <dgm:pt modelId="{EC30A144-62C6-7F45-96C9-BFC01EF511D8}" type="pres">
      <dgm:prSet presAssocID="{B52FF363-0F37-4D41-A16A-7E39B3678009}" presName="ThreeNodes_1_text" presStyleLbl="node1" presStyleIdx="2" presStyleCnt="3">
        <dgm:presLayoutVars>
          <dgm:bulletEnabled val="1"/>
        </dgm:presLayoutVars>
      </dgm:prSet>
      <dgm:spPr/>
    </dgm:pt>
    <dgm:pt modelId="{393B5823-DE46-4640-99ED-59C7F722BD7A}" type="pres">
      <dgm:prSet presAssocID="{B52FF363-0F37-4D41-A16A-7E39B3678009}" presName="ThreeNodes_2_text" presStyleLbl="node1" presStyleIdx="2" presStyleCnt="3">
        <dgm:presLayoutVars>
          <dgm:bulletEnabled val="1"/>
        </dgm:presLayoutVars>
      </dgm:prSet>
      <dgm:spPr/>
    </dgm:pt>
    <dgm:pt modelId="{34F02F62-7A09-774F-9E60-755D5416CE39}" type="pres">
      <dgm:prSet presAssocID="{B52FF363-0F37-4D41-A16A-7E39B3678009}" presName="ThreeNodes_3_text" presStyleLbl="node1" presStyleIdx="2" presStyleCnt="3">
        <dgm:presLayoutVars>
          <dgm:bulletEnabled val="1"/>
        </dgm:presLayoutVars>
      </dgm:prSet>
      <dgm:spPr/>
    </dgm:pt>
  </dgm:ptLst>
  <dgm:cxnLst>
    <dgm:cxn modelId="{EA6CCC08-DD8C-3B42-9B52-9B16F0C6DDEF}" type="presOf" srcId="{F3E4822A-3330-402B-9122-9E310C5CA339}" destId="{33942943-562F-E949-86F8-B87BF9E5E45E}" srcOrd="0" destOrd="0" presId="urn:microsoft.com/office/officeart/2005/8/layout/vProcess5"/>
    <dgm:cxn modelId="{95FC7A14-C915-4FCF-BDA4-3241BA692EA6}" srcId="{B52FF363-0F37-4D41-A16A-7E39B3678009}" destId="{F3E4822A-3330-402B-9122-9E310C5CA339}" srcOrd="2" destOrd="0" parTransId="{BD354189-CCD1-4CC4-8982-E9EBF6C229C8}" sibTransId="{FA12C712-33CB-40C6-A165-1C60806DB243}"/>
    <dgm:cxn modelId="{BBD7C54B-4D4F-FF43-A448-818CD1B25684}" type="presOf" srcId="{F3E4822A-3330-402B-9122-9E310C5CA339}" destId="{34F02F62-7A09-774F-9E60-755D5416CE39}" srcOrd="1" destOrd="0" presId="urn:microsoft.com/office/officeart/2005/8/layout/vProcess5"/>
    <dgm:cxn modelId="{93691C53-5F9C-1045-9EE2-FA1765714189}" type="presOf" srcId="{FDB544E4-5065-409B-B6D5-4B75A9DC9739}" destId="{7C064237-B7B2-8843-A68B-D74B0C2BDF0E}" srcOrd="0" destOrd="0" presId="urn:microsoft.com/office/officeart/2005/8/layout/vProcess5"/>
    <dgm:cxn modelId="{FA16E97C-0439-C54D-8E0B-291EBACBC457}" type="presOf" srcId="{FDB544E4-5065-409B-B6D5-4B75A9DC9739}" destId="{EC30A144-62C6-7F45-96C9-BFC01EF511D8}" srcOrd="1" destOrd="0" presId="urn:microsoft.com/office/officeart/2005/8/layout/vProcess5"/>
    <dgm:cxn modelId="{0B3A2082-B5B6-41A4-8DA9-7159624FE5EE}" srcId="{B52FF363-0F37-4D41-A16A-7E39B3678009}" destId="{FDB544E4-5065-409B-B6D5-4B75A9DC9739}" srcOrd="0" destOrd="0" parTransId="{1ACD86B9-6220-4B01-9CD4-72CF8D6BB03E}" sibTransId="{29BA45DC-7305-40F6-8544-7929C51B70B2}"/>
    <dgm:cxn modelId="{351250AB-5601-3147-9C97-52A57E51AB15}" type="presOf" srcId="{2E7515A6-9385-4B82-B4D5-F8E3E553FD5C}" destId="{393B5823-DE46-4640-99ED-59C7F722BD7A}" srcOrd="1" destOrd="0" presId="urn:microsoft.com/office/officeart/2005/8/layout/vProcess5"/>
    <dgm:cxn modelId="{BF8F3AAE-ED91-8B4E-AB6D-AD3BDF60E3DF}" type="presOf" srcId="{29BA45DC-7305-40F6-8544-7929C51B70B2}" destId="{E8CCB6AE-FDD0-124F-BB7B-1D32A1F08230}" srcOrd="0" destOrd="0" presId="urn:microsoft.com/office/officeart/2005/8/layout/vProcess5"/>
    <dgm:cxn modelId="{548565CA-928F-8345-AB73-33DC93C1F1A9}" type="presOf" srcId="{B52FF363-0F37-4D41-A16A-7E39B3678009}" destId="{D850B75C-694C-4B40-9258-BA8E5B2D442B}" srcOrd="0" destOrd="0" presId="urn:microsoft.com/office/officeart/2005/8/layout/vProcess5"/>
    <dgm:cxn modelId="{178D57D7-3933-0748-A5AF-670C36C08708}" type="presOf" srcId="{C35ADED4-F383-462A-ABB2-46ABF76AA334}" destId="{CA7B3064-B811-4B44-BDF1-B15A079077BA}" srcOrd="0" destOrd="0" presId="urn:microsoft.com/office/officeart/2005/8/layout/vProcess5"/>
    <dgm:cxn modelId="{A1CEB9E3-17B8-DE4E-A42C-E6E541397C5F}" type="presOf" srcId="{2E7515A6-9385-4B82-B4D5-F8E3E553FD5C}" destId="{20AE8EF6-9688-C843-A197-160A34565E0C}" srcOrd="0" destOrd="0" presId="urn:microsoft.com/office/officeart/2005/8/layout/vProcess5"/>
    <dgm:cxn modelId="{0BB7F9E9-DE08-4DB6-AEB4-9A5E93A39144}" srcId="{B52FF363-0F37-4D41-A16A-7E39B3678009}" destId="{2E7515A6-9385-4B82-B4D5-F8E3E553FD5C}" srcOrd="1" destOrd="0" parTransId="{C12EAFF9-48C6-4EB7-90D8-827AB5D8864B}" sibTransId="{C35ADED4-F383-462A-ABB2-46ABF76AA334}"/>
    <dgm:cxn modelId="{D5B19697-9715-6D4A-96E7-CBD77634D84D}" type="presParOf" srcId="{D850B75C-694C-4B40-9258-BA8E5B2D442B}" destId="{CAA8AC6D-C378-4C41-8CFB-E91A619C23EF}" srcOrd="0" destOrd="0" presId="urn:microsoft.com/office/officeart/2005/8/layout/vProcess5"/>
    <dgm:cxn modelId="{F048ED2A-2564-A746-AB52-B3C31A407342}" type="presParOf" srcId="{D850B75C-694C-4B40-9258-BA8E5B2D442B}" destId="{7C064237-B7B2-8843-A68B-D74B0C2BDF0E}" srcOrd="1" destOrd="0" presId="urn:microsoft.com/office/officeart/2005/8/layout/vProcess5"/>
    <dgm:cxn modelId="{96A5120F-EB6E-1046-9BA8-F16D3141CFEB}" type="presParOf" srcId="{D850B75C-694C-4B40-9258-BA8E5B2D442B}" destId="{20AE8EF6-9688-C843-A197-160A34565E0C}" srcOrd="2" destOrd="0" presId="urn:microsoft.com/office/officeart/2005/8/layout/vProcess5"/>
    <dgm:cxn modelId="{B3E43540-88A8-C141-ACB8-C207B3C69702}" type="presParOf" srcId="{D850B75C-694C-4B40-9258-BA8E5B2D442B}" destId="{33942943-562F-E949-86F8-B87BF9E5E45E}" srcOrd="3" destOrd="0" presId="urn:microsoft.com/office/officeart/2005/8/layout/vProcess5"/>
    <dgm:cxn modelId="{CA14D025-AC25-0E40-B897-F9281D505228}" type="presParOf" srcId="{D850B75C-694C-4B40-9258-BA8E5B2D442B}" destId="{E8CCB6AE-FDD0-124F-BB7B-1D32A1F08230}" srcOrd="4" destOrd="0" presId="urn:microsoft.com/office/officeart/2005/8/layout/vProcess5"/>
    <dgm:cxn modelId="{40ABFCE1-457E-EA4D-9957-FDC9F2800C7B}" type="presParOf" srcId="{D850B75C-694C-4B40-9258-BA8E5B2D442B}" destId="{CA7B3064-B811-4B44-BDF1-B15A079077BA}" srcOrd="5" destOrd="0" presId="urn:microsoft.com/office/officeart/2005/8/layout/vProcess5"/>
    <dgm:cxn modelId="{66B104CD-E950-F04E-8EA3-13F6E9C7D184}" type="presParOf" srcId="{D850B75C-694C-4B40-9258-BA8E5B2D442B}" destId="{EC30A144-62C6-7F45-96C9-BFC01EF511D8}" srcOrd="6" destOrd="0" presId="urn:microsoft.com/office/officeart/2005/8/layout/vProcess5"/>
    <dgm:cxn modelId="{8FE62D91-7022-6044-8D94-380BB71187F9}" type="presParOf" srcId="{D850B75C-694C-4B40-9258-BA8E5B2D442B}" destId="{393B5823-DE46-4640-99ED-59C7F722BD7A}" srcOrd="7" destOrd="0" presId="urn:microsoft.com/office/officeart/2005/8/layout/vProcess5"/>
    <dgm:cxn modelId="{5F49B47E-6B18-234A-BA5B-FF4E7A89300B}" type="presParOf" srcId="{D850B75C-694C-4B40-9258-BA8E5B2D442B}" destId="{34F02F62-7A09-774F-9E60-755D5416CE39}"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14D191-3DF5-4FCB-9DD5-C72935DABA95}" type="doc">
      <dgm:prSet loTypeId="urn:microsoft.com/office/officeart/2016/7/layout/BasicLinearProcessNumbered" loCatId="process" qsTypeId="urn:microsoft.com/office/officeart/2005/8/quickstyle/simple1" qsCatId="simple" csTypeId="urn:microsoft.com/office/officeart/2005/8/colors/colorful1" csCatId="colorful" phldr="1"/>
      <dgm:spPr/>
      <dgm:t>
        <a:bodyPr/>
        <a:lstStyle/>
        <a:p>
          <a:endParaRPr lang="en-US"/>
        </a:p>
      </dgm:t>
    </dgm:pt>
    <dgm:pt modelId="{C30CDDE0-1767-4CD9-B473-6E2037351870}">
      <dgm:prSet/>
      <dgm:spPr/>
      <dgm:t>
        <a:bodyPr/>
        <a:lstStyle/>
        <a:p>
          <a:r>
            <a:rPr lang="en-US"/>
            <a:t>Pemerataan dan keadilan social</a:t>
          </a:r>
        </a:p>
      </dgm:t>
    </dgm:pt>
    <dgm:pt modelId="{53D54D4C-8E73-4E22-9C74-BB00B9084DF8}" type="parTrans" cxnId="{DF462D08-A681-40F2-B040-DA779CFF6B8E}">
      <dgm:prSet/>
      <dgm:spPr/>
      <dgm:t>
        <a:bodyPr/>
        <a:lstStyle/>
        <a:p>
          <a:endParaRPr lang="en-US"/>
        </a:p>
      </dgm:t>
    </dgm:pt>
    <dgm:pt modelId="{6F2F9E20-BDC3-4BD6-B9CC-6E83140552CC}" type="sibTrans" cxnId="{DF462D08-A681-40F2-B040-DA779CFF6B8E}">
      <dgm:prSet phldrT="1" phldr="0"/>
      <dgm:spPr/>
      <dgm:t>
        <a:bodyPr/>
        <a:lstStyle/>
        <a:p>
          <a:r>
            <a:rPr lang="en-US"/>
            <a:t>1</a:t>
          </a:r>
        </a:p>
      </dgm:t>
    </dgm:pt>
    <dgm:pt modelId="{E08D7E9E-5533-4C7F-9FE6-D0510E5BA246}">
      <dgm:prSet/>
      <dgm:spPr/>
      <dgm:t>
        <a:bodyPr/>
        <a:lstStyle/>
        <a:p>
          <a:r>
            <a:rPr lang="en-US"/>
            <a:t>Penghargaan terhadap keanekaragaman (diversity)</a:t>
          </a:r>
        </a:p>
      </dgm:t>
    </dgm:pt>
    <dgm:pt modelId="{F5444274-852C-47E1-BDE0-66AEE8D00E3F}" type="parTrans" cxnId="{0DA5D63D-A5D7-4BA2-8839-A4EE4405F1BB}">
      <dgm:prSet/>
      <dgm:spPr/>
      <dgm:t>
        <a:bodyPr/>
        <a:lstStyle/>
        <a:p>
          <a:endParaRPr lang="en-US"/>
        </a:p>
      </dgm:t>
    </dgm:pt>
    <dgm:pt modelId="{0FD08BFC-4693-4330-813C-9045B254C773}" type="sibTrans" cxnId="{0DA5D63D-A5D7-4BA2-8839-A4EE4405F1BB}">
      <dgm:prSet phldrT="2" phldr="0"/>
      <dgm:spPr/>
      <dgm:t>
        <a:bodyPr/>
        <a:lstStyle/>
        <a:p>
          <a:r>
            <a:rPr lang="en-US"/>
            <a:t>2</a:t>
          </a:r>
        </a:p>
      </dgm:t>
    </dgm:pt>
    <dgm:pt modelId="{0C3C6CED-4F5E-4BCC-A1F6-0E4B24058A0D}">
      <dgm:prSet/>
      <dgm:spPr/>
      <dgm:t>
        <a:bodyPr/>
        <a:lstStyle/>
        <a:p>
          <a:r>
            <a:rPr lang="en-US" dirty="0" err="1"/>
            <a:t>Penggunaan</a:t>
          </a:r>
          <a:r>
            <a:rPr lang="en-US" dirty="0"/>
            <a:t> </a:t>
          </a:r>
          <a:r>
            <a:rPr lang="en-US" dirty="0" err="1"/>
            <a:t>pendekatan</a:t>
          </a:r>
          <a:r>
            <a:rPr lang="en-US" dirty="0"/>
            <a:t> yang </a:t>
          </a:r>
          <a:r>
            <a:rPr lang="en-US" dirty="0" err="1"/>
            <a:t>terintegrasi</a:t>
          </a:r>
          <a:endParaRPr lang="en-US" dirty="0"/>
        </a:p>
      </dgm:t>
    </dgm:pt>
    <dgm:pt modelId="{07036287-CB93-47FE-997D-E4494438DB2D}" type="parTrans" cxnId="{4F09AD52-D96B-48AD-BAC9-AAE37D349A2D}">
      <dgm:prSet/>
      <dgm:spPr/>
      <dgm:t>
        <a:bodyPr/>
        <a:lstStyle/>
        <a:p>
          <a:endParaRPr lang="en-US"/>
        </a:p>
      </dgm:t>
    </dgm:pt>
    <dgm:pt modelId="{A69E14A2-213A-45A4-9754-40038C5BE1E4}" type="sibTrans" cxnId="{4F09AD52-D96B-48AD-BAC9-AAE37D349A2D}">
      <dgm:prSet phldrT="3" phldr="0"/>
      <dgm:spPr/>
      <dgm:t>
        <a:bodyPr/>
        <a:lstStyle/>
        <a:p>
          <a:r>
            <a:rPr lang="en-US"/>
            <a:t>3</a:t>
          </a:r>
        </a:p>
      </dgm:t>
    </dgm:pt>
    <dgm:pt modelId="{4F6C4E0F-47D5-4D4D-94AB-DB169C1E0372}">
      <dgm:prSet/>
      <dgm:spPr/>
      <dgm:t>
        <a:bodyPr/>
        <a:lstStyle/>
        <a:p>
          <a:r>
            <a:rPr lang="en-US"/>
            <a:t>Perspektif jangka panjang</a:t>
          </a:r>
        </a:p>
      </dgm:t>
    </dgm:pt>
    <dgm:pt modelId="{EF3923E5-D5F7-4AE8-8994-EE858D80A51E}" type="parTrans" cxnId="{0FFCF31F-C65C-4BFF-BF1D-56A66A570F75}">
      <dgm:prSet/>
      <dgm:spPr/>
      <dgm:t>
        <a:bodyPr/>
        <a:lstStyle/>
        <a:p>
          <a:endParaRPr lang="en-US"/>
        </a:p>
      </dgm:t>
    </dgm:pt>
    <dgm:pt modelId="{55CDE5F7-898D-46DC-AE4A-E918929307B0}" type="sibTrans" cxnId="{0FFCF31F-C65C-4BFF-BF1D-56A66A570F75}">
      <dgm:prSet phldrT="4" phldr="0"/>
      <dgm:spPr/>
      <dgm:t>
        <a:bodyPr/>
        <a:lstStyle/>
        <a:p>
          <a:r>
            <a:rPr lang="en-US"/>
            <a:t>4</a:t>
          </a:r>
        </a:p>
      </dgm:t>
    </dgm:pt>
    <dgm:pt modelId="{130D0978-F008-2649-B46E-6F42305FAE4C}" type="pres">
      <dgm:prSet presAssocID="{5314D191-3DF5-4FCB-9DD5-C72935DABA95}" presName="Name0" presStyleCnt="0">
        <dgm:presLayoutVars>
          <dgm:animLvl val="lvl"/>
          <dgm:resizeHandles val="exact"/>
        </dgm:presLayoutVars>
      </dgm:prSet>
      <dgm:spPr/>
    </dgm:pt>
    <dgm:pt modelId="{164661B4-B6EF-FC41-BBB6-5D4A0D65B572}" type="pres">
      <dgm:prSet presAssocID="{C30CDDE0-1767-4CD9-B473-6E2037351870}" presName="compositeNode" presStyleCnt="0">
        <dgm:presLayoutVars>
          <dgm:bulletEnabled val="1"/>
        </dgm:presLayoutVars>
      </dgm:prSet>
      <dgm:spPr/>
    </dgm:pt>
    <dgm:pt modelId="{E3EF75CD-3B15-5249-B283-FFE4A8922A86}" type="pres">
      <dgm:prSet presAssocID="{C30CDDE0-1767-4CD9-B473-6E2037351870}" presName="bgRect" presStyleLbl="bgAccFollowNode1" presStyleIdx="0" presStyleCnt="4"/>
      <dgm:spPr/>
    </dgm:pt>
    <dgm:pt modelId="{4A27FBD8-FC37-3340-A3E2-09D9EF18A36B}" type="pres">
      <dgm:prSet presAssocID="{6F2F9E20-BDC3-4BD6-B9CC-6E83140552CC}" presName="sibTransNodeCircle" presStyleLbl="alignNode1" presStyleIdx="0" presStyleCnt="8">
        <dgm:presLayoutVars>
          <dgm:chMax val="0"/>
          <dgm:bulletEnabled/>
        </dgm:presLayoutVars>
      </dgm:prSet>
      <dgm:spPr/>
    </dgm:pt>
    <dgm:pt modelId="{55CB7AA8-E6F1-FD44-B1DE-15538DBAFD63}" type="pres">
      <dgm:prSet presAssocID="{C30CDDE0-1767-4CD9-B473-6E2037351870}" presName="bottomLine" presStyleLbl="alignNode1" presStyleIdx="1" presStyleCnt="8">
        <dgm:presLayoutVars/>
      </dgm:prSet>
      <dgm:spPr/>
    </dgm:pt>
    <dgm:pt modelId="{66BBC7DC-DFAE-784F-B406-0BED2D440BA0}" type="pres">
      <dgm:prSet presAssocID="{C30CDDE0-1767-4CD9-B473-6E2037351870}" presName="nodeText" presStyleLbl="bgAccFollowNode1" presStyleIdx="0" presStyleCnt="4">
        <dgm:presLayoutVars>
          <dgm:bulletEnabled val="1"/>
        </dgm:presLayoutVars>
      </dgm:prSet>
      <dgm:spPr/>
    </dgm:pt>
    <dgm:pt modelId="{54C4ED91-B83B-8C48-AF7A-A00AEAB1A82B}" type="pres">
      <dgm:prSet presAssocID="{6F2F9E20-BDC3-4BD6-B9CC-6E83140552CC}" presName="sibTrans" presStyleCnt="0"/>
      <dgm:spPr/>
    </dgm:pt>
    <dgm:pt modelId="{222BE85F-1C22-3445-97C7-D1DA5B04ED30}" type="pres">
      <dgm:prSet presAssocID="{E08D7E9E-5533-4C7F-9FE6-D0510E5BA246}" presName="compositeNode" presStyleCnt="0">
        <dgm:presLayoutVars>
          <dgm:bulletEnabled val="1"/>
        </dgm:presLayoutVars>
      </dgm:prSet>
      <dgm:spPr/>
    </dgm:pt>
    <dgm:pt modelId="{D9BF59E3-39B6-5044-BCA3-7AD37BBC0E90}" type="pres">
      <dgm:prSet presAssocID="{E08D7E9E-5533-4C7F-9FE6-D0510E5BA246}" presName="bgRect" presStyleLbl="bgAccFollowNode1" presStyleIdx="1" presStyleCnt="4"/>
      <dgm:spPr/>
    </dgm:pt>
    <dgm:pt modelId="{6AE1AF6C-6074-4B49-9CE5-FEB26F8F8052}" type="pres">
      <dgm:prSet presAssocID="{0FD08BFC-4693-4330-813C-9045B254C773}" presName="sibTransNodeCircle" presStyleLbl="alignNode1" presStyleIdx="2" presStyleCnt="8">
        <dgm:presLayoutVars>
          <dgm:chMax val="0"/>
          <dgm:bulletEnabled/>
        </dgm:presLayoutVars>
      </dgm:prSet>
      <dgm:spPr/>
    </dgm:pt>
    <dgm:pt modelId="{100DD955-8FFD-8448-B87C-26DD7680853A}" type="pres">
      <dgm:prSet presAssocID="{E08D7E9E-5533-4C7F-9FE6-D0510E5BA246}" presName="bottomLine" presStyleLbl="alignNode1" presStyleIdx="3" presStyleCnt="8">
        <dgm:presLayoutVars/>
      </dgm:prSet>
      <dgm:spPr/>
    </dgm:pt>
    <dgm:pt modelId="{9F39C565-05E9-C746-A767-E745B3587F02}" type="pres">
      <dgm:prSet presAssocID="{E08D7E9E-5533-4C7F-9FE6-D0510E5BA246}" presName="nodeText" presStyleLbl="bgAccFollowNode1" presStyleIdx="1" presStyleCnt="4">
        <dgm:presLayoutVars>
          <dgm:bulletEnabled val="1"/>
        </dgm:presLayoutVars>
      </dgm:prSet>
      <dgm:spPr/>
    </dgm:pt>
    <dgm:pt modelId="{CDBD53C1-D136-EF46-8F54-05729827206A}" type="pres">
      <dgm:prSet presAssocID="{0FD08BFC-4693-4330-813C-9045B254C773}" presName="sibTrans" presStyleCnt="0"/>
      <dgm:spPr/>
    </dgm:pt>
    <dgm:pt modelId="{D1B7D133-0803-BD4A-9154-7A2E3A7825C7}" type="pres">
      <dgm:prSet presAssocID="{0C3C6CED-4F5E-4BCC-A1F6-0E4B24058A0D}" presName="compositeNode" presStyleCnt="0">
        <dgm:presLayoutVars>
          <dgm:bulletEnabled val="1"/>
        </dgm:presLayoutVars>
      </dgm:prSet>
      <dgm:spPr/>
    </dgm:pt>
    <dgm:pt modelId="{1DD81C16-2DC7-414D-8CAB-8B9599218534}" type="pres">
      <dgm:prSet presAssocID="{0C3C6CED-4F5E-4BCC-A1F6-0E4B24058A0D}" presName="bgRect" presStyleLbl="bgAccFollowNode1" presStyleIdx="2" presStyleCnt="4"/>
      <dgm:spPr/>
    </dgm:pt>
    <dgm:pt modelId="{F155E750-08ED-4249-83E7-F6DD227B8E24}" type="pres">
      <dgm:prSet presAssocID="{A69E14A2-213A-45A4-9754-40038C5BE1E4}" presName="sibTransNodeCircle" presStyleLbl="alignNode1" presStyleIdx="4" presStyleCnt="8">
        <dgm:presLayoutVars>
          <dgm:chMax val="0"/>
          <dgm:bulletEnabled/>
        </dgm:presLayoutVars>
      </dgm:prSet>
      <dgm:spPr/>
    </dgm:pt>
    <dgm:pt modelId="{8177BFDE-0660-7347-8878-C067CF5DE089}" type="pres">
      <dgm:prSet presAssocID="{0C3C6CED-4F5E-4BCC-A1F6-0E4B24058A0D}" presName="bottomLine" presStyleLbl="alignNode1" presStyleIdx="5" presStyleCnt="8">
        <dgm:presLayoutVars/>
      </dgm:prSet>
      <dgm:spPr/>
    </dgm:pt>
    <dgm:pt modelId="{2F84F837-1F16-6845-BF97-873ACAE70728}" type="pres">
      <dgm:prSet presAssocID="{0C3C6CED-4F5E-4BCC-A1F6-0E4B24058A0D}" presName="nodeText" presStyleLbl="bgAccFollowNode1" presStyleIdx="2" presStyleCnt="4">
        <dgm:presLayoutVars>
          <dgm:bulletEnabled val="1"/>
        </dgm:presLayoutVars>
      </dgm:prSet>
      <dgm:spPr/>
    </dgm:pt>
    <dgm:pt modelId="{B9B301F4-458D-FC44-A003-CA1B4EA6B0DE}" type="pres">
      <dgm:prSet presAssocID="{A69E14A2-213A-45A4-9754-40038C5BE1E4}" presName="sibTrans" presStyleCnt="0"/>
      <dgm:spPr/>
    </dgm:pt>
    <dgm:pt modelId="{F0129C88-D1D3-8042-A81D-972AD24CFAC1}" type="pres">
      <dgm:prSet presAssocID="{4F6C4E0F-47D5-4D4D-94AB-DB169C1E0372}" presName="compositeNode" presStyleCnt="0">
        <dgm:presLayoutVars>
          <dgm:bulletEnabled val="1"/>
        </dgm:presLayoutVars>
      </dgm:prSet>
      <dgm:spPr/>
    </dgm:pt>
    <dgm:pt modelId="{B7EB5FFA-1396-2D49-B069-868F79285D68}" type="pres">
      <dgm:prSet presAssocID="{4F6C4E0F-47D5-4D4D-94AB-DB169C1E0372}" presName="bgRect" presStyleLbl="bgAccFollowNode1" presStyleIdx="3" presStyleCnt="4"/>
      <dgm:spPr/>
    </dgm:pt>
    <dgm:pt modelId="{791DAE49-B792-6844-B51A-9317EB54EAFD}" type="pres">
      <dgm:prSet presAssocID="{55CDE5F7-898D-46DC-AE4A-E918929307B0}" presName="sibTransNodeCircle" presStyleLbl="alignNode1" presStyleIdx="6" presStyleCnt="8">
        <dgm:presLayoutVars>
          <dgm:chMax val="0"/>
          <dgm:bulletEnabled/>
        </dgm:presLayoutVars>
      </dgm:prSet>
      <dgm:spPr/>
    </dgm:pt>
    <dgm:pt modelId="{EF9D9154-2A77-EF40-A1B5-86433900521E}" type="pres">
      <dgm:prSet presAssocID="{4F6C4E0F-47D5-4D4D-94AB-DB169C1E0372}" presName="bottomLine" presStyleLbl="alignNode1" presStyleIdx="7" presStyleCnt="8">
        <dgm:presLayoutVars/>
      </dgm:prSet>
      <dgm:spPr/>
    </dgm:pt>
    <dgm:pt modelId="{9A7A6084-25C9-4E48-8BB5-14B59350F382}" type="pres">
      <dgm:prSet presAssocID="{4F6C4E0F-47D5-4D4D-94AB-DB169C1E0372}" presName="nodeText" presStyleLbl="bgAccFollowNode1" presStyleIdx="3" presStyleCnt="4">
        <dgm:presLayoutVars>
          <dgm:bulletEnabled val="1"/>
        </dgm:presLayoutVars>
      </dgm:prSet>
      <dgm:spPr/>
    </dgm:pt>
  </dgm:ptLst>
  <dgm:cxnLst>
    <dgm:cxn modelId="{DF462D08-A681-40F2-B040-DA779CFF6B8E}" srcId="{5314D191-3DF5-4FCB-9DD5-C72935DABA95}" destId="{C30CDDE0-1767-4CD9-B473-6E2037351870}" srcOrd="0" destOrd="0" parTransId="{53D54D4C-8E73-4E22-9C74-BB00B9084DF8}" sibTransId="{6F2F9E20-BDC3-4BD6-B9CC-6E83140552CC}"/>
    <dgm:cxn modelId="{B2F59C12-2B8F-8041-918A-B2ADE6B74E2B}" type="presOf" srcId="{C30CDDE0-1767-4CD9-B473-6E2037351870}" destId="{E3EF75CD-3B15-5249-B283-FFE4A8922A86}" srcOrd="0" destOrd="0" presId="urn:microsoft.com/office/officeart/2016/7/layout/BasicLinearProcessNumbered"/>
    <dgm:cxn modelId="{0FFCF31F-C65C-4BFF-BF1D-56A66A570F75}" srcId="{5314D191-3DF5-4FCB-9DD5-C72935DABA95}" destId="{4F6C4E0F-47D5-4D4D-94AB-DB169C1E0372}" srcOrd="3" destOrd="0" parTransId="{EF3923E5-D5F7-4AE8-8994-EE858D80A51E}" sibTransId="{55CDE5F7-898D-46DC-AE4A-E918929307B0}"/>
    <dgm:cxn modelId="{6CED6920-3132-B047-9E49-33E61A94D647}" type="presOf" srcId="{E08D7E9E-5533-4C7F-9FE6-D0510E5BA246}" destId="{9F39C565-05E9-C746-A767-E745B3587F02}" srcOrd="1" destOrd="0" presId="urn:microsoft.com/office/officeart/2016/7/layout/BasicLinearProcessNumbered"/>
    <dgm:cxn modelId="{F698D92E-8A5C-B34B-A078-7EB96DB52492}" type="presOf" srcId="{C30CDDE0-1767-4CD9-B473-6E2037351870}" destId="{66BBC7DC-DFAE-784F-B406-0BED2D440BA0}" srcOrd="1" destOrd="0" presId="urn:microsoft.com/office/officeart/2016/7/layout/BasicLinearProcessNumbered"/>
    <dgm:cxn modelId="{0DA5D63D-A5D7-4BA2-8839-A4EE4405F1BB}" srcId="{5314D191-3DF5-4FCB-9DD5-C72935DABA95}" destId="{E08D7E9E-5533-4C7F-9FE6-D0510E5BA246}" srcOrd="1" destOrd="0" parTransId="{F5444274-852C-47E1-BDE0-66AEE8D00E3F}" sibTransId="{0FD08BFC-4693-4330-813C-9045B254C773}"/>
    <dgm:cxn modelId="{432F6547-73DB-7748-A227-9534A65C3CDC}" type="presOf" srcId="{A69E14A2-213A-45A4-9754-40038C5BE1E4}" destId="{F155E750-08ED-4249-83E7-F6DD227B8E24}" srcOrd="0" destOrd="0" presId="urn:microsoft.com/office/officeart/2016/7/layout/BasicLinearProcessNumbered"/>
    <dgm:cxn modelId="{4F09AD52-D96B-48AD-BAC9-AAE37D349A2D}" srcId="{5314D191-3DF5-4FCB-9DD5-C72935DABA95}" destId="{0C3C6CED-4F5E-4BCC-A1F6-0E4B24058A0D}" srcOrd="2" destOrd="0" parTransId="{07036287-CB93-47FE-997D-E4494438DB2D}" sibTransId="{A69E14A2-213A-45A4-9754-40038C5BE1E4}"/>
    <dgm:cxn modelId="{B7F73055-0CCE-3341-9C1F-CCE07243EF84}" type="presOf" srcId="{5314D191-3DF5-4FCB-9DD5-C72935DABA95}" destId="{130D0978-F008-2649-B46E-6F42305FAE4C}" srcOrd="0" destOrd="0" presId="urn:microsoft.com/office/officeart/2016/7/layout/BasicLinearProcessNumbered"/>
    <dgm:cxn modelId="{AB4D5A79-7F1C-914C-8951-5218B92CF1C5}" type="presOf" srcId="{4F6C4E0F-47D5-4D4D-94AB-DB169C1E0372}" destId="{9A7A6084-25C9-4E48-8BB5-14B59350F382}" srcOrd="1" destOrd="0" presId="urn:microsoft.com/office/officeart/2016/7/layout/BasicLinearProcessNumbered"/>
    <dgm:cxn modelId="{4348547D-F390-FD49-8D6D-DB687A1F05B0}" type="presOf" srcId="{0C3C6CED-4F5E-4BCC-A1F6-0E4B24058A0D}" destId="{1DD81C16-2DC7-414D-8CAB-8B9599218534}" srcOrd="0" destOrd="0" presId="urn:microsoft.com/office/officeart/2016/7/layout/BasicLinearProcessNumbered"/>
    <dgm:cxn modelId="{2F1F8D9F-536A-C34A-9F8B-4B62AEF196B1}" type="presOf" srcId="{0C3C6CED-4F5E-4BCC-A1F6-0E4B24058A0D}" destId="{2F84F837-1F16-6845-BF97-873ACAE70728}" srcOrd="1" destOrd="0" presId="urn:microsoft.com/office/officeart/2016/7/layout/BasicLinearProcessNumbered"/>
    <dgm:cxn modelId="{7935E2A0-0116-554E-822B-4AA43FDE0954}" type="presOf" srcId="{6F2F9E20-BDC3-4BD6-B9CC-6E83140552CC}" destId="{4A27FBD8-FC37-3340-A3E2-09D9EF18A36B}" srcOrd="0" destOrd="0" presId="urn:microsoft.com/office/officeart/2016/7/layout/BasicLinearProcessNumbered"/>
    <dgm:cxn modelId="{3EE6FCA2-E59C-0C4B-9320-181CB4A99B8E}" type="presOf" srcId="{55CDE5F7-898D-46DC-AE4A-E918929307B0}" destId="{791DAE49-B792-6844-B51A-9317EB54EAFD}" srcOrd="0" destOrd="0" presId="urn:microsoft.com/office/officeart/2016/7/layout/BasicLinearProcessNumbered"/>
    <dgm:cxn modelId="{061E42A7-C4FA-5E42-B83A-B786B7126EFD}" type="presOf" srcId="{E08D7E9E-5533-4C7F-9FE6-D0510E5BA246}" destId="{D9BF59E3-39B6-5044-BCA3-7AD37BBC0E90}" srcOrd="0" destOrd="0" presId="urn:microsoft.com/office/officeart/2016/7/layout/BasicLinearProcessNumbered"/>
    <dgm:cxn modelId="{4403D5C5-05CC-B74A-B561-5F1A88B7BE31}" type="presOf" srcId="{0FD08BFC-4693-4330-813C-9045B254C773}" destId="{6AE1AF6C-6074-4B49-9CE5-FEB26F8F8052}" srcOrd="0" destOrd="0" presId="urn:microsoft.com/office/officeart/2016/7/layout/BasicLinearProcessNumbered"/>
    <dgm:cxn modelId="{35A51DEE-235A-8B4B-9677-395F92965BED}" type="presOf" srcId="{4F6C4E0F-47D5-4D4D-94AB-DB169C1E0372}" destId="{B7EB5FFA-1396-2D49-B069-868F79285D68}" srcOrd="0" destOrd="0" presId="urn:microsoft.com/office/officeart/2016/7/layout/BasicLinearProcessNumbered"/>
    <dgm:cxn modelId="{23E1B644-9741-3147-A439-54BC01C263FB}" type="presParOf" srcId="{130D0978-F008-2649-B46E-6F42305FAE4C}" destId="{164661B4-B6EF-FC41-BBB6-5D4A0D65B572}" srcOrd="0" destOrd="0" presId="urn:microsoft.com/office/officeart/2016/7/layout/BasicLinearProcessNumbered"/>
    <dgm:cxn modelId="{9293C9EB-2AE5-8F4E-A4A9-D0EA9344B2C0}" type="presParOf" srcId="{164661B4-B6EF-FC41-BBB6-5D4A0D65B572}" destId="{E3EF75CD-3B15-5249-B283-FFE4A8922A86}" srcOrd="0" destOrd="0" presId="urn:microsoft.com/office/officeart/2016/7/layout/BasicLinearProcessNumbered"/>
    <dgm:cxn modelId="{6CFA600E-5D08-914B-A044-407A7108DE5D}" type="presParOf" srcId="{164661B4-B6EF-FC41-BBB6-5D4A0D65B572}" destId="{4A27FBD8-FC37-3340-A3E2-09D9EF18A36B}" srcOrd="1" destOrd="0" presId="urn:microsoft.com/office/officeart/2016/7/layout/BasicLinearProcessNumbered"/>
    <dgm:cxn modelId="{2E8F9736-76C6-D248-A661-5DAE01F76A6E}" type="presParOf" srcId="{164661B4-B6EF-FC41-BBB6-5D4A0D65B572}" destId="{55CB7AA8-E6F1-FD44-B1DE-15538DBAFD63}" srcOrd="2" destOrd="0" presId="urn:microsoft.com/office/officeart/2016/7/layout/BasicLinearProcessNumbered"/>
    <dgm:cxn modelId="{C6F2BA6C-DFD0-384D-8E02-B2355C10E529}" type="presParOf" srcId="{164661B4-B6EF-FC41-BBB6-5D4A0D65B572}" destId="{66BBC7DC-DFAE-784F-B406-0BED2D440BA0}" srcOrd="3" destOrd="0" presId="urn:microsoft.com/office/officeart/2016/7/layout/BasicLinearProcessNumbered"/>
    <dgm:cxn modelId="{4D9219C9-BF9B-2D49-A611-E0323B8CB837}" type="presParOf" srcId="{130D0978-F008-2649-B46E-6F42305FAE4C}" destId="{54C4ED91-B83B-8C48-AF7A-A00AEAB1A82B}" srcOrd="1" destOrd="0" presId="urn:microsoft.com/office/officeart/2016/7/layout/BasicLinearProcessNumbered"/>
    <dgm:cxn modelId="{D0130FDB-E0E7-0045-85FF-D5AA3A193876}" type="presParOf" srcId="{130D0978-F008-2649-B46E-6F42305FAE4C}" destId="{222BE85F-1C22-3445-97C7-D1DA5B04ED30}" srcOrd="2" destOrd="0" presId="urn:microsoft.com/office/officeart/2016/7/layout/BasicLinearProcessNumbered"/>
    <dgm:cxn modelId="{1B589DB4-D673-4449-9D91-5FBA097AD731}" type="presParOf" srcId="{222BE85F-1C22-3445-97C7-D1DA5B04ED30}" destId="{D9BF59E3-39B6-5044-BCA3-7AD37BBC0E90}" srcOrd="0" destOrd="0" presId="urn:microsoft.com/office/officeart/2016/7/layout/BasicLinearProcessNumbered"/>
    <dgm:cxn modelId="{9FD3CF6C-12DE-5042-8A4F-D0035E3639F9}" type="presParOf" srcId="{222BE85F-1C22-3445-97C7-D1DA5B04ED30}" destId="{6AE1AF6C-6074-4B49-9CE5-FEB26F8F8052}" srcOrd="1" destOrd="0" presId="urn:microsoft.com/office/officeart/2016/7/layout/BasicLinearProcessNumbered"/>
    <dgm:cxn modelId="{1956E721-6543-7A47-B295-92FE1ECB660F}" type="presParOf" srcId="{222BE85F-1C22-3445-97C7-D1DA5B04ED30}" destId="{100DD955-8FFD-8448-B87C-26DD7680853A}" srcOrd="2" destOrd="0" presId="urn:microsoft.com/office/officeart/2016/7/layout/BasicLinearProcessNumbered"/>
    <dgm:cxn modelId="{A881DDA6-4B58-BC49-ABE9-3D062441E850}" type="presParOf" srcId="{222BE85F-1C22-3445-97C7-D1DA5B04ED30}" destId="{9F39C565-05E9-C746-A767-E745B3587F02}" srcOrd="3" destOrd="0" presId="urn:microsoft.com/office/officeart/2016/7/layout/BasicLinearProcessNumbered"/>
    <dgm:cxn modelId="{5D78CB22-CA0F-884E-9157-F41582A6725F}" type="presParOf" srcId="{130D0978-F008-2649-B46E-6F42305FAE4C}" destId="{CDBD53C1-D136-EF46-8F54-05729827206A}" srcOrd="3" destOrd="0" presId="urn:microsoft.com/office/officeart/2016/7/layout/BasicLinearProcessNumbered"/>
    <dgm:cxn modelId="{2ED27A1C-1B33-734C-A154-20C4A858B640}" type="presParOf" srcId="{130D0978-F008-2649-B46E-6F42305FAE4C}" destId="{D1B7D133-0803-BD4A-9154-7A2E3A7825C7}" srcOrd="4" destOrd="0" presId="urn:microsoft.com/office/officeart/2016/7/layout/BasicLinearProcessNumbered"/>
    <dgm:cxn modelId="{FC208F89-1E67-3349-9412-60D1A42E5748}" type="presParOf" srcId="{D1B7D133-0803-BD4A-9154-7A2E3A7825C7}" destId="{1DD81C16-2DC7-414D-8CAB-8B9599218534}" srcOrd="0" destOrd="0" presId="urn:microsoft.com/office/officeart/2016/7/layout/BasicLinearProcessNumbered"/>
    <dgm:cxn modelId="{90784B61-E8AB-2B43-A359-3DB147E299DC}" type="presParOf" srcId="{D1B7D133-0803-BD4A-9154-7A2E3A7825C7}" destId="{F155E750-08ED-4249-83E7-F6DD227B8E24}" srcOrd="1" destOrd="0" presId="urn:microsoft.com/office/officeart/2016/7/layout/BasicLinearProcessNumbered"/>
    <dgm:cxn modelId="{EF32C044-2420-FB40-8673-0006B1361DAF}" type="presParOf" srcId="{D1B7D133-0803-BD4A-9154-7A2E3A7825C7}" destId="{8177BFDE-0660-7347-8878-C067CF5DE089}" srcOrd="2" destOrd="0" presId="urn:microsoft.com/office/officeart/2016/7/layout/BasicLinearProcessNumbered"/>
    <dgm:cxn modelId="{18BE1FD9-6FED-924F-94FF-A269EA145A27}" type="presParOf" srcId="{D1B7D133-0803-BD4A-9154-7A2E3A7825C7}" destId="{2F84F837-1F16-6845-BF97-873ACAE70728}" srcOrd="3" destOrd="0" presId="urn:microsoft.com/office/officeart/2016/7/layout/BasicLinearProcessNumbered"/>
    <dgm:cxn modelId="{5DC59EAD-D8DF-4C4C-86B8-41FD7152F468}" type="presParOf" srcId="{130D0978-F008-2649-B46E-6F42305FAE4C}" destId="{B9B301F4-458D-FC44-A003-CA1B4EA6B0DE}" srcOrd="5" destOrd="0" presId="urn:microsoft.com/office/officeart/2016/7/layout/BasicLinearProcessNumbered"/>
    <dgm:cxn modelId="{EEBD6123-2AC0-5245-8DCE-2D92D7DAF8A5}" type="presParOf" srcId="{130D0978-F008-2649-B46E-6F42305FAE4C}" destId="{F0129C88-D1D3-8042-A81D-972AD24CFAC1}" srcOrd="6" destOrd="0" presId="urn:microsoft.com/office/officeart/2016/7/layout/BasicLinearProcessNumbered"/>
    <dgm:cxn modelId="{B95F5636-9F51-3B4D-9968-2785A639FC48}" type="presParOf" srcId="{F0129C88-D1D3-8042-A81D-972AD24CFAC1}" destId="{B7EB5FFA-1396-2D49-B069-868F79285D68}" srcOrd="0" destOrd="0" presId="urn:microsoft.com/office/officeart/2016/7/layout/BasicLinearProcessNumbered"/>
    <dgm:cxn modelId="{37CB8A51-EEBB-3647-A76C-D6D8FF2F9C57}" type="presParOf" srcId="{F0129C88-D1D3-8042-A81D-972AD24CFAC1}" destId="{791DAE49-B792-6844-B51A-9317EB54EAFD}" srcOrd="1" destOrd="0" presId="urn:microsoft.com/office/officeart/2016/7/layout/BasicLinearProcessNumbered"/>
    <dgm:cxn modelId="{EC412A9D-A72C-C648-BCE9-85A1169FBB7A}" type="presParOf" srcId="{F0129C88-D1D3-8042-A81D-972AD24CFAC1}" destId="{EF9D9154-2A77-EF40-A1B5-86433900521E}" srcOrd="2" destOrd="0" presId="urn:microsoft.com/office/officeart/2016/7/layout/BasicLinearProcessNumbered"/>
    <dgm:cxn modelId="{0E31C857-9C18-154A-A091-6CB590B4F3A7}" type="presParOf" srcId="{F0129C88-D1D3-8042-A81D-972AD24CFAC1}" destId="{9A7A6084-25C9-4E48-8BB5-14B59350F382}"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E60DBE-8B6B-41E6-9DD1-046FC38870D5}" type="doc">
      <dgm:prSet loTypeId="urn:microsoft.com/office/officeart/2018/2/layout/IconLabelList" loCatId="icon" qsTypeId="urn:microsoft.com/office/officeart/2005/8/quickstyle/simple1" qsCatId="simple" csTypeId="urn:microsoft.com/office/officeart/2018/5/colors/Iconchunking_neutralbg_accent5_2" csCatId="accent5" phldr="1"/>
      <dgm:spPr/>
      <dgm:t>
        <a:bodyPr/>
        <a:lstStyle/>
        <a:p>
          <a:endParaRPr lang="en-US"/>
        </a:p>
      </dgm:t>
    </dgm:pt>
    <dgm:pt modelId="{4A2AE154-85B1-45AE-BF99-D9C0BFDEDC34}">
      <dgm:prSet/>
      <dgm:spPr/>
      <dgm:t>
        <a:bodyPr/>
        <a:lstStyle/>
        <a:p>
          <a:r>
            <a:rPr lang="en-US" dirty="0" err="1"/>
            <a:t>Saling</a:t>
          </a:r>
          <a:r>
            <a:rPr lang="en-US" dirty="0"/>
            <a:t> </a:t>
          </a:r>
          <a:r>
            <a:rPr lang="en-US" dirty="0" err="1"/>
            <a:t>pengertian</a:t>
          </a:r>
          <a:r>
            <a:rPr lang="en-US" dirty="0"/>
            <a:t> di </a:t>
          </a:r>
          <a:r>
            <a:rPr lang="en-US" dirty="0" err="1"/>
            <a:t>antara</a:t>
          </a:r>
          <a:r>
            <a:rPr lang="en-US" dirty="0"/>
            <a:t> para </a:t>
          </a:r>
          <a:r>
            <a:rPr lang="en-US" dirty="0" err="1"/>
            <a:t>pemangku</a:t>
          </a:r>
          <a:r>
            <a:rPr lang="en-US" dirty="0"/>
            <a:t> </a:t>
          </a:r>
          <a:r>
            <a:rPr lang="en-US" dirty="0" err="1"/>
            <a:t>kepentingan</a:t>
          </a:r>
          <a:r>
            <a:rPr lang="en-US" dirty="0"/>
            <a:t> </a:t>
          </a:r>
          <a:r>
            <a:rPr lang="en-US" dirty="0" err="1"/>
            <a:t>dari</a:t>
          </a:r>
          <a:r>
            <a:rPr lang="en-US" dirty="0"/>
            <a:t> </a:t>
          </a:r>
          <a:r>
            <a:rPr lang="en-US" dirty="0" err="1"/>
            <a:t>sebuah</a:t>
          </a:r>
          <a:r>
            <a:rPr lang="en-US" dirty="0"/>
            <a:t> program </a:t>
          </a:r>
          <a:r>
            <a:rPr lang="en-US" dirty="0" err="1"/>
            <a:t>pembangunan</a:t>
          </a:r>
          <a:r>
            <a:rPr lang="en-US" dirty="0"/>
            <a:t> </a:t>
          </a:r>
          <a:r>
            <a:rPr lang="en-US" dirty="0" err="1"/>
            <a:t>merupakan</a:t>
          </a:r>
          <a:r>
            <a:rPr lang="en-US" dirty="0"/>
            <a:t> </a:t>
          </a:r>
          <a:r>
            <a:rPr lang="en-US" dirty="0" err="1"/>
            <a:t>kunci</a:t>
          </a:r>
          <a:r>
            <a:rPr lang="en-US" dirty="0"/>
            <a:t> </a:t>
          </a:r>
          <a:r>
            <a:rPr lang="en-US" dirty="0" err="1"/>
            <a:t>dalam</a:t>
          </a:r>
          <a:r>
            <a:rPr lang="en-US" dirty="0"/>
            <a:t> </a:t>
          </a:r>
          <a:r>
            <a:rPr lang="en-US" dirty="0" err="1"/>
            <a:t>mencegah</a:t>
          </a:r>
          <a:r>
            <a:rPr lang="en-US" dirty="0"/>
            <a:t> </a:t>
          </a:r>
          <a:r>
            <a:rPr lang="en-US" dirty="0" err="1"/>
            <a:t>terjadinya</a:t>
          </a:r>
          <a:r>
            <a:rPr lang="en-US" dirty="0"/>
            <a:t> </a:t>
          </a:r>
          <a:r>
            <a:rPr lang="en-US" dirty="0" err="1"/>
            <a:t>konflik</a:t>
          </a:r>
          <a:r>
            <a:rPr lang="en-US" dirty="0"/>
            <a:t> </a:t>
          </a:r>
          <a:r>
            <a:rPr lang="en-US" dirty="0" err="1"/>
            <a:t>kepentingan</a:t>
          </a:r>
          <a:r>
            <a:rPr lang="en-US" dirty="0"/>
            <a:t>.</a:t>
          </a:r>
        </a:p>
      </dgm:t>
    </dgm:pt>
    <dgm:pt modelId="{ED398CAF-7AAD-4103-8F48-F40A441C40E6}" type="parTrans" cxnId="{4F6F20AA-2FA9-4442-83E8-2910E162CE8F}">
      <dgm:prSet/>
      <dgm:spPr/>
      <dgm:t>
        <a:bodyPr/>
        <a:lstStyle/>
        <a:p>
          <a:endParaRPr lang="en-US"/>
        </a:p>
      </dgm:t>
    </dgm:pt>
    <dgm:pt modelId="{61054235-8747-4E17-9777-80D2D23D1896}" type="sibTrans" cxnId="{4F6F20AA-2FA9-4442-83E8-2910E162CE8F}">
      <dgm:prSet/>
      <dgm:spPr/>
      <dgm:t>
        <a:bodyPr/>
        <a:lstStyle/>
        <a:p>
          <a:endParaRPr lang="en-US"/>
        </a:p>
      </dgm:t>
    </dgm:pt>
    <dgm:pt modelId="{0EA15B9A-6B82-4F1B-8142-608B8BF0D598}">
      <dgm:prSet/>
      <dgm:spPr/>
      <dgm:t>
        <a:bodyPr/>
        <a:lstStyle/>
        <a:p>
          <a:r>
            <a:rPr lang="en-US"/>
            <a:t>Pemangku kepentingan, baik individu maupun kelompok harus memahami perspektif pihak-pihak yang terlibat</a:t>
          </a:r>
        </a:p>
      </dgm:t>
    </dgm:pt>
    <dgm:pt modelId="{B6C93F72-FBF6-440E-80D2-578AEBF8FBE2}" type="parTrans" cxnId="{31A73E34-0FD6-463F-9F93-41FDF1FAF1B8}">
      <dgm:prSet/>
      <dgm:spPr/>
      <dgm:t>
        <a:bodyPr/>
        <a:lstStyle/>
        <a:p>
          <a:endParaRPr lang="en-US"/>
        </a:p>
      </dgm:t>
    </dgm:pt>
    <dgm:pt modelId="{450B57F2-D2DD-4C03-8D71-7C9CF9FD5845}" type="sibTrans" cxnId="{31A73E34-0FD6-463F-9F93-41FDF1FAF1B8}">
      <dgm:prSet/>
      <dgm:spPr/>
      <dgm:t>
        <a:bodyPr/>
        <a:lstStyle/>
        <a:p>
          <a:endParaRPr lang="en-US"/>
        </a:p>
      </dgm:t>
    </dgm:pt>
    <dgm:pt modelId="{7C255A87-DA42-4C13-9452-AA6474E9CAD8}" type="pres">
      <dgm:prSet presAssocID="{AFE60DBE-8B6B-41E6-9DD1-046FC38870D5}" presName="root" presStyleCnt="0">
        <dgm:presLayoutVars>
          <dgm:dir/>
          <dgm:resizeHandles val="exact"/>
        </dgm:presLayoutVars>
      </dgm:prSet>
      <dgm:spPr/>
    </dgm:pt>
    <dgm:pt modelId="{BDE072AF-871A-4229-BAE9-F88B2015CF41}" type="pres">
      <dgm:prSet presAssocID="{4A2AE154-85B1-45AE-BF99-D9C0BFDEDC34}" presName="compNode" presStyleCnt="0"/>
      <dgm:spPr/>
    </dgm:pt>
    <dgm:pt modelId="{175993EE-D596-4697-B818-654BFEF8C72E}" type="pres">
      <dgm:prSet presAssocID="{4A2AE154-85B1-45AE-BF99-D9C0BFDEDC3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64142445-87D6-414D-9F8C-5A2462B959DA}" type="pres">
      <dgm:prSet presAssocID="{4A2AE154-85B1-45AE-BF99-D9C0BFDEDC34}" presName="spaceRect" presStyleCnt="0"/>
      <dgm:spPr/>
    </dgm:pt>
    <dgm:pt modelId="{0CBC21E9-604C-4CB6-AA65-E8683349A848}" type="pres">
      <dgm:prSet presAssocID="{4A2AE154-85B1-45AE-BF99-D9C0BFDEDC34}" presName="textRect" presStyleLbl="revTx" presStyleIdx="0" presStyleCnt="2">
        <dgm:presLayoutVars>
          <dgm:chMax val="1"/>
          <dgm:chPref val="1"/>
        </dgm:presLayoutVars>
      </dgm:prSet>
      <dgm:spPr/>
    </dgm:pt>
    <dgm:pt modelId="{7B1A1BA8-7C33-43A0-B597-397147F01F34}" type="pres">
      <dgm:prSet presAssocID="{61054235-8747-4E17-9777-80D2D23D1896}" presName="sibTrans" presStyleCnt="0"/>
      <dgm:spPr/>
    </dgm:pt>
    <dgm:pt modelId="{A6275E4E-9704-4E97-8401-0EBF4FD66B03}" type="pres">
      <dgm:prSet presAssocID="{0EA15B9A-6B82-4F1B-8142-608B8BF0D598}" presName="compNode" presStyleCnt="0"/>
      <dgm:spPr/>
    </dgm:pt>
    <dgm:pt modelId="{EB7E325B-C952-4CC7-88BC-7E3B6010C2D7}" type="pres">
      <dgm:prSet presAssocID="{0EA15B9A-6B82-4F1B-8142-608B8BF0D59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apanese Dolls"/>
        </a:ext>
      </dgm:extLst>
    </dgm:pt>
    <dgm:pt modelId="{8D2EC5BF-F321-4176-8E93-F1428D176246}" type="pres">
      <dgm:prSet presAssocID="{0EA15B9A-6B82-4F1B-8142-608B8BF0D598}" presName="spaceRect" presStyleCnt="0"/>
      <dgm:spPr/>
    </dgm:pt>
    <dgm:pt modelId="{49D846E4-D032-4D40-9880-CCBC7A852EA5}" type="pres">
      <dgm:prSet presAssocID="{0EA15B9A-6B82-4F1B-8142-608B8BF0D598}" presName="textRect" presStyleLbl="revTx" presStyleIdx="1" presStyleCnt="2">
        <dgm:presLayoutVars>
          <dgm:chMax val="1"/>
          <dgm:chPref val="1"/>
        </dgm:presLayoutVars>
      </dgm:prSet>
      <dgm:spPr/>
    </dgm:pt>
  </dgm:ptLst>
  <dgm:cxnLst>
    <dgm:cxn modelId="{91AEDC11-EE1A-4F90-810D-86FFF649D39A}" type="presOf" srcId="{4A2AE154-85B1-45AE-BF99-D9C0BFDEDC34}" destId="{0CBC21E9-604C-4CB6-AA65-E8683349A848}" srcOrd="0" destOrd="0" presId="urn:microsoft.com/office/officeart/2018/2/layout/IconLabelList"/>
    <dgm:cxn modelId="{8DCAD926-0AF1-428A-8B52-E7A1C0EF7F2F}" type="presOf" srcId="{0EA15B9A-6B82-4F1B-8142-608B8BF0D598}" destId="{49D846E4-D032-4D40-9880-CCBC7A852EA5}" srcOrd="0" destOrd="0" presId="urn:microsoft.com/office/officeart/2018/2/layout/IconLabelList"/>
    <dgm:cxn modelId="{31A73E34-0FD6-463F-9F93-41FDF1FAF1B8}" srcId="{AFE60DBE-8B6B-41E6-9DD1-046FC38870D5}" destId="{0EA15B9A-6B82-4F1B-8142-608B8BF0D598}" srcOrd="1" destOrd="0" parTransId="{B6C93F72-FBF6-440E-80D2-578AEBF8FBE2}" sibTransId="{450B57F2-D2DD-4C03-8D71-7C9CF9FD5845}"/>
    <dgm:cxn modelId="{072CA99E-5836-41E1-AC4A-CBD0F55905C2}" type="presOf" srcId="{AFE60DBE-8B6B-41E6-9DD1-046FC38870D5}" destId="{7C255A87-DA42-4C13-9452-AA6474E9CAD8}" srcOrd="0" destOrd="0" presId="urn:microsoft.com/office/officeart/2018/2/layout/IconLabelList"/>
    <dgm:cxn modelId="{4F6F20AA-2FA9-4442-83E8-2910E162CE8F}" srcId="{AFE60DBE-8B6B-41E6-9DD1-046FC38870D5}" destId="{4A2AE154-85B1-45AE-BF99-D9C0BFDEDC34}" srcOrd="0" destOrd="0" parTransId="{ED398CAF-7AAD-4103-8F48-F40A441C40E6}" sibTransId="{61054235-8747-4E17-9777-80D2D23D1896}"/>
    <dgm:cxn modelId="{9278B7A3-CC53-4E6D-A0B0-0F2CF195E777}" type="presParOf" srcId="{7C255A87-DA42-4C13-9452-AA6474E9CAD8}" destId="{BDE072AF-871A-4229-BAE9-F88B2015CF41}" srcOrd="0" destOrd="0" presId="urn:microsoft.com/office/officeart/2018/2/layout/IconLabelList"/>
    <dgm:cxn modelId="{8A5075BA-B1CD-439C-A955-9F8E0C9D109E}" type="presParOf" srcId="{BDE072AF-871A-4229-BAE9-F88B2015CF41}" destId="{175993EE-D596-4697-B818-654BFEF8C72E}" srcOrd="0" destOrd="0" presId="urn:microsoft.com/office/officeart/2018/2/layout/IconLabelList"/>
    <dgm:cxn modelId="{78521B2E-9757-4F23-951F-BD7ECE811BC3}" type="presParOf" srcId="{BDE072AF-871A-4229-BAE9-F88B2015CF41}" destId="{64142445-87D6-414D-9F8C-5A2462B959DA}" srcOrd="1" destOrd="0" presId="urn:microsoft.com/office/officeart/2018/2/layout/IconLabelList"/>
    <dgm:cxn modelId="{35A1EB4C-6650-41BD-ADB8-0D0B317EFFFA}" type="presParOf" srcId="{BDE072AF-871A-4229-BAE9-F88B2015CF41}" destId="{0CBC21E9-604C-4CB6-AA65-E8683349A848}" srcOrd="2" destOrd="0" presId="urn:microsoft.com/office/officeart/2018/2/layout/IconLabelList"/>
    <dgm:cxn modelId="{B725909E-6566-4FC2-8575-581B8002289E}" type="presParOf" srcId="{7C255A87-DA42-4C13-9452-AA6474E9CAD8}" destId="{7B1A1BA8-7C33-43A0-B597-397147F01F34}" srcOrd="1" destOrd="0" presId="urn:microsoft.com/office/officeart/2018/2/layout/IconLabelList"/>
    <dgm:cxn modelId="{C22A71B9-2336-4BF8-9F8C-C92027CAABE8}" type="presParOf" srcId="{7C255A87-DA42-4C13-9452-AA6474E9CAD8}" destId="{A6275E4E-9704-4E97-8401-0EBF4FD66B03}" srcOrd="2" destOrd="0" presId="urn:microsoft.com/office/officeart/2018/2/layout/IconLabelList"/>
    <dgm:cxn modelId="{97BFB3C5-8D97-4B68-BCB5-B985B7C37CAF}" type="presParOf" srcId="{A6275E4E-9704-4E97-8401-0EBF4FD66B03}" destId="{EB7E325B-C952-4CC7-88BC-7E3B6010C2D7}" srcOrd="0" destOrd="0" presId="urn:microsoft.com/office/officeart/2018/2/layout/IconLabelList"/>
    <dgm:cxn modelId="{D46841C0-E2E1-4B05-AD30-558EC706EEC1}" type="presParOf" srcId="{A6275E4E-9704-4E97-8401-0EBF4FD66B03}" destId="{8D2EC5BF-F321-4176-8E93-F1428D176246}" srcOrd="1" destOrd="0" presId="urn:microsoft.com/office/officeart/2018/2/layout/IconLabelList"/>
    <dgm:cxn modelId="{82B0DD81-1FB9-4D16-BFE7-A2CB7B532078}" type="presParOf" srcId="{A6275E4E-9704-4E97-8401-0EBF4FD66B03}" destId="{49D846E4-D032-4D40-9880-CCBC7A852EA5}"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95B614-3264-4F45-8BAF-1A80652A6A3C}">
      <dsp:nvSpPr>
        <dsp:cNvPr id="0" name=""/>
        <dsp:cNvSpPr/>
      </dsp:nvSpPr>
      <dsp:spPr>
        <a:xfrm>
          <a:off x="0" y="15870"/>
          <a:ext cx="6900512" cy="1750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a:t>Pertumbuhan produktivitas dan efisiensi ekonomi (growth)</a:t>
          </a:r>
        </a:p>
      </dsp:txBody>
      <dsp:txXfrm>
        <a:off x="85444" y="101314"/>
        <a:ext cx="6729624" cy="1579432"/>
      </dsp:txXfrm>
    </dsp:sp>
    <dsp:sp modelId="{EDE9D0AA-AEC4-B34C-A1AC-7918DF3910E9}">
      <dsp:nvSpPr>
        <dsp:cNvPr id="0" name=""/>
        <dsp:cNvSpPr/>
      </dsp:nvSpPr>
      <dsp:spPr>
        <a:xfrm>
          <a:off x="0" y="1892910"/>
          <a:ext cx="6900512" cy="1750320"/>
        </a:xfrm>
        <a:prstGeom prst="roundRect">
          <a:avLst/>
        </a:prstGeom>
        <a:solidFill>
          <a:schemeClr val="accent2">
            <a:hueOff val="-747396"/>
            <a:satOff val="-209"/>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a:t>Keadilan sosial, pemerataan dan peluang ekonomi (equity)</a:t>
          </a:r>
        </a:p>
      </dsp:txBody>
      <dsp:txXfrm>
        <a:off x="85444" y="1978354"/>
        <a:ext cx="6729624" cy="1579432"/>
      </dsp:txXfrm>
    </dsp:sp>
    <dsp:sp modelId="{2B54813B-5CBB-6349-BAEE-62246E0585AE}">
      <dsp:nvSpPr>
        <dsp:cNvPr id="0" name=""/>
        <dsp:cNvSpPr/>
      </dsp:nvSpPr>
      <dsp:spPr>
        <a:xfrm>
          <a:off x="0" y="3769950"/>
          <a:ext cx="6900512" cy="1750320"/>
        </a:xfrm>
        <a:prstGeom prst="roundRect">
          <a:avLst/>
        </a:prstGeom>
        <a:solidFill>
          <a:schemeClr val="accent2">
            <a:hueOff val="-1494792"/>
            <a:satOff val="-418"/>
            <a:lumOff val="70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a:t>Kelestarian Lingkungan (Environmental protection)</a:t>
          </a:r>
        </a:p>
      </dsp:txBody>
      <dsp:txXfrm>
        <a:off x="85444" y="3855394"/>
        <a:ext cx="6729624" cy="15794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064237-B7B2-8843-A68B-D74B0C2BDF0E}">
      <dsp:nvSpPr>
        <dsp:cNvPr id="0" name=""/>
        <dsp:cNvSpPr/>
      </dsp:nvSpPr>
      <dsp:spPr>
        <a:xfrm>
          <a:off x="0" y="0"/>
          <a:ext cx="8938260" cy="127587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Para enviromentalist banyak memprotes dampak pembangunan terhadap keberlangsungan alam. </a:t>
          </a:r>
        </a:p>
      </dsp:txBody>
      <dsp:txXfrm>
        <a:off x="37369" y="37369"/>
        <a:ext cx="7561492" cy="1201135"/>
      </dsp:txXfrm>
    </dsp:sp>
    <dsp:sp modelId="{20AE8EF6-9688-C843-A197-160A34565E0C}">
      <dsp:nvSpPr>
        <dsp:cNvPr id="0" name=""/>
        <dsp:cNvSpPr/>
      </dsp:nvSpPr>
      <dsp:spPr>
        <a:xfrm>
          <a:off x="788669" y="1488519"/>
          <a:ext cx="8938260" cy="127587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Di sisi lain, terutama di negara berkembang, masalah lingkungan juga muncul karena kurangnya pembangunan. </a:t>
          </a:r>
        </a:p>
      </dsp:txBody>
      <dsp:txXfrm>
        <a:off x="826038" y="1525888"/>
        <a:ext cx="7245534" cy="1201135"/>
      </dsp:txXfrm>
    </dsp:sp>
    <dsp:sp modelId="{33942943-562F-E949-86F8-B87BF9E5E45E}">
      <dsp:nvSpPr>
        <dsp:cNvPr id="0" name=""/>
        <dsp:cNvSpPr/>
      </dsp:nvSpPr>
      <dsp:spPr>
        <a:xfrm>
          <a:off x="1577339" y="2977038"/>
          <a:ext cx="8938260" cy="127587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Faktor-faktor ini kemudian mendorong lahirnya konsep eco development (pembangunan berwawasan lingkungan). Artinya, pembangunan diperlukan dan harus dilaksanakan, tetapi pembangunan tidak boleh merusak fungsi lingkungan hidup. </a:t>
          </a:r>
        </a:p>
      </dsp:txBody>
      <dsp:txXfrm>
        <a:off x="1614708" y="3014407"/>
        <a:ext cx="7245534" cy="1201135"/>
      </dsp:txXfrm>
    </dsp:sp>
    <dsp:sp modelId="{E8CCB6AE-FDD0-124F-BB7B-1D32A1F08230}">
      <dsp:nvSpPr>
        <dsp:cNvPr id="0" name=""/>
        <dsp:cNvSpPr/>
      </dsp:nvSpPr>
      <dsp:spPr>
        <a:xfrm>
          <a:off x="8108942" y="967537"/>
          <a:ext cx="829317" cy="829317"/>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95538" y="967537"/>
        <a:ext cx="456125" cy="624061"/>
      </dsp:txXfrm>
    </dsp:sp>
    <dsp:sp modelId="{CA7B3064-B811-4B44-BDF1-B15A079077BA}">
      <dsp:nvSpPr>
        <dsp:cNvPr id="0" name=""/>
        <dsp:cNvSpPr/>
      </dsp:nvSpPr>
      <dsp:spPr>
        <a:xfrm>
          <a:off x="8897612" y="2447550"/>
          <a:ext cx="829317" cy="829317"/>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084208" y="2447550"/>
        <a:ext cx="456125" cy="6240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F75CD-3B15-5249-B283-FFE4A8922A86}">
      <dsp:nvSpPr>
        <dsp:cNvPr id="0" name=""/>
        <dsp:cNvSpPr/>
      </dsp:nvSpPr>
      <dsp:spPr>
        <a:xfrm>
          <a:off x="3198" y="0"/>
          <a:ext cx="2537086" cy="347894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7801" tIns="330200" rIns="197801" bIns="330200" numCol="1" spcCol="1270" anchor="t" anchorCtr="0">
          <a:noAutofit/>
        </a:bodyPr>
        <a:lstStyle/>
        <a:p>
          <a:pPr marL="0" lvl="0" indent="0" algn="l" defTabSz="1155700">
            <a:lnSpc>
              <a:spcPct val="90000"/>
            </a:lnSpc>
            <a:spcBef>
              <a:spcPct val="0"/>
            </a:spcBef>
            <a:spcAft>
              <a:spcPct val="35000"/>
            </a:spcAft>
            <a:buNone/>
          </a:pPr>
          <a:r>
            <a:rPr lang="en-US" sz="2600" kern="1200"/>
            <a:t>Pemerataan dan keadilan social</a:t>
          </a:r>
        </a:p>
      </dsp:txBody>
      <dsp:txXfrm>
        <a:off x="3198" y="1321997"/>
        <a:ext cx="2537086" cy="2087364"/>
      </dsp:txXfrm>
    </dsp:sp>
    <dsp:sp modelId="{4A27FBD8-FC37-3340-A3E2-09D9EF18A36B}">
      <dsp:nvSpPr>
        <dsp:cNvPr id="0" name=""/>
        <dsp:cNvSpPr/>
      </dsp:nvSpPr>
      <dsp:spPr>
        <a:xfrm>
          <a:off x="749900" y="347893"/>
          <a:ext cx="1043682" cy="1043682"/>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370" tIns="12700" rIns="81370"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902744" y="500737"/>
        <a:ext cx="737994" cy="737994"/>
      </dsp:txXfrm>
    </dsp:sp>
    <dsp:sp modelId="{55CB7AA8-E6F1-FD44-B1DE-15538DBAFD63}">
      <dsp:nvSpPr>
        <dsp:cNvPr id="0" name=""/>
        <dsp:cNvSpPr/>
      </dsp:nvSpPr>
      <dsp:spPr>
        <a:xfrm>
          <a:off x="3198" y="3478868"/>
          <a:ext cx="2537086"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BF59E3-39B6-5044-BCA3-7AD37BBC0E90}">
      <dsp:nvSpPr>
        <dsp:cNvPr id="0" name=""/>
        <dsp:cNvSpPr/>
      </dsp:nvSpPr>
      <dsp:spPr>
        <a:xfrm>
          <a:off x="2793993" y="0"/>
          <a:ext cx="2537086" cy="347894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7801" tIns="330200" rIns="197801" bIns="330200" numCol="1" spcCol="1270" anchor="t" anchorCtr="0">
          <a:noAutofit/>
        </a:bodyPr>
        <a:lstStyle/>
        <a:p>
          <a:pPr marL="0" lvl="0" indent="0" algn="l" defTabSz="1155700">
            <a:lnSpc>
              <a:spcPct val="90000"/>
            </a:lnSpc>
            <a:spcBef>
              <a:spcPct val="0"/>
            </a:spcBef>
            <a:spcAft>
              <a:spcPct val="35000"/>
            </a:spcAft>
            <a:buNone/>
          </a:pPr>
          <a:r>
            <a:rPr lang="en-US" sz="2600" kern="1200"/>
            <a:t>Penghargaan terhadap keanekaragaman (diversity)</a:t>
          </a:r>
        </a:p>
      </dsp:txBody>
      <dsp:txXfrm>
        <a:off x="2793993" y="1321997"/>
        <a:ext cx="2537086" cy="2087364"/>
      </dsp:txXfrm>
    </dsp:sp>
    <dsp:sp modelId="{6AE1AF6C-6074-4B49-9CE5-FEB26F8F8052}">
      <dsp:nvSpPr>
        <dsp:cNvPr id="0" name=""/>
        <dsp:cNvSpPr/>
      </dsp:nvSpPr>
      <dsp:spPr>
        <a:xfrm>
          <a:off x="3540695" y="347893"/>
          <a:ext cx="1043682" cy="1043682"/>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370" tIns="12700" rIns="81370"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693539" y="500737"/>
        <a:ext cx="737994" cy="737994"/>
      </dsp:txXfrm>
    </dsp:sp>
    <dsp:sp modelId="{100DD955-8FFD-8448-B87C-26DD7680853A}">
      <dsp:nvSpPr>
        <dsp:cNvPr id="0" name=""/>
        <dsp:cNvSpPr/>
      </dsp:nvSpPr>
      <dsp:spPr>
        <a:xfrm>
          <a:off x="2793993" y="3478868"/>
          <a:ext cx="2537086"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D81C16-2DC7-414D-8CAB-8B9599218534}">
      <dsp:nvSpPr>
        <dsp:cNvPr id="0" name=""/>
        <dsp:cNvSpPr/>
      </dsp:nvSpPr>
      <dsp:spPr>
        <a:xfrm>
          <a:off x="5584788" y="0"/>
          <a:ext cx="2537086" cy="347894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7801" tIns="330200" rIns="197801" bIns="330200" numCol="1" spcCol="1270" anchor="t" anchorCtr="0">
          <a:noAutofit/>
        </a:bodyPr>
        <a:lstStyle/>
        <a:p>
          <a:pPr marL="0" lvl="0" indent="0" algn="l" defTabSz="1155700">
            <a:lnSpc>
              <a:spcPct val="90000"/>
            </a:lnSpc>
            <a:spcBef>
              <a:spcPct val="0"/>
            </a:spcBef>
            <a:spcAft>
              <a:spcPct val="35000"/>
            </a:spcAft>
            <a:buNone/>
          </a:pPr>
          <a:r>
            <a:rPr lang="en-US" sz="2600" kern="1200" dirty="0" err="1"/>
            <a:t>Penggunaan</a:t>
          </a:r>
          <a:r>
            <a:rPr lang="en-US" sz="2600" kern="1200" dirty="0"/>
            <a:t> </a:t>
          </a:r>
          <a:r>
            <a:rPr lang="en-US" sz="2600" kern="1200" dirty="0" err="1"/>
            <a:t>pendekatan</a:t>
          </a:r>
          <a:r>
            <a:rPr lang="en-US" sz="2600" kern="1200" dirty="0"/>
            <a:t> yang </a:t>
          </a:r>
          <a:r>
            <a:rPr lang="en-US" sz="2600" kern="1200" dirty="0" err="1"/>
            <a:t>terintegrasi</a:t>
          </a:r>
          <a:endParaRPr lang="en-US" sz="2600" kern="1200" dirty="0"/>
        </a:p>
      </dsp:txBody>
      <dsp:txXfrm>
        <a:off x="5584788" y="1321997"/>
        <a:ext cx="2537086" cy="2087364"/>
      </dsp:txXfrm>
    </dsp:sp>
    <dsp:sp modelId="{F155E750-08ED-4249-83E7-F6DD227B8E24}">
      <dsp:nvSpPr>
        <dsp:cNvPr id="0" name=""/>
        <dsp:cNvSpPr/>
      </dsp:nvSpPr>
      <dsp:spPr>
        <a:xfrm>
          <a:off x="6331491" y="347893"/>
          <a:ext cx="1043682" cy="1043682"/>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370" tIns="12700" rIns="81370"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484335" y="500737"/>
        <a:ext cx="737994" cy="737994"/>
      </dsp:txXfrm>
    </dsp:sp>
    <dsp:sp modelId="{8177BFDE-0660-7347-8878-C067CF5DE089}">
      <dsp:nvSpPr>
        <dsp:cNvPr id="0" name=""/>
        <dsp:cNvSpPr/>
      </dsp:nvSpPr>
      <dsp:spPr>
        <a:xfrm>
          <a:off x="5584788" y="3478868"/>
          <a:ext cx="2537086"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EB5FFA-1396-2D49-B069-868F79285D68}">
      <dsp:nvSpPr>
        <dsp:cNvPr id="0" name=""/>
        <dsp:cNvSpPr/>
      </dsp:nvSpPr>
      <dsp:spPr>
        <a:xfrm>
          <a:off x="8375584" y="0"/>
          <a:ext cx="2537086" cy="347894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7801" tIns="330200" rIns="197801" bIns="330200" numCol="1" spcCol="1270" anchor="t" anchorCtr="0">
          <a:noAutofit/>
        </a:bodyPr>
        <a:lstStyle/>
        <a:p>
          <a:pPr marL="0" lvl="0" indent="0" algn="l" defTabSz="1155700">
            <a:lnSpc>
              <a:spcPct val="90000"/>
            </a:lnSpc>
            <a:spcBef>
              <a:spcPct val="0"/>
            </a:spcBef>
            <a:spcAft>
              <a:spcPct val="35000"/>
            </a:spcAft>
            <a:buNone/>
          </a:pPr>
          <a:r>
            <a:rPr lang="en-US" sz="2600" kern="1200"/>
            <a:t>Perspektif jangka panjang</a:t>
          </a:r>
        </a:p>
      </dsp:txBody>
      <dsp:txXfrm>
        <a:off x="8375584" y="1321997"/>
        <a:ext cx="2537086" cy="2087364"/>
      </dsp:txXfrm>
    </dsp:sp>
    <dsp:sp modelId="{791DAE49-B792-6844-B51A-9317EB54EAFD}">
      <dsp:nvSpPr>
        <dsp:cNvPr id="0" name=""/>
        <dsp:cNvSpPr/>
      </dsp:nvSpPr>
      <dsp:spPr>
        <a:xfrm>
          <a:off x="9122286" y="347893"/>
          <a:ext cx="1043682" cy="1043682"/>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370" tIns="12700" rIns="81370"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9275130" y="500737"/>
        <a:ext cx="737994" cy="737994"/>
      </dsp:txXfrm>
    </dsp:sp>
    <dsp:sp modelId="{EF9D9154-2A77-EF40-A1B5-86433900521E}">
      <dsp:nvSpPr>
        <dsp:cNvPr id="0" name=""/>
        <dsp:cNvSpPr/>
      </dsp:nvSpPr>
      <dsp:spPr>
        <a:xfrm>
          <a:off x="8375584" y="3478868"/>
          <a:ext cx="2537086" cy="7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5993EE-D596-4697-B818-654BFEF8C72E}">
      <dsp:nvSpPr>
        <dsp:cNvPr id="0" name=""/>
        <dsp:cNvSpPr/>
      </dsp:nvSpPr>
      <dsp:spPr>
        <a:xfrm>
          <a:off x="1947934" y="172233"/>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BC21E9-604C-4CB6-AA65-E8683349A848}">
      <dsp:nvSpPr>
        <dsp:cNvPr id="0" name=""/>
        <dsp:cNvSpPr/>
      </dsp:nvSpPr>
      <dsp:spPr>
        <a:xfrm>
          <a:off x="759934" y="2586706"/>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err="1"/>
            <a:t>Saling</a:t>
          </a:r>
          <a:r>
            <a:rPr lang="en-US" sz="1800" kern="1200" dirty="0"/>
            <a:t> </a:t>
          </a:r>
          <a:r>
            <a:rPr lang="en-US" sz="1800" kern="1200" dirty="0" err="1"/>
            <a:t>pengertian</a:t>
          </a:r>
          <a:r>
            <a:rPr lang="en-US" sz="1800" kern="1200" dirty="0"/>
            <a:t> di </a:t>
          </a:r>
          <a:r>
            <a:rPr lang="en-US" sz="1800" kern="1200" dirty="0" err="1"/>
            <a:t>antara</a:t>
          </a:r>
          <a:r>
            <a:rPr lang="en-US" sz="1800" kern="1200" dirty="0"/>
            <a:t> para </a:t>
          </a:r>
          <a:r>
            <a:rPr lang="en-US" sz="1800" kern="1200" dirty="0" err="1"/>
            <a:t>pemangku</a:t>
          </a:r>
          <a:r>
            <a:rPr lang="en-US" sz="1800" kern="1200" dirty="0"/>
            <a:t> </a:t>
          </a:r>
          <a:r>
            <a:rPr lang="en-US" sz="1800" kern="1200" dirty="0" err="1"/>
            <a:t>kepentingan</a:t>
          </a:r>
          <a:r>
            <a:rPr lang="en-US" sz="1800" kern="1200" dirty="0"/>
            <a:t> </a:t>
          </a:r>
          <a:r>
            <a:rPr lang="en-US" sz="1800" kern="1200" dirty="0" err="1"/>
            <a:t>dari</a:t>
          </a:r>
          <a:r>
            <a:rPr lang="en-US" sz="1800" kern="1200" dirty="0"/>
            <a:t> </a:t>
          </a:r>
          <a:r>
            <a:rPr lang="en-US" sz="1800" kern="1200" dirty="0" err="1"/>
            <a:t>sebuah</a:t>
          </a:r>
          <a:r>
            <a:rPr lang="en-US" sz="1800" kern="1200" dirty="0"/>
            <a:t> program </a:t>
          </a:r>
          <a:r>
            <a:rPr lang="en-US" sz="1800" kern="1200" dirty="0" err="1"/>
            <a:t>pembangunan</a:t>
          </a:r>
          <a:r>
            <a:rPr lang="en-US" sz="1800" kern="1200" dirty="0"/>
            <a:t> </a:t>
          </a:r>
          <a:r>
            <a:rPr lang="en-US" sz="1800" kern="1200" dirty="0" err="1"/>
            <a:t>merupakan</a:t>
          </a:r>
          <a:r>
            <a:rPr lang="en-US" sz="1800" kern="1200" dirty="0"/>
            <a:t> </a:t>
          </a:r>
          <a:r>
            <a:rPr lang="en-US" sz="1800" kern="1200" dirty="0" err="1"/>
            <a:t>kunci</a:t>
          </a:r>
          <a:r>
            <a:rPr lang="en-US" sz="1800" kern="1200" dirty="0"/>
            <a:t> </a:t>
          </a:r>
          <a:r>
            <a:rPr lang="en-US" sz="1800" kern="1200" dirty="0" err="1"/>
            <a:t>dalam</a:t>
          </a:r>
          <a:r>
            <a:rPr lang="en-US" sz="1800" kern="1200" dirty="0"/>
            <a:t> </a:t>
          </a:r>
          <a:r>
            <a:rPr lang="en-US" sz="1800" kern="1200" dirty="0" err="1"/>
            <a:t>mencegah</a:t>
          </a:r>
          <a:r>
            <a:rPr lang="en-US" sz="1800" kern="1200" dirty="0"/>
            <a:t> </a:t>
          </a:r>
          <a:r>
            <a:rPr lang="en-US" sz="1800" kern="1200" dirty="0" err="1"/>
            <a:t>terjadinya</a:t>
          </a:r>
          <a:r>
            <a:rPr lang="en-US" sz="1800" kern="1200" dirty="0"/>
            <a:t> </a:t>
          </a:r>
          <a:r>
            <a:rPr lang="en-US" sz="1800" kern="1200" dirty="0" err="1"/>
            <a:t>konflik</a:t>
          </a:r>
          <a:r>
            <a:rPr lang="en-US" sz="1800" kern="1200" dirty="0"/>
            <a:t> </a:t>
          </a:r>
          <a:r>
            <a:rPr lang="en-US" sz="1800" kern="1200" dirty="0" err="1"/>
            <a:t>kepentingan</a:t>
          </a:r>
          <a:r>
            <a:rPr lang="en-US" sz="1800" kern="1200" dirty="0"/>
            <a:t>.</a:t>
          </a:r>
        </a:p>
      </dsp:txBody>
      <dsp:txXfrm>
        <a:off x="759934" y="2586706"/>
        <a:ext cx="4320000" cy="720000"/>
      </dsp:txXfrm>
    </dsp:sp>
    <dsp:sp modelId="{EB7E325B-C952-4CC7-88BC-7E3B6010C2D7}">
      <dsp:nvSpPr>
        <dsp:cNvPr id="0" name=""/>
        <dsp:cNvSpPr/>
      </dsp:nvSpPr>
      <dsp:spPr>
        <a:xfrm>
          <a:off x="7023934" y="172233"/>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D846E4-D032-4D40-9880-CCBC7A852EA5}">
      <dsp:nvSpPr>
        <dsp:cNvPr id="0" name=""/>
        <dsp:cNvSpPr/>
      </dsp:nvSpPr>
      <dsp:spPr>
        <a:xfrm>
          <a:off x="5835934" y="2586706"/>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Pemangku kepentingan, baik individu maupun kelompok harus memahami perspektif pihak-pihak yang terlibat</a:t>
          </a:r>
        </a:p>
      </dsp:txBody>
      <dsp:txXfrm>
        <a:off x="5835934" y="2586706"/>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12/7/20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92702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12/7/20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292287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12/7/20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803289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12/7/20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6380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12/7/20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08653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12/7/20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97159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12/7/20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55610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12/7/20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59515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12/7/20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56312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12/7/20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4490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12/7/20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809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12/7/20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3394843104"/>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20D4C67-ACFE-4BED-B42C-8B28878EAEF2}"/>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284" r="-1" b="-1"/>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8C08C31-8583-FB4D-A571-344DF756DE0C}"/>
              </a:ext>
            </a:extLst>
          </p:cNvPr>
          <p:cNvSpPr>
            <a:spLocks noGrp="1"/>
          </p:cNvSpPr>
          <p:nvPr>
            <p:ph type="ctrTitle"/>
          </p:nvPr>
        </p:nvSpPr>
        <p:spPr>
          <a:xfrm>
            <a:off x="477980" y="1122362"/>
            <a:ext cx="5850249" cy="2802219"/>
          </a:xfrm>
        </p:spPr>
        <p:txBody>
          <a:bodyPr anchor="b">
            <a:normAutofit fontScale="90000"/>
          </a:bodyPr>
          <a:lstStyle/>
          <a:p>
            <a:r>
              <a:rPr lang="en-US" sz="4800" dirty="0" err="1">
                <a:solidFill>
                  <a:schemeClr val="bg1"/>
                </a:solidFill>
              </a:rPr>
              <a:t>Komunikasi</a:t>
            </a:r>
            <a:r>
              <a:rPr lang="en-US" sz="4800" dirty="0">
                <a:solidFill>
                  <a:schemeClr val="bg1"/>
                </a:solidFill>
              </a:rPr>
              <a:t> </a:t>
            </a:r>
            <a:r>
              <a:rPr lang="en-US" sz="4800" dirty="0" err="1">
                <a:solidFill>
                  <a:schemeClr val="bg1"/>
                </a:solidFill>
              </a:rPr>
              <a:t>Lingkungan</a:t>
            </a:r>
            <a:r>
              <a:rPr lang="en-US" sz="4800" dirty="0">
                <a:solidFill>
                  <a:schemeClr val="bg1"/>
                </a:solidFill>
              </a:rPr>
              <a:t> </a:t>
            </a:r>
            <a:br>
              <a:rPr lang="en-US" sz="4800" dirty="0">
                <a:solidFill>
                  <a:schemeClr val="bg1"/>
                </a:solidFill>
              </a:rPr>
            </a:br>
            <a:r>
              <a:rPr lang="en-US" sz="4800" dirty="0">
                <a:solidFill>
                  <a:schemeClr val="bg1"/>
                </a:solidFill>
              </a:rPr>
              <a:t>“PEMBANGUNAN”</a:t>
            </a:r>
            <a:br>
              <a:rPr lang="en-US" sz="4800" dirty="0">
                <a:solidFill>
                  <a:schemeClr val="bg1"/>
                </a:solidFill>
              </a:rPr>
            </a:br>
            <a:endParaRPr lang="en-US" sz="4800" dirty="0">
              <a:solidFill>
                <a:schemeClr val="bg1"/>
              </a:solidFill>
            </a:endParaRPr>
          </a:p>
        </p:txBody>
      </p:sp>
      <p:sp>
        <p:nvSpPr>
          <p:cNvPr id="3" name="Subtitle 2">
            <a:extLst>
              <a:ext uri="{FF2B5EF4-FFF2-40B4-BE49-F238E27FC236}">
                <a16:creationId xmlns:a16="http://schemas.microsoft.com/office/drawing/2014/main" id="{AA78CF19-EA82-9C4C-A9AE-967D795A981D}"/>
              </a:ext>
            </a:extLst>
          </p:cNvPr>
          <p:cNvSpPr>
            <a:spLocks noGrp="1"/>
          </p:cNvSpPr>
          <p:nvPr>
            <p:ph type="subTitle" idx="1"/>
          </p:nvPr>
        </p:nvSpPr>
        <p:spPr>
          <a:xfrm>
            <a:off x="477980" y="3969352"/>
            <a:ext cx="4023359" cy="1208141"/>
          </a:xfrm>
        </p:spPr>
        <p:txBody>
          <a:bodyPr>
            <a:normAutofit/>
          </a:bodyPr>
          <a:lstStyle/>
          <a:p>
            <a:r>
              <a:rPr lang="en-US" dirty="0" err="1">
                <a:solidFill>
                  <a:schemeClr val="bg1"/>
                </a:solidFill>
              </a:rPr>
              <a:t>Pertemuan</a:t>
            </a:r>
            <a:r>
              <a:rPr lang="en-US" dirty="0">
                <a:solidFill>
                  <a:schemeClr val="bg1"/>
                </a:solidFill>
              </a:rPr>
              <a:t> 12</a:t>
            </a:r>
          </a:p>
        </p:txBody>
      </p:sp>
    </p:spTree>
    <p:extLst>
      <p:ext uri="{BB962C8B-B14F-4D97-AF65-F5344CB8AC3E}">
        <p14:creationId xmlns:p14="http://schemas.microsoft.com/office/powerpoint/2010/main" val="355452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47B6BBF-09F2-4A29-AE4E-3771E2924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E854AB-C145-D245-B83C-626A77B93883}"/>
              </a:ext>
            </a:extLst>
          </p:cNvPr>
          <p:cNvSpPr>
            <a:spLocks noGrp="1"/>
          </p:cNvSpPr>
          <p:nvPr>
            <p:ph type="title"/>
          </p:nvPr>
        </p:nvSpPr>
        <p:spPr>
          <a:xfrm>
            <a:off x="635000" y="634029"/>
            <a:ext cx="10921640" cy="1314698"/>
          </a:xfrm>
        </p:spPr>
        <p:txBody>
          <a:bodyPr anchor="ctr">
            <a:normAutofit/>
          </a:bodyPr>
          <a:lstStyle/>
          <a:p>
            <a:pPr algn="ctr">
              <a:lnSpc>
                <a:spcPct val="90000"/>
              </a:lnSpc>
            </a:pPr>
            <a:r>
              <a:rPr lang="en-US" sz="4000"/>
              <a:t>Memahami sudut pandang stakeholders</a:t>
            </a:r>
          </a:p>
        </p:txBody>
      </p:sp>
      <p:sp>
        <p:nvSpPr>
          <p:cNvPr id="16"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48305" y="2241737"/>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rgbClr val="C34DA6"/>
          </a:solidFill>
          <a:ln w="34925">
            <a:solidFill>
              <a:srgbClr val="C34DA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27FC201A-6650-4994-BAE3-A7A4A2CFB6F7}"/>
              </a:ext>
            </a:extLst>
          </p:cNvPr>
          <p:cNvGraphicFramePr>
            <a:graphicFrameLocks noGrp="1"/>
          </p:cNvGraphicFramePr>
          <p:nvPr>
            <p:ph idx="1"/>
            <p:extLst>
              <p:ext uri="{D42A27DB-BD31-4B8C-83A1-F6EECF244321}">
                <p14:modId xmlns:p14="http://schemas.microsoft.com/office/powerpoint/2010/main" val="2231312717"/>
              </p:ext>
            </p:extLst>
          </p:nvPr>
        </p:nvGraphicFramePr>
        <p:xfrm>
          <a:off x="632647" y="2805098"/>
          <a:ext cx="10915869" cy="3478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6635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0" name="Rectangle 9">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527584-FCB8-1E44-97D5-BA38C055CBEE}"/>
              </a:ext>
            </a:extLst>
          </p:cNvPr>
          <p:cNvSpPr>
            <a:spLocks noGrp="1"/>
          </p:cNvSpPr>
          <p:nvPr>
            <p:ph type="title"/>
          </p:nvPr>
        </p:nvSpPr>
        <p:spPr>
          <a:xfrm>
            <a:off x="838200" y="451381"/>
            <a:ext cx="10512552" cy="4066540"/>
          </a:xfrm>
        </p:spPr>
        <p:txBody>
          <a:bodyPr vert="horz" lIns="91440" tIns="45720" rIns="91440" bIns="45720" rtlCol="0" anchor="b">
            <a:normAutofit/>
          </a:bodyPr>
          <a:lstStyle/>
          <a:p>
            <a:pPr>
              <a:lnSpc>
                <a:spcPct val="90000"/>
              </a:lnSpc>
            </a:pPr>
            <a:r>
              <a:rPr lang="en-US" sz="5300" dirty="0">
                <a:solidFill>
                  <a:srgbClr val="C34DA6"/>
                </a:solidFill>
              </a:rPr>
              <a:t>Lalu </a:t>
            </a:r>
            <a:r>
              <a:rPr lang="en-US" sz="5300" dirty="0" err="1">
                <a:solidFill>
                  <a:srgbClr val="C34DA6"/>
                </a:solidFill>
              </a:rPr>
              <a:t>apa</a:t>
            </a:r>
            <a:r>
              <a:rPr lang="en-US" sz="5300" dirty="0">
                <a:solidFill>
                  <a:srgbClr val="C34DA6"/>
                </a:solidFill>
              </a:rPr>
              <a:t> </a:t>
            </a:r>
            <a:r>
              <a:rPr lang="en-US" sz="5300" dirty="0" err="1">
                <a:solidFill>
                  <a:srgbClr val="C34DA6"/>
                </a:solidFill>
              </a:rPr>
              <a:t>peran</a:t>
            </a:r>
            <a:r>
              <a:rPr lang="en-US" sz="5300" dirty="0">
                <a:solidFill>
                  <a:srgbClr val="C34DA6"/>
                </a:solidFill>
              </a:rPr>
              <a:t> </a:t>
            </a:r>
            <a:r>
              <a:rPr lang="en-US" sz="5300" dirty="0" err="1">
                <a:solidFill>
                  <a:srgbClr val="C34DA6"/>
                </a:solidFill>
              </a:rPr>
              <a:t>komunikasi</a:t>
            </a:r>
            <a:r>
              <a:rPr lang="en-US" sz="5300" dirty="0">
                <a:solidFill>
                  <a:srgbClr val="C34DA6"/>
                </a:solidFill>
              </a:rPr>
              <a:t> </a:t>
            </a:r>
            <a:r>
              <a:rPr lang="en-US" sz="5300" dirty="0" err="1">
                <a:solidFill>
                  <a:srgbClr val="C34DA6"/>
                </a:solidFill>
              </a:rPr>
              <a:t>lingkungan</a:t>
            </a:r>
            <a:r>
              <a:rPr lang="en-US" sz="5300" dirty="0">
                <a:solidFill>
                  <a:srgbClr val="C34DA6"/>
                </a:solidFill>
              </a:rPr>
              <a:t> </a:t>
            </a:r>
            <a:r>
              <a:rPr lang="en-US" sz="5300" dirty="0" err="1">
                <a:solidFill>
                  <a:srgbClr val="C34DA6"/>
                </a:solidFill>
              </a:rPr>
              <a:t>dalam</a:t>
            </a:r>
            <a:r>
              <a:rPr lang="en-US" sz="5300" dirty="0">
                <a:solidFill>
                  <a:srgbClr val="C34DA6"/>
                </a:solidFill>
              </a:rPr>
              <a:t> </a:t>
            </a:r>
            <a:r>
              <a:rPr lang="en-US" sz="5300" dirty="0" err="1">
                <a:solidFill>
                  <a:srgbClr val="C34DA6"/>
                </a:solidFill>
              </a:rPr>
              <a:t>konteks</a:t>
            </a:r>
            <a:r>
              <a:rPr lang="en-US" sz="5300" dirty="0">
                <a:solidFill>
                  <a:srgbClr val="C34DA6"/>
                </a:solidFill>
              </a:rPr>
              <a:t> </a:t>
            </a:r>
            <a:r>
              <a:rPr lang="en-US" sz="5300" dirty="0" err="1">
                <a:solidFill>
                  <a:srgbClr val="C34DA6"/>
                </a:solidFill>
              </a:rPr>
              <a:t>pembangunan</a:t>
            </a:r>
            <a:r>
              <a:rPr lang="en-US" sz="5300" dirty="0">
                <a:solidFill>
                  <a:srgbClr val="C34DA6"/>
                </a:solidFill>
              </a:rPr>
              <a:t> </a:t>
            </a:r>
            <a:r>
              <a:rPr lang="en-US" sz="5300" dirty="0" err="1">
                <a:solidFill>
                  <a:srgbClr val="C34DA6"/>
                </a:solidFill>
              </a:rPr>
              <a:t>berkelanjutan</a:t>
            </a:r>
            <a:r>
              <a:rPr lang="en-US" sz="5300" dirty="0">
                <a:solidFill>
                  <a:srgbClr val="C34DA6"/>
                </a:solidFill>
              </a:rPr>
              <a:t>? Mari </a:t>
            </a:r>
            <a:r>
              <a:rPr lang="en-US" sz="5300" dirty="0" err="1">
                <a:solidFill>
                  <a:srgbClr val="C34DA6"/>
                </a:solidFill>
              </a:rPr>
              <a:t>kita</a:t>
            </a:r>
            <a:r>
              <a:rPr lang="en-US" sz="5300" dirty="0">
                <a:solidFill>
                  <a:srgbClr val="C34DA6"/>
                </a:solidFill>
              </a:rPr>
              <a:t> </a:t>
            </a:r>
            <a:r>
              <a:rPr lang="en-US" sz="5300" dirty="0" err="1">
                <a:solidFill>
                  <a:srgbClr val="C34DA6"/>
                </a:solidFill>
              </a:rPr>
              <a:t>diskusikan</a:t>
            </a:r>
            <a:r>
              <a:rPr lang="en-US" sz="5300" dirty="0">
                <a:solidFill>
                  <a:srgbClr val="C34DA6"/>
                </a:solidFill>
              </a:rPr>
              <a:t>!</a:t>
            </a:r>
          </a:p>
        </p:txBody>
      </p:sp>
      <p:sp>
        <p:nvSpPr>
          <p:cNvPr id="12" name="Rectangle 6">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C34DA6"/>
          </a:solidFill>
          <a:ln w="38100" cap="rnd">
            <a:solidFill>
              <a:srgbClr val="C34DA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8037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0" name="Rectangle 9">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FFAFCA-A227-3646-98FD-6915C862124A}"/>
              </a:ext>
            </a:extLst>
          </p:cNvPr>
          <p:cNvSpPr>
            <a:spLocks noGrp="1"/>
          </p:cNvSpPr>
          <p:nvPr>
            <p:ph type="title"/>
          </p:nvPr>
        </p:nvSpPr>
        <p:spPr>
          <a:xfrm>
            <a:off x="838200" y="451381"/>
            <a:ext cx="10512552" cy="4066540"/>
          </a:xfrm>
        </p:spPr>
        <p:txBody>
          <a:bodyPr vert="horz" lIns="91440" tIns="45720" rIns="91440" bIns="45720" rtlCol="0" anchor="b">
            <a:normAutofit/>
          </a:bodyPr>
          <a:lstStyle/>
          <a:p>
            <a:pPr>
              <a:lnSpc>
                <a:spcPct val="90000"/>
              </a:lnSpc>
            </a:pPr>
            <a:r>
              <a:rPr lang="en-US" sz="3100" dirty="0" err="1">
                <a:solidFill>
                  <a:srgbClr val="C34DA6"/>
                </a:solidFill>
              </a:rPr>
              <a:t>Komunikasi</a:t>
            </a:r>
            <a:r>
              <a:rPr lang="en-US" sz="3100" dirty="0">
                <a:solidFill>
                  <a:srgbClr val="C34DA6"/>
                </a:solidFill>
              </a:rPr>
              <a:t> </a:t>
            </a:r>
            <a:r>
              <a:rPr lang="en-US" sz="3100" dirty="0" err="1">
                <a:solidFill>
                  <a:srgbClr val="C34DA6"/>
                </a:solidFill>
              </a:rPr>
              <a:t>Lingkungan</a:t>
            </a:r>
            <a:r>
              <a:rPr lang="en-US" sz="3100" dirty="0">
                <a:solidFill>
                  <a:srgbClr val="C34DA6"/>
                </a:solidFill>
              </a:rPr>
              <a:t> </a:t>
            </a:r>
            <a:r>
              <a:rPr lang="en-US" sz="3100" dirty="0" err="1">
                <a:solidFill>
                  <a:srgbClr val="C34DA6"/>
                </a:solidFill>
              </a:rPr>
              <a:t>tidak</a:t>
            </a:r>
            <a:r>
              <a:rPr lang="en-US" sz="3100" dirty="0">
                <a:solidFill>
                  <a:srgbClr val="C34DA6"/>
                </a:solidFill>
              </a:rPr>
              <a:t> </a:t>
            </a:r>
            <a:r>
              <a:rPr lang="en-US" sz="3100" dirty="0" err="1">
                <a:solidFill>
                  <a:srgbClr val="C34DA6"/>
                </a:solidFill>
              </a:rPr>
              <a:t>hanya</a:t>
            </a:r>
            <a:r>
              <a:rPr lang="en-US" sz="3100" dirty="0">
                <a:solidFill>
                  <a:srgbClr val="C34DA6"/>
                </a:solidFill>
              </a:rPr>
              <a:t> </a:t>
            </a:r>
            <a:r>
              <a:rPr lang="en-US" sz="3100" dirty="0" err="1">
                <a:solidFill>
                  <a:srgbClr val="C34DA6"/>
                </a:solidFill>
              </a:rPr>
              <a:t>berorientasi</a:t>
            </a:r>
            <a:r>
              <a:rPr lang="en-US" sz="3100" dirty="0">
                <a:solidFill>
                  <a:srgbClr val="C34DA6"/>
                </a:solidFill>
              </a:rPr>
              <a:t> pada </a:t>
            </a:r>
            <a:r>
              <a:rPr lang="en-US" sz="3100" dirty="0" err="1">
                <a:solidFill>
                  <a:srgbClr val="C34DA6"/>
                </a:solidFill>
              </a:rPr>
              <a:t>penggunaan</a:t>
            </a:r>
            <a:r>
              <a:rPr lang="en-US" sz="3100" dirty="0">
                <a:solidFill>
                  <a:srgbClr val="C34DA6"/>
                </a:solidFill>
              </a:rPr>
              <a:t> media </a:t>
            </a:r>
            <a:r>
              <a:rPr lang="en-US" sz="3100" dirty="0" err="1">
                <a:solidFill>
                  <a:srgbClr val="C34DA6"/>
                </a:solidFill>
              </a:rPr>
              <a:t>sebagai</a:t>
            </a:r>
            <a:r>
              <a:rPr lang="en-US" sz="3100" dirty="0">
                <a:solidFill>
                  <a:srgbClr val="C34DA6"/>
                </a:solidFill>
              </a:rPr>
              <a:t> </a:t>
            </a:r>
            <a:r>
              <a:rPr lang="en-US" sz="3100" dirty="0" err="1">
                <a:solidFill>
                  <a:srgbClr val="C34DA6"/>
                </a:solidFill>
              </a:rPr>
              <a:t>alat</a:t>
            </a:r>
            <a:r>
              <a:rPr lang="en-US" sz="3100" dirty="0">
                <a:solidFill>
                  <a:srgbClr val="C34DA6"/>
                </a:solidFill>
              </a:rPr>
              <a:t> </a:t>
            </a:r>
            <a:r>
              <a:rPr lang="en-US" sz="3100" dirty="0" err="1">
                <a:solidFill>
                  <a:srgbClr val="C34DA6"/>
                </a:solidFill>
              </a:rPr>
              <a:t>untuk</a:t>
            </a:r>
            <a:r>
              <a:rPr lang="en-US" sz="3100" dirty="0">
                <a:solidFill>
                  <a:srgbClr val="C34DA6"/>
                </a:solidFill>
              </a:rPr>
              <a:t> </a:t>
            </a:r>
            <a:r>
              <a:rPr lang="en-US" sz="3100" dirty="0" err="1">
                <a:solidFill>
                  <a:srgbClr val="C34DA6"/>
                </a:solidFill>
              </a:rPr>
              <a:t>mengomunikasikan</a:t>
            </a:r>
            <a:r>
              <a:rPr lang="en-US" sz="3100" dirty="0">
                <a:solidFill>
                  <a:srgbClr val="C34DA6"/>
                </a:solidFill>
              </a:rPr>
              <a:t> </a:t>
            </a:r>
            <a:r>
              <a:rPr lang="en-US" sz="3100" dirty="0" err="1">
                <a:solidFill>
                  <a:srgbClr val="C34DA6"/>
                </a:solidFill>
              </a:rPr>
              <a:t>isu</a:t>
            </a:r>
            <a:r>
              <a:rPr lang="en-US" sz="3100" dirty="0">
                <a:solidFill>
                  <a:srgbClr val="C34DA6"/>
                </a:solidFill>
              </a:rPr>
              <a:t> </a:t>
            </a:r>
            <a:r>
              <a:rPr lang="en-US" sz="3100" dirty="0" err="1">
                <a:solidFill>
                  <a:srgbClr val="C34DA6"/>
                </a:solidFill>
              </a:rPr>
              <a:t>lingkungan</a:t>
            </a:r>
            <a:r>
              <a:rPr lang="en-US" sz="3100" dirty="0">
                <a:solidFill>
                  <a:srgbClr val="C34DA6"/>
                </a:solidFill>
              </a:rPr>
              <a:t> </a:t>
            </a:r>
            <a:r>
              <a:rPr lang="en-US" sz="3100" dirty="0" err="1">
                <a:solidFill>
                  <a:srgbClr val="C34DA6"/>
                </a:solidFill>
              </a:rPr>
              <a:t>tapi</a:t>
            </a:r>
            <a:r>
              <a:rPr lang="en-US" sz="3100" dirty="0">
                <a:solidFill>
                  <a:srgbClr val="C34DA6"/>
                </a:solidFill>
              </a:rPr>
              <a:t> </a:t>
            </a:r>
            <a:r>
              <a:rPr lang="en-US" sz="3100" dirty="0" err="1">
                <a:solidFill>
                  <a:srgbClr val="C34DA6"/>
                </a:solidFill>
              </a:rPr>
              <a:t>harus</a:t>
            </a:r>
            <a:r>
              <a:rPr lang="en-US" sz="3100" dirty="0">
                <a:solidFill>
                  <a:srgbClr val="C34DA6"/>
                </a:solidFill>
              </a:rPr>
              <a:t> </a:t>
            </a:r>
            <a:r>
              <a:rPr lang="en-US" sz="3100" dirty="0" err="1">
                <a:solidFill>
                  <a:srgbClr val="C34DA6"/>
                </a:solidFill>
              </a:rPr>
              <a:t>bisa</a:t>
            </a:r>
            <a:r>
              <a:rPr lang="en-US" sz="3100" dirty="0">
                <a:solidFill>
                  <a:srgbClr val="C34DA6"/>
                </a:solidFill>
              </a:rPr>
              <a:t> </a:t>
            </a:r>
            <a:r>
              <a:rPr lang="en-US" sz="3100" dirty="0" err="1">
                <a:solidFill>
                  <a:srgbClr val="C34DA6"/>
                </a:solidFill>
              </a:rPr>
              <a:t>mendorong</a:t>
            </a:r>
            <a:r>
              <a:rPr lang="en-US" sz="3100" dirty="0">
                <a:solidFill>
                  <a:srgbClr val="C34DA6"/>
                </a:solidFill>
              </a:rPr>
              <a:t> orang </a:t>
            </a:r>
            <a:r>
              <a:rPr lang="en-US" sz="3100" dirty="0" err="1">
                <a:solidFill>
                  <a:srgbClr val="C34DA6"/>
                </a:solidFill>
              </a:rPr>
              <a:t>untuk</a:t>
            </a:r>
            <a:r>
              <a:rPr lang="en-US" sz="3100" dirty="0">
                <a:solidFill>
                  <a:srgbClr val="C34DA6"/>
                </a:solidFill>
              </a:rPr>
              <a:t> </a:t>
            </a:r>
            <a:r>
              <a:rPr lang="en-US" sz="3100" dirty="0" err="1">
                <a:solidFill>
                  <a:srgbClr val="C34DA6"/>
                </a:solidFill>
              </a:rPr>
              <a:t>berpartisipasi</a:t>
            </a:r>
            <a:r>
              <a:rPr lang="en-US" sz="3100" dirty="0">
                <a:solidFill>
                  <a:srgbClr val="C34DA6"/>
                </a:solidFill>
              </a:rPr>
              <a:t>.</a:t>
            </a:r>
            <a:br>
              <a:rPr lang="en-US" sz="3100" dirty="0">
                <a:solidFill>
                  <a:srgbClr val="C34DA6"/>
                </a:solidFill>
              </a:rPr>
            </a:br>
            <a:r>
              <a:rPr lang="en-US" sz="3100" dirty="0" err="1">
                <a:solidFill>
                  <a:srgbClr val="C34DA6"/>
                </a:solidFill>
              </a:rPr>
              <a:t>Komunikasi</a:t>
            </a:r>
            <a:r>
              <a:rPr lang="en-US" sz="3100" dirty="0">
                <a:solidFill>
                  <a:srgbClr val="C34DA6"/>
                </a:solidFill>
              </a:rPr>
              <a:t> </a:t>
            </a:r>
            <a:r>
              <a:rPr lang="en-US" sz="3100" dirty="0" err="1">
                <a:solidFill>
                  <a:srgbClr val="C34DA6"/>
                </a:solidFill>
              </a:rPr>
              <a:t>harus</a:t>
            </a:r>
            <a:r>
              <a:rPr lang="en-US" sz="3100" dirty="0">
                <a:solidFill>
                  <a:srgbClr val="C34DA6"/>
                </a:solidFill>
              </a:rPr>
              <a:t> </a:t>
            </a:r>
            <a:r>
              <a:rPr lang="en-US" sz="3100" dirty="0" err="1">
                <a:solidFill>
                  <a:srgbClr val="C34DA6"/>
                </a:solidFill>
              </a:rPr>
              <a:t>membuat</a:t>
            </a:r>
            <a:r>
              <a:rPr lang="en-US" sz="3100" dirty="0">
                <a:solidFill>
                  <a:srgbClr val="C34DA6"/>
                </a:solidFill>
              </a:rPr>
              <a:t> </a:t>
            </a:r>
            <a:r>
              <a:rPr lang="en-US" sz="3100" dirty="0" err="1">
                <a:solidFill>
                  <a:srgbClr val="C34DA6"/>
                </a:solidFill>
              </a:rPr>
              <a:t>masyarakat</a:t>
            </a:r>
            <a:r>
              <a:rPr lang="en-US" sz="3100" dirty="0">
                <a:solidFill>
                  <a:srgbClr val="C34DA6"/>
                </a:solidFill>
              </a:rPr>
              <a:t> </a:t>
            </a:r>
            <a:r>
              <a:rPr lang="en-US" sz="3100" dirty="0" err="1">
                <a:solidFill>
                  <a:srgbClr val="C34DA6"/>
                </a:solidFill>
              </a:rPr>
              <a:t>berperan</a:t>
            </a:r>
            <a:r>
              <a:rPr lang="en-US" sz="3100" dirty="0">
                <a:solidFill>
                  <a:srgbClr val="C34DA6"/>
                </a:solidFill>
              </a:rPr>
              <a:t> </a:t>
            </a:r>
            <a:r>
              <a:rPr lang="en-US" sz="3100" dirty="0" err="1">
                <a:solidFill>
                  <a:srgbClr val="C34DA6"/>
                </a:solidFill>
              </a:rPr>
              <a:t>aktif</a:t>
            </a:r>
            <a:r>
              <a:rPr lang="en-US" sz="3100" dirty="0">
                <a:solidFill>
                  <a:srgbClr val="C34DA6"/>
                </a:solidFill>
              </a:rPr>
              <a:t> </a:t>
            </a:r>
            <a:r>
              <a:rPr lang="en-US" sz="3100" dirty="0" err="1">
                <a:solidFill>
                  <a:srgbClr val="C34DA6"/>
                </a:solidFill>
              </a:rPr>
              <a:t>untuk</a:t>
            </a:r>
            <a:r>
              <a:rPr lang="en-US" sz="3100" dirty="0">
                <a:solidFill>
                  <a:srgbClr val="C34DA6"/>
                </a:solidFill>
              </a:rPr>
              <a:t> </a:t>
            </a:r>
            <a:r>
              <a:rPr lang="en-US" sz="3100" dirty="0" err="1">
                <a:solidFill>
                  <a:srgbClr val="C34DA6"/>
                </a:solidFill>
              </a:rPr>
              <a:t>menyuarakan</a:t>
            </a:r>
            <a:r>
              <a:rPr lang="en-US" sz="3100" dirty="0">
                <a:solidFill>
                  <a:srgbClr val="C34DA6"/>
                </a:solidFill>
              </a:rPr>
              <a:t> </a:t>
            </a:r>
            <a:r>
              <a:rPr lang="en-US" sz="3100" dirty="0" err="1">
                <a:solidFill>
                  <a:srgbClr val="C34DA6"/>
                </a:solidFill>
              </a:rPr>
              <a:t>kepedulian</a:t>
            </a:r>
            <a:r>
              <a:rPr lang="en-US" sz="3100" dirty="0">
                <a:solidFill>
                  <a:srgbClr val="C34DA6"/>
                </a:solidFill>
              </a:rPr>
              <a:t> </a:t>
            </a:r>
            <a:r>
              <a:rPr lang="en-US" sz="3100" dirty="0" err="1">
                <a:solidFill>
                  <a:srgbClr val="C34DA6"/>
                </a:solidFill>
              </a:rPr>
              <a:t>terhadap</a:t>
            </a:r>
            <a:r>
              <a:rPr lang="en-US" sz="3100" dirty="0">
                <a:solidFill>
                  <a:srgbClr val="C34DA6"/>
                </a:solidFill>
              </a:rPr>
              <a:t> </a:t>
            </a:r>
            <a:r>
              <a:rPr lang="en-US" sz="3100" dirty="0" err="1">
                <a:solidFill>
                  <a:srgbClr val="C34DA6"/>
                </a:solidFill>
              </a:rPr>
              <a:t>lingkungan</a:t>
            </a:r>
            <a:r>
              <a:rPr lang="en-US" sz="3100" dirty="0">
                <a:solidFill>
                  <a:srgbClr val="C34DA6"/>
                </a:solidFill>
              </a:rPr>
              <a:t>. </a:t>
            </a:r>
          </a:p>
        </p:txBody>
      </p:sp>
      <p:sp>
        <p:nvSpPr>
          <p:cNvPr id="12" name="Rectangle 6">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C34DA6"/>
          </a:solidFill>
          <a:ln w="38100" cap="rnd">
            <a:solidFill>
              <a:srgbClr val="C34DA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4389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C34DA6"/>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15E1AE4B-40CD-2240-961B-205803108A26}"/>
              </a:ext>
            </a:extLst>
          </p:cNvPr>
          <p:cNvSpPr>
            <a:spLocks noGrp="1"/>
          </p:cNvSpPr>
          <p:nvPr>
            <p:ph type="title"/>
          </p:nvPr>
        </p:nvSpPr>
        <p:spPr>
          <a:xfrm>
            <a:off x="838200" y="401221"/>
            <a:ext cx="10515600" cy="1348065"/>
          </a:xfrm>
        </p:spPr>
        <p:txBody>
          <a:bodyPr>
            <a:normAutofit/>
          </a:bodyPr>
          <a:lstStyle/>
          <a:p>
            <a:r>
              <a:rPr lang="en-US" sz="6800">
                <a:solidFill>
                  <a:schemeClr val="bg1"/>
                </a:solidFill>
              </a:rPr>
              <a:t>Bahan bacaan:</a:t>
            </a:r>
          </a:p>
        </p:txBody>
      </p:sp>
      <p:sp>
        <p:nvSpPr>
          <p:cNvPr id="3" name="Content Placeholder 2">
            <a:extLst>
              <a:ext uri="{FF2B5EF4-FFF2-40B4-BE49-F238E27FC236}">
                <a16:creationId xmlns:a16="http://schemas.microsoft.com/office/drawing/2014/main" id="{E67C662C-BAAB-B64D-B11A-BA856AF448A2}"/>
              </a:ext>
            </a:extLst>
          </p:cNvPr>
          <p:cNvSpPr>
            <a:spLocks noGrp="1"/>
          </p:cNvSpPr>
          <p:nvPr>
            <p:ph idx="1"/>
          </p:nvPr>
        </p:nvSpPr>
        <p:spPr>
          <a:xfrm>
            <a:off x="838200" y="2586789"/>
            <a:ext cx="10515600" cy="3590174"/>
          </a:xfrm>
        </p:spPr>
        <p:txBody>
          <a:bodyPr>
            <a:normAutofit/>
          </a:bodyPr>
          <a:lstStyle/>
          <a:p>
            <a:r>
              <a:rPr lang="en-US" dirty="0" err="1"/>
              <a:t>Arif</a:t>
            </a:r>
            <a:r>
              <a:rPr lang="en-US" dirty="0"/>
              <a:t> </a:t>
            </a:r>
            <a:r>
              <a:rPr lang="en-US" dirty="0" err="1"/>
              <a:t>Zulkifli</a:t>
            </a:r>
            <a:r>
              <a:rPr lang="en-US" dirty="0"/>
              <a:t>, Dasar-Dasar </a:t>
            </a:r>
            <a:r>
              <a:rPr lang="en-US" dirty="0" err="1"/>
              <a:t>Ilmu</a:t>
            </a:r>
            <a:r>
              <a:rPr lang="en-US" dirty="0"/>
              <a:t> </a:t>
            </a:r>
            <a:r>
              <a:rPr lang="en-US" dirty="0" err="1"/>
              <a:t>Lingkungan</a:t>
            </a:r>
            <a:r>
              <a:rPr lang="en-US" dirty="0"/>
              <a:t>, </a:t>
            </a:r>
            <a:r>
              <a:rPr lang="en-US" dirty="0" err="1"/>
              <a:t>Jakarta:Salemba</a:t>
            </a:r>
            <a:r>
              <a:rPr lang="en-US" dirty="0"/>
              <a:t> </a:t>
            </a:r>
            <a:r>
              <a:rPr lang="en-US" dirty="0" err="1"/>
              <a:t>Teknika</a:t>
            </a:r>
            <a:r>
              <a:rPr lang="en-US" dirty="0"/>
              <a:t>, 2017, </a:t>
            </a:r>
            <a:r>
              <a:rPr lang="en-US" dirty="0" err="1"/>
              <a:t>Cetakan</a:t>
            </a:r>
            <a:r>
              <a:rPr lang="en-US" dirty="0"/>
              <a:t> </a:t>
            </a:r>
            <a:r>
              <a:rPr lang="en-US" dirty="0" err="1"/>
              <a:t>Kedua</a:t>
            </a:r>
            <a:r>
              <a:rPr lang="en-US" dirty="0"/>
              <a:t>, </a:t>
            </a:r>
            <a:r>
              <a:rPr lang="en-US" dirty="0" err="1"/>
              <a:t>hal</a:t>
            </a:r>
            <a:r>
              <a:rPr lang="en-US" dirty="0"/>
              <a:t> 165-191.</a:t>
            </a:r>
          </a:p>
          <a:p>
            <a:r>
              <a:rPr lang="en-US" dirty="0"/>
              <a:t>Alexander G. </a:t>
            </a:r>
            <a:r>
              <a:rPr lang="en-US" dirty="0" err="1"/>
              <a:t>Flor</a:t>
            </a:r>
            <a:r>
              <a:rPr lang="en-US" dirty="0"/>
              <a:t>, </a:t>
            </a:r>
            <a:r>
              <a:rPr lang="en-US" dirty="0" err="1"/>
              <a:t>Hafied</a:t>
            </a:r>
            <a:r>
              <a:rPr lang="en-US" dirty="0"/>
              <a:t> </a:t>
            </a:r>
            <a:r>
              <a:rPr lang="en-US" dirty="0" err="1"/>
              <a:t>Cangara</a:t>
            </a:r>
            <a:r>
              <a:rPr lang="en-US" dirty="0"/>
              <a:t>, </a:t>
            </a:r>
            <a:r>
              <a:rPr lang="en-US" dirty="0" err="1"/>
              <a:t>Komunikasi</a:t>
            </a:r>
            <a:r>
              <a:rPr lang="en-US" dirty="0"/>
              <a:t> </a:t>
            </a:r>
            <a:r>
              <a:rPr lang="en-US" dirty="0" err="1"/>
              <a:t>Lingkungan</a:t>
            </a:r>
            <a:r>
              <a:rPr lang="en-US" dirty="0"/>
              <a:t>: </a:t>
            </a:r>
            <a:r>
              <a:rPr lang="en-US" dirty="0" err="1"/>
              <a:t>Penanganan</a:t>
            </a:r>
            <a:r>
              <a:rPr lang="en-US" dirty="0"/>
              <a:t> </a:t>
            </a:r>
            <a:r>
              <a:rPr lang="en-US" dirty="0" err="1"/>
              <a:t>Kasus-Kasus</a:t>
            </a:r>
            <a:r>
              <a:rPr lang="en-US" dirty="0"/>
              <a:t> </a:t>
            </a:r>
            <a:r>
              <a:rPr lang="en-US" dirty="0" err="1"/>
              <a:t>Lingkungan</a:t>
            </a:r>
            <a:r>
              <a:rPr lang="en-US" dirty="0"/>
              <a:t> </a:t>
            </a:r>
            <a:r>
              <a:rPr lang="en-US" dirty="0" err="1"/>
              <a:t>Melalui</a:t>
            </a:r>
            <a:r>
              <a:rPr lang="en-US" dirty="0"/>
              <a:t> Strategi </a:t>
            </a:r>
            <a:r>
              <a:rPr lang="en-US" dirty="0" err="1"/>
              <a:t>Komunikasi</a:t>
            </a:r>
            <a:endParaRPr lang="en-US" dirty="0"/>
          </a:p>
        </p:txBody>
      </p:sp>
    </p:spTree>
    <p:extLst>
      <p:ext uri="{BB962C8B-B14F-4D97-AF65-F5344CB8AC3E}">
        <p14:creationId xmlns:p14="http://schemas.microsoft.com/office/powerpoint/2010/main" val="2178400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548640"/>
            <a:ext cx="3419540" cy="5431536"/>
          </a:xfrm>
        </p:spPr>
        <p:txBody>
          <a:bodyPr>
            <a:normAutofit/>
          </a:bodyPr>
          <a:lstStyle/>
          <a:p>
            <a:r>
              <a:rPr lang="en-US" sz="3300"/>
              <a:t>PEMBANGUNAN, PERLUKAH? </a:t>
            </a:r>
          </a:p>
        </p:txBody>
      </p:sp>
      <p:sp>
        <p:nvSpPr>
          <p:cNvPr id="10"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C34DA6"/>
          </a:solidFill>
          <a:ln w="41275" cap="rnd">
            <a:solidFill>
              <a:srgbClr val="C34DA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298595" y="552091"/>
            <a:ext cx="6052158" cy="5431536"/>
          </a:xfrm>
        </p:spPr>
        <p:txBody>
          <a:bodyPr anchor="ctr">
            <a:normAutofit/>
          </a:bodyPr>
          <a:lstStyle/>
          <a:p>
            <a:endParaRPr lang="en-US" dirty="0"/>
          </a:p>
          <a:p>
            <a:r>
              <a:rPr lang="en-US" dirty="0" err="1"/>
              <a:t>Apa</a:t>
            </a:r>
            <a:r>
              <a:rPr lang="en-US" dirty="0"/>
              <a:t> </a:t>
            </a:r>
            <a:r>
              <a:rPr lang="en-US" dirty="0" err="1"/>
              <a:t>tujuan</a:t>
            </a:r>
            <a:r>
              <a:rPr lang="en-US" dirty="0"/>
              <a:t> </a:t>
            </a:r>
            <a:r>
              <a:rPr lang="en-US" dirty="0" err="1"/>
              <a:t>pembangunan</a:t>
            </a:r>
            <a:r>
              <a:rPr lang="en-US" dirty="0"/>
              <a:t>? </a:t>
            </a:r>
          </a:p>
          <a:p>
            <a:r>
              <a:rPr lang="en-US" dirty="0" err="1"/>
              <a:t>Apa</a:t>
            </a:r>
            <a:r>
              <a:rPr lang="en-US" dirty="0"/>
              <a:t> yang </a:t>
            </a:r>
            <a:r>
              <a:rPr lang="en-US" dirty="0" err="1"/>
              <a:t>terjadi</a:t>
            </a:r>
            <a:r>
              <a:rPr lang="en-US" dirty="0"/>
              <a:t> </a:t>
            </a:r>
            <a:r>
              <a:rPr lang="en-US" dirty="0" err="1"/>
              <a:t>bila</a:t>
            </a:r>
            <a:r>
              <a:rPr lang="en-US" dirty="0"/>
              <a:t> </a:t>
            </a:r>
            <a:r>
              <a:rPr lang="en-US" dirty="0" err="1"/>
              <a:t>tidak</a:t>
            </a:r>
            <a:r>
              <a:rPr lang="en-US" dirty="0"/>
              <a:t> </a:t>
            </a:r>
            <a:r>
              <a:rPr lang="en-US" dirty="0" err="1"/>
              <a:t>ada</a:t>
            </a:r>
            <a:r>
              <a:rPr lang="en-US" dirty="0"/>
              <a:t> </a:t>
            </a:r>
            <a:r>
              <a:rPr lang="en-US" dirty="0" err="1"/>
              <a:t>pembangunan</a:t>
            </a:r>
            <a:r>
              <a:rPr lang="en-US" dirty="0"/>
              <a:t>?</a:t>
            </a:r>
          </a:p>
          <a:p>
            <a:r>
              <a:rPr lang="en-US" dirty="0" err="1"/>
              <a:t>Apa</a:t>
            </a:r>
            <a:r>
              <a:rPr lang="en-US" dirty="0"/>
              <a:t> yang </a:t>
            </a:r>
            <a:r>
              <a:rPr lang="en-US" dirty="0" err="1"/>
              <a:t>terjadi</a:t>
            </a:r>
            <a:r>
              <a:rPr lang="en-US" dirty="0"/>
              <a:t> </a:t>
            </a:r>
            <a:r>
              <a:rPr lang="en-US" dirty="0" err="1"/>
              <a:t>bila</a:t>
            </a:r>
            <a:r>
              <a:rPr lang="en-US" dirty="0"/>
              <a:t>  </a:t>
            </a:r>
            <a:r>
              <a:rPr lang="en-US" dirty="0" err="1"/>
              <a:t>dilakukan</a:t>
            </a:r>
            <a:r>
              <a:rPr lang="en-US" dirty="0"/>
              <a:t> </a:t>
            </a:r>
            <a:r>
              <a:rPr lang="en-US" dirty="0" err="1"/>
              <a:t>pembangunan</a:t>
            </a:r>
            <a:r>
              <a:rPr lang="en-US" dirty="0"/>
              <a:t>? </a:t>
            </a:r>
          </a:p>
        </p:txBody>
      </p:sp>
    </p:spTree>
    <p:extLst>
      <p:ext uri="{BB962C8B-B14F-4D97-AF65-F5344CB8AC3E}">
        <p14:creationId xmlns:p14="http://schemas.microsoft.com/office/powerpoint/2010/main" val="76436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99"/>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99"/>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99"/>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5000" y="640823"/>
            <a:ext cx="3418659" cy="5583148"/>
          </a:xfrm>
        </p:spPr>
        <p:txBody>
          <a:bodyPr anchor="ctr">
            <a:normAutofit/>
          </a:bodyPr>
          <a:lstStyle/>
          <a:p>
            <a:r>
              <a:rPr lang="en-US" sz="3300"/>
              <a:t>TUJUAN PEMBANGUNAN</a:t>
            </a:r>
          </a:p>
        </p:txBody>
      </p:sp>
      <p:sp>
        <p:nvSpPr>
          <p:cNvPr id="11"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rgbClr val="C34DA6"/>
          </a:solidFill>
          <a:ln w="34925">
            <a:solidFill>
              <a:srgbClr val="C34DA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BCB6B5C-4BFA-4729-A672-321D3695663D}"/>
              </a:ext>
            </a:extLst>
          </p:cNvPr>
          <p:cNvGraphicFramePr>
            <a:graphicFrameLocks noGrp="1"/>
          </p:cNvGraphicFramePr>
          <p:nvPr>
            <p:ph idx="1"/>
            <p:extLst>
              <p:ext uri="{D42A27DB-BD31-4B8C-83A1-F6EECF244321}">
                <p14:modId xmlns:p14="http://schemas.microsoft.com/office/powerpoint/2010/main" val="376210113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896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FA2E39B7-17D8-4009-A8BA-9E8D8EC1B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Graphic 33">
            <a:extLst>
              <a:ext uri="{FF2B5EF4-FFF2-40B4-BE49-F238E27FC236}">
                <a16:creationId xmlns:a16="http://schemas.microsoft.com/office/drawing/2014/main" id="{967EEEC4-6120-428D-8FB5-916920AEC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8417"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rgbClr val="C34DA6"/>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415D2FF1-3003-5744-861F-05774302DBDE}"/>
              </a:ext>
            </a:extLst>
          </p:cNvPr>
          <p:cNvSpPr>
            <a:spLocks noGrp="1"/>
          </p:cNvSpPr>
          <p:nvPr>
            <p:ph type="title"/>
          </p:nvPr>
        </p:nvSpPr>
        <p:spPr>
          <a:xfrm>
            <a:off x="2612571" y="1420591"/>
            <a:ext cx="6809014" cy="1102860"/>
          </a:xfrm>
        </p:spPr>
        <p:txBody>
          <a:bodyPr vert="horz" lIns="91440" tIns="45720" rIns="91440" bIns="45720" rtlCol="0" anchor="b">
            <a:normAutofit/>
          </a:bodyPr>
          <a:lstStyle/>
          <a:p>
            <a:pPr>
              <a:lnSpc>
                <a:spcPct val="90000"/>
              </a:lnSpc>
            </a:pPr>
            <a:r>
              <a:rPr lang="en-US" sz="2100">
                <a:solidFill>
                  <a:srgbClr val="FFFFFF"/>
                </a:solidFill>
              </a:rPr>
              <a:t>Pembangunan adalah aktivitas penting untuk pemenuhan kebutuhan manusia dan meningkatkan kualitas hidup manusia</a:t>
            </a:r>
          </a:p>
        </p:txBody>
      </p:sp>
      <p:sp>
        <p:nvSpPr>
          <p:cNvPr id="4" name="TextBox 3">
            <a:extLst>
              <a:ext uri="{FF2B5EF4-FFF2-40B4-BE49-F238E27FC236}">
                <a16:creationId xmlns:a16="http://schemas.microsoft.com/office/drawing/2014/main" id="{9DB774CA-2F16-4B45-8215-1AE2C45F234A}"/>
              </a:ext>
            </a:extLst>
          </p:cNvPr>
          <p:cNvSpPr txBox="1"/>
          <p:nvPr/>
        </p:nvSpPr>
        <p:spPr>
          <a:xfrm>
            <a:off x="2612571" y="2694218"/>
            <a:ext cx="6809014" cy="3339533"/>
          </a:xfrm>
          <a:prstGeom prst="rect">
            <a:avLst/>
          </a:prstGeom>
        </p:spPr>
        <p:txBody>
          <a:bodyPr vert="horz" lIns="91440" tIns="45720" rIns="91440" bIns="45720" rtlCol="0">
            <a:normAutofit/>
          </a:bodyPr>
          <a:lstStyle/>
          <a:p>
            <a:pPr indent="-228600">
              <a:lnSpc>
                <a:spcPct val="110000"/>
              </a:lnSpc>
              <a:spcAft>
                <a:spcPts val="600"/>
              </a:spcAft>
              <a:buFont typeface="Arial" panose="020B0604020202020204" pitchFamily="34" charset="0"/>
              <a:buChar char="•"/>
            </a:pPr>
            <a:r>
              <a:rPr lang="en-US" sz="2600" dirty="0" err="1">
                <a:solidFill>
                  <a:srgbClr val="FFFFFF"/>
                </a:solidFill>
              </a:rPr>
              <a:t>Namun</a:t>
            </a:r>
            <a:r>
              <a:rPr lang="en-US" sz="2600" dirty="0">
                <a:solidFill>
                  <a:srgbClr val="FFFFFF"/>
                </a:solidFill>
              </a:rPr>
              <a:t> pada </a:t>
            </a:r>
            <a:r>
              <a:rPr lang="en-US" sz="2600" dirty="0" err="1">
                <a:solidFill>
                  <a:srgbClr val="FFFFFF"/>
                </a:solidFill>
              </a:rPr>
              <a:t>prosesnya</a:t>
            </a:r>
            <a:r>
              <a:rPr lang="en-US" sz="2600" dirty="0">
                <a:solidFill>
                  <a:srgbClr val="FFFFFF"/>
                </a:solidFill>
              </a:rPr>
              <a:t> </a:t>
            </a:r>
            <a:r>
              <a:rPr lang="en-US" sz="2600" dirty="0" err="1">
                <a:solidFill>
                  <a:srgbClr val="FFFFFF"/>
                </a:solidFill>
              </a:rPr>
              <a:t>pembangunan</a:t>
            </a:r>
            <a:r>
              <a:rPr lang="en-US" sz="2600" dirty="0">
                <a:solidFill>
                  <a:srgbClr val="FFFFFF"/>
                </a:solidFill>
              </a:rPr>
              <a:t> </a:t>
            </a:r>
            <a:r>
              <a:rPr lang="en-US" sz="2600" dirty="0" err="1">
                <a:solidFill>
                  <a:srgbClr val="FFFFFF"/>
                </a:solidFill>
              </a:rPr>
              <a:t>harus</a:t>
            </a:r>
            <a:r>
              <a:rPr lang="en-US" sz="2600" dirty="0">
                <a:solidFill>
                  <a:srgbClr val="FFFFFF"/>
                </a:solidFill>
              </a:rPr>
              <a:t> </a:t>
            </a:r>
            <a:r>
              <a:rPr lang="en-US" sz="2600" dirty="0" err="1">
                <a:solidFill>
                  <a:srgbClr val="FFFFFF"/>
                </a:solidFill>
              </a:rPr>
              <a:t>berlandaskan</a:t>
            </a:r>
            <a:r>
              <a:rPr lang="en-US" sz="2600" dirty="0">
                <a:solidFill>
                  <a:srgbClr val="FFFFFF"/>
                </a:solidFill>
              </a:rPr>
              <a:t>  pada </a:t>
            </a:r>
            <a:r>
              <a:rPr lang="en-US" sz="2600" dirty="0" err="1">
                <a:solidFill>
                  <a:srgbClr val="FFFFFF"/>
                </a:solidFill>
              </a:rPr>
              <a:t>efisiensi</a:t>
            </a:r>
            <a:r>
              <a:rPr lang="en-US" sz="2600" dirty="0">
                <a:solidFill>
                  <a:srgbClr val="FFFFFF"/>
                </a:solidFill>
              </a:rPr>
              <a:t> dan </a:t>
            </a:r>
            <a:r>
              <a:rPr lang="en-US" sz="2600" dirty="0" err="1">
                <a:solidFill>
                  <a:srgbClr val="FFFFFF"/>
                </a:solidFill>
              </a:rPr>
              <a:t>efektivitas</a:t>
            </a:r>
            <a:r>
              <a:rPr lang="en-US" sz="2600" dirty="0">
                <a:solidFill>
                  <a:srgbClr val="FFFFFF"/>
                </a:solidFill>
              </a:rPr>
              <a:t>  agar </a:t>
            </a:r>
            <a:r>
              <a:rPr lang="en-US" sz="2600" dirty="0" err="1">
                <a:solidFill>
                  <a:srgbClr val="FFFFFF"/>
                </a:solidFill>
              </a:rPr>
              <a:t>penggunaan</a:t>
            </a:r>
            <a:r>
              <a:rPr lang="en-US" sz="2600" dirty="0">
                <a:solidFill>
                  <a:srgbClr val="FFFFFF"/>
                </a:solidFill>
              </a:rPr>
              <a:t> </a:t>
            </a:r>
            <a:r>
              <a:rPr lang="en-US" sz="2600" dirty="0" err="1">
                <a:solidFill>
                  <a:srgbClr val="FFFFFF"/>
                </a:solidFill>
              </a:rPr>
              <a:t>sumber</a:t>
            </a:r>
            <a:r>
              <a:rPr lang="en-US" sz="2600" dirty="0">
                <a:solidFill>
                  <a:srgbClr val="FFFFFF"/>
                </a:solidFill>
              </a:rPr>
              <a:t> </a:t>
            </a:r>
            <a:r>
              <a:rPr lang="en-US" sz="2600" dirty="0" err="1">
                <a:solidFill>
                  <a:srgbClr val="FFFFFF"/>
                </a:solidFill>
              </a:rPr>
              <a:t>daya</a:t>
            </a:r>
            <a:r>
              <a:rPr lang="en-US" sz="2600" dirty="0">
                <a:solidFill>
                  <a:srgbClr val="FFFFFF"/>
                </a:solidFill>
              </a:rPr>
              <a:t> </a:t>
            </a:r>
            <a:r>
              <a:rPr lang="en-US" sz="2600" dirty="0" err="1">
                <a:solidFill>
                  <a:srgbClr val="FFFFFF"/>
                </a:solidFill>
              </a:rPr>
              <a:t>dapat</a:t>
            </a:r>
            <a:r>
              <a:rPr lang="en-US" sz="2600" dirty="0">
                <a:solidFill>
                  <a:srgbClr val="FFFFFF"/>
                </a:solidFill>
              </a:rPr>
              <a:t> </a:t>
            </a:r>
            <a:r>
              <a:rPr lang="en-US" sz="2600" dirty="0" err="1">
                <a:solidFill>
                  <a:srgbClr val="FFFFFF"/>
                </a:solidFill>
              </a:rPr>
              <a:t>dipertanggungjawabkan</a:t>
            </a:r>
            <a:r>
              <a:rPr lang="en-US" sz="2600" dirty="0">
                <a:solidFill>
                  <a:srgbClr val="FFFFFF"/>
                </a:solidFill>
              </a:rPr>
              <a:t> </a:t>
            </a:r>
            <a:r>
              <a:rPr lang="en-US" sz="2600" dirty="0" err="1">
                <a:solidFill>
                  <a:srgbClr val="FFFFFF"/>
                </a:solidFill>
              </a:rPr>
              <a:t>tidak</a:t>
            </a:r>
            <a:r>
              <a:rPr lang="en-US" sz="2600" dirty="0">
                <a:solidFill>
                  <a:srgbClr val="FFFFFF"/>
                </a:solidFill>
              </a:rPr>
              <a:t> </a:t>
            </a:r>
            <a:r>
              <a:rPr lang="en-US" sz="2600" dirty="0" err="1">
                <a:solidFill>
                  <a:srgbClr val="FFFFFF"/>
                </a:solidFill>
              </a:rPr>
              <a:t>hanya</a:t>
            </a:r>
            <a:r>
              <a:rPr lang="en-US" sz="2600" dirty="0">
                <a:solidFill>
                  <a:srgbClr val="FFFFFF"/>
                </a:solidFill>
              </a:rPr>
              <a:t> </a:t>
            </a:r>
            <a:r>
              <a:rPr lang="en-US" sz="2600" dirty="0" err="1">
                <a:solidFill>
                  <a:srgbClr val="FFFFFF"/>
                </a:solidFill>
              </a:rPr>
              <a:t>untuk</a:t>
            </a:r>
            <a:r>
              <a:rPr lang="en-US" sz="2600" dirty="0">
                <a:solidFill>
                  <a:srgbClr val="FFFFFF"/>
                </a:solidFill>
              </a:rPr>
              <a:t> </a:t>
            </a:r>
            <a:r>
              <a:rPr lang="en-US" sz="2600" dirty="0" err="1">
                <a:solidFill>
                  <a:srgbClr val="FFFFFF"/>
                </a:solidFill>
              </a:rPr>
              <a:t>kepentingan</a:t>
            </a:r>
            <a:r>
              <a:rPr lang="en-US" sz="2600" dirty="0">
                <a:solidFill>
                  <a:srgbClr val="FFFFFF"/>
                </a:solidFill>
              </a:rPr>
              <a:t> </a:t>
            </a:r>
            <a:r>
              <a:rPr lang="en-US" sz="2600" dirty="0" err="1">
                <a:solidFill>
                  <a:srgbClr val="FFFFFF"/>
                </a:solidFill>
              </a:rPr>
              <a:t>generasi</a:t>
            </a:r>
            <a:r>
              <a:rPr lang="en-US" sz="2600" dirty="0">
                <a:solidFill>
                  <a:srgbClr val="FFFFFF"/>
                </a:solidFill>
              </a:rPr>
              <a:t> </a:t>
            </a:r>
            <a:r>
              <a:rPr lang="en-US" sz="2600" dirty="0" err="1">
                <a:solidFill>
                  <a:srgbClr val="FFFFFF"/>
                </a:solidFill>
              </a:rPr>
              <a:t>saat</a:t>
            </a:r>
            <a:r>
              <a:rPr lang="en-US" sz="2600" dirty="0">
                <a:solidFill>
                  <a:srgbClr val="FFFFFF"/>
                </a:solidFill>
              </a:rPr>
              <a:t> </a:t>
            </a:r>
            <a:r>
              <a:rPr lang="en-US" sz="2600" dirty="0" err="1">
                <a:solidFill>
                  <a:srgbClr val="FFFFFF"/>
                </a:solidFill>
              </a:rPr>
              <a:t>ini</a:t>
            </a:r>
            <a:r>
              <a:rPr lang="en-US" sz="2600" dirty="0">
                <a:solidFill>
                  <a:srgbClr val="FFFFFF"/>
                </a:solidFill>
              </a:rPr>
              <a:t>, juga </a:t>
            </a:r>
            <a:r>
              <a:rPr lang="en-US" sz="2600" dirty="0" err="1">
                <a:solidFill>
                  <a:srgbClr val="FFFFFF"/>
                </a:solidFill>
              </a:rPr>
              <a:t>untuk</a:t>
            </a:r>
            <a:r>
              <a:rPr lang="en-US" sz="2600" dirty="0">
                <a:solidFill>
                  <a:srgbClr val="FFFFFF"/>
                </a:solidFill>
              </a:rPr>
              <a:t> </a:t>
            </a:r>
            <a:r>
              <a:rPr lang="en-US" sz="2600" dirty="0" err="1">
                <a:solidFill>
                  <a:srgbClr val="FFFFFF"/>
                </a:solidFill>
              </a:rPr>
              <a:t>generasi</a:t>
            </a:r>
            <a:r>
              <a:rPr lang="en-US" sz="2600" dirty="0">
                <a:solidFill>
                  <a:srgbClr val="FFFFFF"/>
                </a:solidFill>
              </a:rPr>
              <a:t> di masa </a:t>
            </a:r>
            <a:r>
              <a:rPr lang="en-US" sz="2600" dirty="0" err="1">
                <a:solidFill>
                  <a:srgbClr val="FFFFFF"/>
                </a:solidFill>
              </a:rPr>
              <a:t>depan</a:t>
            </a:r>
            <a:endParaRPr lang="en-US" sz="2600" dirty="0">
              <a:solidFill>
                <a:srgbClr val="FFFFFF"/>
              </a:solidFill>
            </a:endParaRPr>
          </a:p>
        </p:txBody>
      </p:sp>
    </p:spTree>
    <p:extLst>
      <p:ext uri="{BB962C8B-B14F-4D97-AF65-F5344CB8AC3E}">
        <p14:creationId xmlns:p14="http://schemas.microsoft.com/office/powerpoint/2010/main" val="1334673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8000">
                <a:solidFill>
                  <a:srgbClr val="C34DA6"/>
                </a:solidFill>
              </a:rPr>
              <a:t>ECO DEVELOPMENT</a:t>
            </a:r>
          </a:p>
        </p:txBody>
      </p:sp>
      <p:graphicFrame>
        <p:nvGraphicFramePr>
          <p:cNvPr id="5" name="Content Placeholder 2">
            <a:extLst>
              <a:ext uri="{FF2B5EF4-FFF2-40B4-BE49-F238E27FC236}">
                <a16:creationId xmlns:a16="http://schemas.microsoft.com/office/drawing/2014/main" id="{8CF91203-CB43-4E07-9130-21A821797DC8}"/>
              </a:ext>
            </a:extLst>
          </p:cNvPr>
          <p:cNvGraphicFramePr>
            <a:graphicFrameLocks noGrp="1"/>
          </p:cNvGraphicFramePr>
          <p:nvPr>
            <p:ph idx="1"/>
            <p:extLst>
              <p:ext uri="{D42A27DB-BD31-4B8C-83A1-F6EECF244321}">
                <p14:modId xmlns:p14="http://schemas.microsoft.com/office/powerpoint/2010/main" val="990551852"/>
              </p:ext>
            </p:extLst>
          </p:nvPr>
        </p:nvGraphicFramePr>
        <p:xfrm>
          <a:off x="838200" y="1928813"/>
          <a:ext cx="10515600" cy="4252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3974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A2E39B7-17D8-4009-A8BA-9E8D8EC1B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raphic 33">
            <a:extLst>
              <a:ext uri="{FF2B5EF4-FFF2-40B4-BE49-F238E27FC236}">
                <a16:creationId xmlns:a16="http://schemas.microsoft.com/office/drawing/2014/main" id="{967EEEC4-6120-428D-8FB5-916920AEC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8417"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rgbClr val="C34DA6"/>
          </a:solidFill>
          <a:ln w="9525" cap="flat">
            <a:noFill/>
            <a:prstDash val="solid"/>
            <a:miter/>
          </a:ln>
        </p:spPr>
        <p:txBody>
          <a:bodyPr rtlCol="0" anchor="ctr"/>
          <a:lstStyle/>
          <a:p>
            <a:endParaRPr lang="en-US"/>
          </a:p>
        </p:txBody>
      </p:sp>
      <p:sp>
        <p:nvSpPr>
          <p:cNvPr id="2" name="Title 1"/>
          <p:cNvSpPr>
            <a:spLocks noGrp="1"/>
          </p:cNvSpPr>
          <p:nvPr>
            <p:ph type="title"/>
          </p:nvPr>
        </p:nvSpPr>
        <p:spPr>
          <a:xfrm>
            <a:off x="2612571" y="1420591"/>
            <a:ext cx="6809014" cy="1102860"/>
          </a:xfrm>
        </p:spPr>
        <p:txBody>
          <a:bodyPr anchor="b">
            <a:normAutofit/>
          </a:bodyPr>
          <a:lstStyle/>
          <a:p>
            <a:pPr>
              <a:lnSpc>
                <a:spcPct val="90000"/>
              </a:lnSpc>
            </a:pPr>
            <a:r>
              <a:rPr lang="en-US" sz="3600">
                <a:solidFill>
                  <a:srgbClr val="FFFFFF"/>
                </a:solidFill>
              </a:rPr>
              <a:t>SUSTAINABLE (ECO) DEVELOPMENT</a:t>
            </a:r>
          </a:p>
        </p:txBody>
      </p:sp>
      <p:sp>
        <p:nvSpPr>
          <p:cNvPr id="3" name="Content Placeholder 2"/>
          <p:cNvSpPr>
            <a:spLocks noGrp="1"/>
          </p:cNvSpPr>
          <p:nvPr>
            <p:ph idx="1"/>
          </p:nvPr>
        </p:nvSpPr>
        <p:spPr>
          <a:xfrm>
            <a:off x="2612571" y="2694218"/>
            <a:ext cx="6809014" cy="3339533"/>
          </a:xfrm>
        </p:spPr>
        <p:txBody>
          <a:bodyPr>
            <a:normAutofit/>
          </a:bodyPr>
          <a:lstStyle/>
          <a:p>
            <a:r>
              <a:rPr lang="en-US" sz="2600" dirty="0">
                <a:solidFill>
                  <a:srgbClr val="FFFFFF"/>
                </a:solidFill>
              </a:rPr>
              <a:t>Sustainable development is development that meets the needs of the present without compromising the ability of future generations to meet their own needs. (Brundtland)</a:t>
            </a:r>
          </a:p>
          <a:p>
            <a:r>
              <a:rPr lang="en-US" sz="2600" dirty="0" err="1">
                <a:solidFill>
                  <a:srgbClr val="FFFFFF"/>
                </a:solidFill>
              </a:rPr>
              <a:t>Definisi</a:t>
            </a:r>
            <a:r>
              <a:rPr lang="en-US" sz="2600" dirty="0">
                <a:solidFill>
                  <a:srgbClr val="FFFFFF"/>
                </a:solidFill>
              </a:rPr>
              <a:t> </a:t>
            </a:r>
            <a:r>
              <a:rPr lang="en-US" sz="2600" dirty="0" err="1">
                <a:solidFill>
                  <a:srgbClr val="FFFFFF"/>
                </a:solidFill>
              </a:rPr>
              <a:t>ini</a:t>
            </a:r>
            <a:r>
              <a:rPr lang="en-US" sz="2600" dirty="0">
                <a:solidFill>
                  <a:srgbClr val="FFFFFF"/>
                </a:solidFill>
              </a:rPr>
              <a:t>  </a:t>
            </a:r>
            <a:r>
              <a:rPr lang="en-US" sz="2600" dirty="0" err="1">
                <a:solidFill>
                  <a:srgbClr val="FFFFFF"/>
                </a:solidFill>
              </a:rPr>
              <a:t>diperkenalkan</a:t>
            </a:r>
            <a:r>
              <a:rPr lang="en-US" sz="2600" dirty="0">
                <a:solidFill>
                  <a:srgbClr val="FFFFFF"/>
                </a:solidFill>
              </a:rPr>
              <a:t> oleh </a:t>
            </a:r>
            <a:r>
              <a:rPr lang="en-US" sz="2600" dirty="0" err="1">
                <a:solidFill>
                  <a:srgbClr val="FFFFFF"/>
                </a:solidFill>
              </a:rPr>
              <a:t>Komisi</a:t>
            </a:r>
            <a:r>
              <a:rPr lang="en-US" sz="2600" dirty="0">
                <a:solidFill>
                  <a:srgbClr val="FFFFFF"/>
                </a:solidFill>
              </a:rPr>
              <a:t> Dunia pada </a:t>
            </a:r>
            <a:r>
              <a:rPr lang="en-US" sz="2600" dirty="0" err="1">
                <a:solidFill>
                  <a:srgbClr val="FFFFFF"/>
                </a:solidFill>
              </a:rPr>
              <a:t>Lingkungan</a:t>
            </a:r>
            <a:r>
              <a:rPr lang="en-US" sz="2600" dirty="0">
                <a:solidFill>
                  <a:srgbClr val="FFFFFF"/>
                </a:solidFill>
              </a:rPr>
              <a:t> dan Pembangunan pada </a:t>
            </a:r>
            <a:r>
              <a:rPr lang="en-US" sz="2600" dirty="0" err="1">
                <a:solidFill>
                  <a:srgbClr val="FFFFFF"/>
                </a:solidFill>
              </a:rPr>
              <a:t>tahun</a:t>
            </a:r>
            <a:r>
              <a:rPr lang="en-US" sz="2600" dirty="0">
                <a:solidFill>
                  <a:srgbClr val="FFFFFF"/>
                </a:solidFill>
              </a:rPr>
              <a:t> 1987 yang </a:t>
            </a:r>
            <a:r>
              <a:rPr lang="en-US" sz="2600" dirty="0" err="1">
                <a:solidFill>
                  <a:srgbClr val="FFFFFF"/>
                </a:solidFill>
              </a:rPr>
              <a:t>dipimpin</a:t>
            </a:r>
            <a:r>
              <a:rPr lang="en-US" sz="2600" dirty="0">
                <a:solidFill>
                  <a:srgbClr val="FFFFFF"/>
                </a:solidFill>
              </a:rPr>
              <a:t> oleh Gro Harlem </a:t>
            </a:r>
            <a:r>
              <a:rPr lang="en-US" sz="2600" dirty="0" err="1">
                <a:solidFill>
                  <a:srgbClr val="FFFFFF"/>
                </a:solidFill>
              </a:rPr>
              <a:t>Bruntland</a:t>
            </a:r>
            <a:r>
              <a:rPr lang="en-US" sz="2600" dirty="0">
                <a:solidFill>
                  <a:srgbClr val="FFFFFF"/>
                </a:solidFill>
              </a:rPr>
              <a:t> (PM </a:t>
            </a:r>
            <a:r>
              <a:rPr lang="en-US" sz="2600" dirty="0" err="1">
                <a:solidFill>
                  <a:srgbClr val="FFFFFF"/>
                </a:solidFill>
              </a:rPr>
              <a:t>Norwegia</a:t>
            </a:r>
            <a:r>
              <a:rPr lang="en-US" sz="2600" dirty="0">
                <a:solidFill>
                  <a:srgbClr val="FFFFFF"/>
                </a:solidFill>
              </a:rPr>
              <a:t> </a:t>
            </a:r>
            <a:r>
              <a:rPr lang="en-US" sz="2600" dirty="0" err="1">
                <a:solidFill>
                  <a:srgbClr val="FFFFFF"/>
                </a:solidFill>
              </a:rPr>
              <a:t>saat</a:t>
            </a:r>
            <a:r>
              <a:rPr lang="en-US" sz="2600" dirty="0">
                <a:solidFill>
                  <a:srgbClr val="FFFFFF"/>
                </a:solidFill>
              </a:rPr>
              <a:t> </a:t>
            </a:r>
            <a:r>
              <a:rPr lang="en-US" sz="2600" dirty="0" err="1">
                <a:solidFill>
                  <a:srgbClr val="FFFFFF"/>
                </a:solidFill>
              </a:rPr>
              <a:t>itu</a:t>
            </a:r>
            <a:r>
              <a:rPr lang="en-US" sz="2600" dirty="0">
                <a:solidFill>
                  <a:srgbClr val="FFFFFF"/>
                </a:solidFill>
              </a:rPr>
              <a:t>)</a:t>
            </a:r>
          </a:p>
        </p:txBody>
      </p:sp>
    </p:spTree>
    <p:extLst>
      <p:ext uri="{BB962C8B-B14F-4D97-AF65-F5344CB8AC3E}">
        <p14:creationId xmlns:p14="http://schemas.microsoft.com/office/powerpoint/2010/main" val="1499583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247B6BBF-09F2-4A29-AE4E-3771E2924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11C4CC-89C5-2640-9E0D-D4A55C0F6005}"/>
              </a:ext>
            </a:extLst>
          </p:cNvPr>
          <p:cNvSpPr>
            <a:spLocks noGrp="1"/>
          </p:cNvSpPr>
          <p:nvPr>
            <p:ph type="title"/>
          </p:nvPr>
        </p:nvSpPr>
        <p:spPr>
          <a:xfrm>
            <a:off x="635000" y="634029"/>
            <a:ext cx="10921640" cy="1314698"/>
          </a:xfrm>
        </p:spPr>
        <p:txBody>
          <a:bodyPr anchor="ctr">
            <a:normAutofit/>
          </a:bodyPr>
          <a:lstStyle/>
          <a:p>
            <a:pPr algn="ctr">
              <a:lnSpc>
                <a:spcPct val="90000"/>
              </a:lnSpc>
            </a:pPr>
            <a:r>
              <a:rPr lang="en-US" sz="4000"/>
              <a:t>Prinsip dasar pembangunan berkelanjutan</a:t>
            </a:r>
          </a:p>
        </p:txBody>
      </p:sp>
      <p:sp>
        <p:nvSpPr>
          <p:cNvPr id="14"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48305" y="2241737"/>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rgbClr val="C34DA6"/>
          </a:solidFill>
          <a:ln w="34925">
            <a:solidFill>
              <a:srgbClr val="C34DA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ontent Placeholder 2">
            <a:extLst>
              <a:ext uri="{FF2B5EF4-FFF2-40B4-BE49-F238E27FC236}">
                <a16:creationId xmlns:a16="http://schemas.microsoft.com/office/drawing/2014/main" id="{739BE84A-A23E-408E-9C7C-9BBB8EFBD3E6}"/>
              </a:ext>
            </a:extLst>
          </p:cNvPr>
          <p:cNvGraphicFramePr>
            <a:graphicFrameLocks noGrp="1"/>
          </p:cNvGraphicFramePr>
          <p:nvPr>
            <p:ph idx="1"/>
            <p:extLst>
              <p:ext uri="{D42A27DB-BD31-4B8C-83A1-F6EECF244321}">
                <p14:modId xmlns:p14="http://schemas.microsoft.com/office/powerpoint/2010/main" val="1500465939"/>
              </p:ext>
            </p:extLst>
          </p:nvPr>
        </p:nvGraphicFramePr>
        <p:xfrm>
          <a:off x="632647" y="2805098"/>
          <a:ext cx="10915869" cy="3478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5822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1" name="Rectangle 1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557F0A-72D5-E549-9758-156112765275}"/>
              </a:ext>
            </a:extLst>
          </p:cNvPr>
          <p:cNvSpPr>
            <a:spLocks noGrp="1"/>
          </p:cNvSpPr>
          <p:nvPr>
            <p:ph type="title"/>
          </p:nvPr>
        </p:nvSpPr>
        <p:spPr>
          <a:xfrm>
            <a:off x="5297762" y="640080"/>
            <a:ext cx="6251110" cy="3566160"/>
          </a:xfrm>
        </p:spPr>
        <p:txBody>
          <a:bodyPr vert="horz" lIns="91440" tIns="45720" rIns="91440" bIns="45720" rtlCol="0" anchor="b">
            <a:normAutofit/>
          </a:bodyPr>
          <a:lstStyle/>
          <a:p>
            <a:pPr>
              <a:lnSpc>
                <a:spcPct val="90000"/>
              </a:lnSpc>
            </a:pPr>
            <a:r>
              <a:rPr lang="en-US" sz="6000"/>
              <a:t>Pembangunan punya dampak terhadap lingkungan. </a:t>
            </a:r>
          </a:p>
        </p:txBody>
      </p:sp>
      <p:sp>
        <p:nvSpPr>
          <p:cNvPr id="3" name="Content Placeholder 2">
            <a:extLst>
              <a:ext uri="{FF2B5EF4-FFF2-40B4-BE49-F238E27FC236}">
                <a16:creationId xmlns:a16="http://schemas.microsoft.com/office/drawing/2014/main" id="{D181400F-26FE-B948-BFF9-F7BAEB6F0C16}"/>
              </a:ext>
            </a:extLst>
          </p:cNvPr>
          <p:cNvSpPr>
            <a:spLocks noGrp="1"/>
          </p:cNvSpPr>
          <p:nvPr>
            <p:ph idx="1"/>
          </p:nvPr>
        </p:nvSpPr>
        <p:spPr>
          <a:xfrm>
            <a:off x="5297760" y="4636008"/>
            <a:ext cx="6251111" cy="1572768"/>
          </a:xfrm>
        </p:spPr>
        <p:txBody>
          <a:bodyPr vert="horz" lIns="91440" tIns="45720" rIns="91440" bIns="45720" rtlCol="0">
            <a:normAutofit lnSpcReduction="10000"/>
          </a:bodyPr>
          <a:lstStyle/>
          <a:p>
            <a:pPr marL="0" indent="0">
              <a:buNone/>
            </a:pPr>
            <a:r>
              <a:rPr lang="en-US" dirty="0" err="1"/>
              <a:t>Kegagalan</a:t>
            </a:r>
            <a:r>
              <a:rPr lang="en-US" dirty="0"/>
              <a:t> </a:t>
            </a:r>
            <a:r>
              <a:rPr lang="en-US" dirty="0" err="1"/>
              <a:t>mengantisipasi</a:t>
            </a:r>
            <a:r>
              <a:rPr lang="en-US" dirty="0"/>
              <a:t> </a:t>
            </a:r>
            <a:r>
              <a:rPr lang="en-US" dirty="0" err="1"/>
              <a:t>dampak</a:t>
            </a:r>
            <a:r>
              <a:rPr lang="en-US" dirty="0"/>
              <a:t> </a:t>
            </a:r>
            <a:r>
              <a:rPr lang="en-US" dirty="0" err="1"/>
              <a:t>pembangunan</a:t>
            </a:r>
            <a:r>
              <a:rPr lang="en-US" dirty="0"/>
              <a:t> </a:t>
            </a:r>
            <a:r>
              <a:rPr lang="en-US" dirty="0" err="1"/>
              <a:t>terhadap</a:t>
            </a:r>
            <a:r>
              <a:rPr lang="en-US" dirty="0"/>
              <a:t> </a:t>
            </a:r>
            <a:r>
              <a:rPr lang="en-US" dirty="0" err="1"/>
              <a:t>lingkungan</a:t>
            </a:r>
            <a:r>
              <a:rPr lang="en-US" dirty="0"/>
              <a:t> </a:t>
            </a:r>
            <a:r>
              <a:rPr lang="en-US" dirty="0" err="1"/>
              <a:t>berpotensi</a:t>
            </a:r>
            <a:r>
              <a:rPr lang="en-US" dirty="0"/>
              <a:t> </a:t>
            </a:r>
            <a:r>
              <a:rPr lang="en-US" dirty="0" err="1"/>
              <a:t>memunculkan</a:t>
            </a:r>
            <a:r>
              <a:rPr lang="en-US" dirty="0"/>
              <a:t> </a:t>
            </a:r>
            <a:r>
              <a:rPr lang="en-US" dirty="0" err="1"/>
              <a:t>konflik</a:t>
            </a:r>
            <a:r>
              <a:rPr lang="en-US" dirty="0"/>
              <a:t>. </a:t>
            </a:r>
          </a:p>
          <a:p>
            <a:pPr marL="0" indent="0">
              <a:buNone/>
            </a:pPr>
            <a:r>
              <a:rPr lang="en-US" dirty="0" err="1"/>
              <a:t>Penting</a:t>
            </a:r>
            <a:r>
              <a:rPr lang="en-US" dirty="0"/>
              <a:t> </a:t>
            </a:r>
            <a:r>
              <a:rPr lang="en-US" dirty="0" err="1"/>
              <a:t>adanya</a:t>
            </a:r>
            <a:r>
              <a:rPr lang="en-US" dirty="0"/>
              <a:t> </a:t>
            </a:r>
            <a:r>
              <a:rPr lang="en-US" dirty="0" err="1"/>
              <a:t>Analisis</a:t>
            </a:r>
            <a:r>
              <a:rPr lang="en-US" dirty="0"/>
              <a:t> </a:t>
            </a:r>
            <a:r>
              <a:rPr lang="en-US" dirty="0" err="1"/>
              <a:t>Dampak</a:t>
            </a:r>
            <a:r>
              <a:rPr lang="en-US" dirty="0"/>
              <a:t> </a:t>
            </a:r>
            <a:r>
              <a:rPr lang="en-US" dirty="0" err="1"/>
              <a:t>Lingkungan</a:t>
            </a:r>
            <a:r>
              <a:rPr lang="en-US" dirty="0"/>
              <a:t> (</a:t>
            </a:r>
            <a:r>
              <a:rPr lang="en-US" dirty="0" err="1"/>
              <a:t>Amdal</a:t>
            </a:r>
            <a:r>
              <a:rPr lang="en-US" dirty="0"/>
              <a:t>) </a:t>
            </a:r>
          </a:p>
        </p:txBody>
      </p:sp>
      <p:sp>
        <p:nvSpPr>
          <p:cNvPr id="13"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C34DA6"/>
          </a:solidFill>
          <a:ln w="38100" cap="rnd">
            <a:solidFill>
              <a:srgbClr val="C34DA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22D93A7-3B1C-448F-ABA6-9EFCA3F15A45}"/>
              </a:ext>
            </a:extLst>
          </p:cNvPr>
          <p:cNvPicPr>
            <a:picLocks noChangeAspect="1"/>
          </p:cNvPicPr>
          <p:nvPr/>
        </p:nvPicPr>
        <p:blipFill rotWithShape="1">
          <a:blip r:embed="rId2"/>
          <a:srcRect l="26026" r="28643"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2681553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D90C18-F767-414F-8C9E-146CF580DB8F}"/>
              </a:ext>
            </a:extLst>
          </p:cNvPr>
          <p:cNvSpPr>
            <a:spLocks noGrp="1"/>
          </p:cNvSpPr>
          <p:nvPr>
            <p:ph type="title"/>
          </p:nvPr>
        </p:nvSpPr>
        <p:spPr>
          <a:xfrm>
            <a:off x="841248" y="548640"/>
            <a:ext cx="3419540" cy="5431536"/>
          </a:xfrm>
        </p:spPr>
        <p:txBody>
          <a:bodyPr>
            <a:normAutofit/>
          </a:bodyPr>
          <a:lstStyle/>
          <a:p>
            <a:pPr>
              <a:lnSpc>
                <a:spcPct val="90000"/>
              </a:lnSpc>
            </a:pPr>
            <a:r>
              <a:rPr lang="en-US" sz="3800"/>
              <a:t>AMDAL efektif bila disertai partisipasi para stakeholder atau pemangku kepentingan yang terlibat</a:t>
            </a:r>
          </a:p>
        </p:txBody>
      </p:sp>
      <p:sp>
        <p:nvSpPr>
          <p:cNvPr id="10"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C34DA6"/>
          </a:solidFill>
          <a:ln w="41275" cap="rnd">
            <a:solidFill>
              <a:srgbClr val="C34DA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E913F9C-4E72-2A45-82C5-EFAD2D2E2F5C}"/>
              </a:ext>
            </a:extLst>
          </p:cNvPr>
          <p:cNvSpPr>
            <a:spLocks noGrp="1"/>
          </p:cNvSpPr>
          <p:nvPr>
            <p:ph idx="1"/>
          </p:nvPr>
        </p:nvSpPr>
        <p:spPr>
          <a:xfrm>
            <a:off x="5298595" y="552091"/>
            <a:ext cx="6052158" cy="5431536"/>
          </a:xfrm>
        </p:spPr>
        <p:txBody>
          <a:bodyPr anchor="ctr">
            <a:normAutofit/>
          </a:bodyPr>
          <a:lstStyle/>
          <a:p>
            <a:pPr marL="514350" indent="-514350">
              <a:buFont typeface="+mj-lt"/>
              <a:buAutoNum type="arabicPeriod"/>
            </a:pPr>
            <a:r>
              <a:rPr lang="en-US" dirty="0"/>
              <a:t>Masyarakat </a:t>
            </a:r>
            <a:r>
              <a:rPr lang="en-US" dirty="0" err="1"/>
              <a:t>terdampak</a:t>
            </a:r>
            <a:endParaRPr lang="en-US" dirty="0"/>
          </a:p>
          <a:p>
            <a:pPr marL="514350" indent="-514350">
              <a:buFont typeface="+mj-lt"/>
              <a:buAutoNum type="arabicPeriod"/>
            </a:pPr>
            <a:r>
              <a:rPr lang="en-US" dirty="0" err="1"/>
              <a:t>Pemrakarsa</a:t>
            </a:r>
            <a:r>
              <a:rPr lang="en-US" dirty="0"/>
              <a:t> </a:t>
            </a:r>
            <a:r>
              <a:rPr lang="en-US" dirty="0" err="1"/>
              <a:t>proyek</a:t>
            </a:r>
            <a:endParaRPr lang="en-US" dirty="0"/>
          </a:p>
          <a:p>
            <a:pPr marL="514350" indent="-514350">
              <a:buFont typeface="+mj-lt"/>
              <a:buAutoNum type="arabicPeriod"/>
            </a:pPr>
            <a:r>
              <a:rPr lang="en-US" dirty="0"/>
              <a:t>Lembaga </a:t>
            </a:r>
            <a:r>
              <a:rPr lang="en-US" dirty="0" err="1"/>
              <a:t>keuangan</a:t>
            </a:r>
            <a:r>
              <a:rPr lang="en-US" dirty="0"/>
              <a:t> (</a:t>
            </a:r>
            <a:r>
              <a:rPr lang="en-US" dirty="0" err="1"/>
              <a:t>penyandang</a:t>
            </a:r>
            <a:r>
              <a:rPr lang="en-US" dirty="0"/>
              <a:t> dana)</a:t>
            </a:r>
          </a:p>
          <a:p>
            <a:pPr marL="514350" indent="-514350">
              <a:buFont typeface="+mj-lt"/>
              <a:buAutoNum type="arabicPeriod"/>
            </a:pPr>
            <a:r>
              <a:rPr lang="en-US" dirty="0" err="1"/>
              <a:t>Pejabat</a:t>
            </a:r>
            <a:r>
              <a:rPr lang="en-US" dirty="0"/>
              <a:t> </a:t>
            </a:r>
            <a:r>
              <a:rPr lang="en-US" dirty="0" err="1"/>
              <a:t>pemerintah</a:t>
            </a:r>
            <a:endParaRPr lang="en-US" dirty="0"/>
          </a:p>
          <a:p>
            <a:pPr marL="514350" indent="-514350">
              <a:buFont typeface="+mj-lt"/>
              <a:buAutoNum type="arabicPeriod"/>
            </a:pPr>
            <a:r>
              <a:rPr lang="en-US" dirty="0"/>
              <a:t>Pressure group </a:t>
            </a:r>
            <a:r>
              <a:rPr lang="en-US" dirty="0" err="1"/>
              <a:t>seperti</a:t>
            </a:r>
            <a:r>
              <a:rPr lang="en-US" dirty="0"/>
              <a:t> LSM </a:t>
            </a:r>
            <a:r>
              <a:rPr lang="en-US" dirty="0" err="1"/>
              <a:t>atau</a:t>
            </a:r>
            <a:r>
              <a:rPr lang="en-US" dirty="0"/>
              <a:t> </a:t>
            </a:r>
            <a:r>
              <a:rPr lang="en-US" dirty="0" err="1"/>
              <a:t>aktivis</a:t>
            </a:r>
            <a:r>
              <a:rPr lang="en-US" dirty="0"/>
              <a:t> </a:t>
            </a:r>
            <a:r>
              <a:rPr lang="en-US" dirty="0" err="1"/>
              <a:t>lingkungan</a:t>
            </a:r>
            <a:endParaRPr lang="en-US" dirty="0"/>
          </a:p>
          <a:p>
            <a:pPr marL="514350" indent="-514350">
              <a:buFont typeface="+mj-lt"/>
              <a:buAutoNum type="arabicPeriod"/>
            </a:pPr>
            <a:r>
              <a:rPr lang="en-US" dirty="0"/>
              <a:t>Pers </a:t>
            </a:r>
            <a:r>
              <a:rPr lang="en-US" dirty="0" err="1"/>
              <a:t>atau</a:t>
            </a:r>
            <a:r>
              <a:rPr lang="en-US" dirty="0"/>
              <a:t> media</a:t>
            </a:r>
          </a:p>
          <a:p>
            <a:pPr marL="514350" indent="-514350">
              <a:buFont typeface="+mj-lt"/>
              <a:buAutoNum type="arabicPeriod"/>
            </a:pPr>
            <a:r>
              <a:rPr lang="en-US" dirty="0"/>
              <a:t> </a:t>
            </a:r>
            <a:r>
              <a:rPr lang="en-US" dirty="0" err="1"/>
              <a:t>Akademisi</a:t>
            </a:r>
            <a:endParaRPr lang="en-US" dirty="0"/>
          </a:p>
        </p:txBody>
      </p:sp>
    </p:spTree>
    <p:extLst>
      <p:ext uri="{BB962C8B-B14F-4D97-AF65-F5344CB8AC3E}">
        <p14:creationId xmlns:p14="http://schemas.microsoft.com/office/powerpoint/2010/main" val="188675393"/>
      </p:ext>
    </p:extLst>
  </p:cSld>
  <p:clrMapOvr>
    <a:masterClrMapping/>
  </p:clrMapOvr>
</p:sld>
</file>

<file path=ppt/theme/theme1.xml><?xml version="1.0" encoding="utf-8"?>
<a:theme xmlns:a="http://schemas.openxmlformats.org/drawingml/2006/main" name="SketchyVTI">
  <a:themeElements>
    <a:clrScheme name="AnalogousFromDarkSeedLeftStep">
      <a:dk1>
        <a:srgbClr val="000000"/>
      </a:dk1>
      <a:lt1>
        <a:srgbClr val="FFFFFF"/>
      </a:lt1>
      <a:dk2>
        <a:srgbClr val="243041"/>
      </a:dk2>
      <a:lt2>
        <a:srgbClr val="E2E8E3"/>
      </a:lt2>
      <a:accent1>
        <a:srgbClr val="C34DA6"/>
      </a:accent1>
      <a:accent2>
        <a:srgbClr val="9D3BB1"/>
      </a:accent2>
      <a:accent3>
        <a:srgbClr val="7E4DC3"/>
      </a:accent3>
      <a:accent4>
        <a:srgbClr val="5151BA"/>
      </a:accent4>
      <a:accent5>
        <a:srgbClr val="4D7EC3"/>
      </a:accent5>
      <a:accent6>
        <a:srgbClr val="3B9EB1"/>
      </a:accent6>
      <a:hlink>
        <a:srgbClr val="5975C7"/>
      </a:hlink>
      <a:folHlink>
        <a:srgbClr val="7F7F7F"/>
      </a:folHlink>
    </a:clrScheme>
    <a:fontScheme name="Sketchy_SerifHand">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1075</TotalTime>
  <Words>427</Words>
  <Application>Microsoft Macintosh PowerPoint</Application>
  <PresentationFormat>Widescreen</PresentationFormat>
  <Paragraphs>48</Paragraphs>
  <Slides>13</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Modern Love</vt:lpstr>
      <vt:lpstr>The Hand</vt:lpstr>
      <vt:lpstr>SketchyVTI</vt:lpstr>
      <vt:lpstr>Komunikasi Lingkungan  “PEMBANGUNAN” </vt:lpstr>
      <vt:lpstr>PEMBANGUNAN, PERLUKAH? </vt:lpstr>
      <vt:lpstr>TUJUAN PEMBANGUNAN</vt:lpstr>
      <vt:lpstr>Pembangunan adalah aktivitas penting untuk pemenuhan kebutuhan manusia dan meningkatkan kualitas hidup manusia</vt:lpstr>
      <vt:lpstr>ECO DEVELOPMENT</vt:lpstr>
      <vt:lpstr>SUSTAINABLE (ECO) DEVELOPMENT</vt:lpstr>
      <vt:lpstr>Prinsip dasar pembangunan berkelanjutan</vt:lpstr>
      <vt:lpstr>Pembangunan punya dampak terhadap lingkungan. </vt:lpstr>
      <vt:lpstr>AMDAL efektif bila disertai partisipasi para stakeholder atau pemangku kepentingan yang terlibat</vt:lpstr>
      <vt:lpstr>Memahami sudut pandang stakeholders</vt:lpstr>
      <vt:lpstr>Lalu apa peran komunikasi lingkungan dalam konteks pembangunan berkelanjutan? Mari kita diskusikan!</vt:lpstr>
      <vt:lpstr>Komunikasi Lingkungan tidak hanya berorientasi pada penggunaan media sebagai alat untuk mengomunikasikan isu lingkungan tapi harus bisa mendorong orang untuk berpartisipasi. Komunikasi harus membuat masyarakat berperan aktif untuk menyuarakan kepedulian terhadap lingkungan. </vt:lpstr>
      <vt:lpstr>Bahan bacaan: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KOMUNIKASI PEMBANGUNAN</dc:title>
  <dc:creator>Emma  Aliudin</dc:creator>
  <cp:lastModifiedBy>Emma  Aliudin</cp:lastModifiedBy>
  <cp:revision>7</cp:revision>
  <dcterms:created xsi:type="dcterms:W3CDTF">2020-12-04T15:55:11Z</dcterms:created>
  <dcterms:modified xsi:type="dcterms:W3CDTF">2020-12-07T12:08:17Z</dcterms:modified>
</cp:coreProperties>
</file>