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58" r:id="rId3"/>
    <p:sldId id="265" r:id="rId4"/>
    <p:sldId id="290" r:id="rId5"/>
    <p:sldId id="260" r:id="rId6"/>
    <p:sldId id="261" r:id="rId7"/>
    <p:sldId id="263" r:id="rId8"/>
    <p:sldId id="289" r:id="rId9"/>
    <p:sldId id="278" r:id="rId10"/>
    <p:sldId id="279" r:id="rId11"/>
    <p:sldId id="280" r:id="rId12"/>
    <p:sldId id="281" r:id="rId13"/>
    <p:sldId id="282" r:id="rId14"/>
    <p:sldId id="283" r:id="rId15"/>
    <p:sldId id="284" r:id="rId16"/>
    <p:sldId id="285" r:id="rId17"/>
    <p:sldId id="287" r:id="rId18"/>
    <p:sldId id="288"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62"/>
    <p:restoredTop sz="94542"/>
  </p:normalViewPr>
  <p:slideViewPr>
    <p:cSldViewPr snapToGrid="0" snapToObjects="1">
      <p:cViewPr varScale="1">
        <p:scale>
          <a:sx n="87" d="100"/>
          <a:sy n="87" d="100"/>
        </p:scale>
        <p:origin x="904"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160595-4E7A-4E2E-A17A-7EAC8F64BEE3}"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5C6364B9-609D-418B-92FF-CB84B089F62F}">
      <dgm:prSet/>
      <dgm:spPr/>
      <dgm:t>
        <a:bodyPr/>
        <a:lstStyle/>
        <a:p>
          <a:r>
            <a:rPr lang="en-US"/>
            <a:t>Tahukah Anda, </a:t>
          </a:r>
        </a:p>
      </dgm:t>
    </dgm:pt>
    <dgm:pt modelId="{186A5596-F00C-46F9-8DB1-BCF01E289CA8}" type="parTrans" cxnId="{BBF0DC90-B667-4962-A857-4D6FB85640AA}">
      <dgm:prSet/>
      <dgm:spPr/>
      <dgm:t>
        <a:bodyPr/>
        <a:lstStyle/>
        <a:p>
          <a:endParaRPr lang="en-US"/>
        </a:p>
      </dgm:t>
    </dgm:pt>
    <dgm:pt modelId="{FF939ADF-B969-4EDB-8C23-8B611EB6642C}" type="sibTrans" cxnId="{BBF0DC90-B667-4962-A857-4D6FB85640AA}">
      <dgm:prSet/>
      <dgm:spPr/>
      <dgm:t>
        <a:bodyPr/>
        <a:lstStyle/>
        <a:p>
          <a:endParaRPr lang="en-US"/>
        </a:p>
      </dgm:t>
    </dgm:pt>
    <dgm:pt modelId="{C36EE517-EE9B-4B9F-A62D-167C284F30A7}">
      <dgm:prSet/>
      <dgm:spPr/>
      <dgm:t>
        <a:bodyPr/>
        <a:lstStyle/>
        <a:p>
          <a:r>
            <a:rPr lang="en-US"/>
            <a:t>Simbol-simbol di balik ini </a:t>
          </a:r>
        </a:p>
      </dgm:t>
    </dgm:pt>
    <dgm:pt modelId="{7967923D-658F-435B-88EE-AE3562D3D3B4}" type="parTrans" cxnId="{283D0D4A-8872-4913-A6A9-8477066C8D5A}">
      <dgm:prSet/>
      <dgm:spPr/>
      <dgm:t>
        <a:bodyPr/>
        <a:lstStyle/>
        <a:p>
          <a:endParaRPr lang="en-US"/>
        </a:p>
      </dgm:t>
    </dgm:pt>
    <dgm:pt modelId="{DA0E14F2-9015-413C-9C7B-FCE141B30C6E}" type="sibTrans" cxnId="{283D0D4A-8872-4913-A6A9-8477066C8D5A}">
      <dgm:prSet/>
      <dgm:spPr/>
      <dgm:t>
        <a:bodyPr/>
        <a:lstStyle/>
        <a:p>
          <a:endParaRPr lang="en-US"/>
        </a:p>
      </dgm:t>
    </dgm:pt>
    <dgm:pt modelId="{7994ADEB-9A52-414F-8FEE-315B9F34DC51}">
      <dgm:prSet/>
      <dgm:spPr/>
      <dgm:t>
        <a:bodyPr/>
        <a:lstStyle/>
        <a:p>
          <a:r>
            <a:rPr lang="en-US"/>
            <a:t>menyampaikan pesan apa? </a:t>
          </a:r>
        </a:p>
      </dgm:t>
    </dgm:pt>
    <dgm:pt modelId="{B8FC6F7C-B5C3-4505-8A21-974CD02A9267}" type="parTrans" cxnId="{9676B3DD-152F-4428-86DB-BC2D207431F9}">
      <dgm:prSet/>
      <dgm:spPr/>
      <dgm:t>
        <a:bodyPr/>
        <a:lstStyle/>
        <a:p>
          <a:endParaRPr lang="en-US"/>
        </a:p>
      </dgm:t>
    </dgm:pt>
    <dgm:pt modelId="{588D3E26-BD23-4A0C-A951-6E199F9E24B5}" type="sibTrans" cxnId="{9676B3DD-152F-4428-86DB-BC2D207431F9}">
      <dgm:prSet/>
      <dgm:spPr/>
      <dgm:t>
        <a:bodyPr/>
        <a:lstStyle/>
        <a:p>
          <a:endParaRPr lang="en-US"/>
        </a:p>
      </dgm:t>
    </dgm:pt>
    <dgm:pt modelId="{26711B85-D133-425D-BAFC-BA230F641D84}" type="pres">
      <dgm:prSet presAssocID="{21160595-4E7A-4E2E-A17A-7EAC8F64BEE3}" presName="root" presStyleCnt="0">
        <dgm:presLayoutVars>
          <dgm:dir/>
          <dgm:resizeHandles val="exact"/>
        </dgm:presLayoutVars>
      </dgm:prSet>
      <dgm:spPr/>
    </dgm:pt>
    <dgm:pt modelId="{3F438A66-B8E4-4297-BB06-69D73ACB2219}" type="pres">
      <dgm:prSet presAssocID="{5C6364B9-609D-418B-92FF-CB84B089F62F}" presName="compNode" presStyleCnt="0"/>
      <dgm:spPr/>
    </dgm:pt>
    <dgm:pt modelId="{B3910AF4-2558-49CD-8C2B-262C29BD2A9E}" type="pres">
      <dgm:prSet presAssocID="{5C6364B9-609D-418B-92FF-CB84B089F62F}" presName="bgRect" presStyleLbl="bgShp" presStyleIdx="0" presStyleCnt="3"/>
      <dgm:spPr/>
    </dgm:pt>
    <dgm:pt modelId="{F52970FE-1D65-438C-92EB-C4C632DEB953}" type="pres">
      <dgm:prSet presAssocID="{5C6364B9-609D-418B-92FF-CB84B089F62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s"/>
        </a:ext>
      </dgm:extLst>
    </dgm:pt>
    <dgm:pt modelId="{06982A2B-B8FA-43B0-8D6A-6C11873EB3E0}" type="pres">
      <dgm:prSet presAssocID="{5C6364B9-609D-418B-92FF-CB84B089F62F}" presName="spaceRect" presStyleCnt="0"/>
      <dgm:spPr/>
    </dgm:pt>
    <dgm:pt modelId="{E78CAD98-2BAF-4703-8872-3F3F6D6C68BA}" type="pres">
      <dgm:prSet presAssocID="{5C6364B9-609D-418B-92FF-CB84B089F62F}" presName="parTx" presStyleLbl="revTx" presStyleIdx="0" presStyleCnt="3">
        <dgm:presLayoutVars>
          <dgm:chMax val="0"/>
          <dgm:chPref val="0"/>
        </dgm:presLayoutVars>
      </dgm:prSet>
      <dgm:spPr/>
    </dgm:pt>
    <dgm:pt modelId="{C89499E2-70E4-4F74-AAD8-8B85416E2FF0}" type="pres">
      <dgm:prSet presAssocID="{FF939ADF-B969-4EDB-8C23-8B611EB6642C}" presName="sibTrans" presStyleCnt="0"/>
      <dgm:spPr/>
    </dgm:pt>
    <dgm:pt modelId="{9A5FB910-1B84-42DE-94CC-B467B4697D98}" type="pres">
      <dgm:prSet presAssocID="{C36EE517-EE9B-4B9F-A62D-167C284F30A7}" presName="compNode" presStyleCnt="0"/>
      <dgm:spPr/>
    </dgm:pt>
    <dgm:pt modelId="{50DC39FA-6A10-4B71-B05B-CCFBCAFE40EE}" type="pres">
      <dgm:prSet presAssocID="{C36EE517-EE9B-4B9F-A62D-167C284F30A7}" presName="bgRect" presStyleLbl="bgShp" presStyleIdx="1" presStyleCnt="3"/>
      <dgm:spPr/>
    </dgm:pt>
    <dgm:pt modelId="{F68BC19E-134E-4A99-B4E9-95D511218DE7}" type="pres">
      <dgm:prSet presAssocID="{C36EE517-EE9B-4B9F-A62D-167C284F30A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lask"/>
        </a:ext>
      </dgm:extLst>
    </dgm:pt>
    <dgm:pt modelId="{86591E53-822C-464E-9115-CFB9821F304A}" type="pres">
      <dgm:prSet presAssocID="{C36EE517-EE9B-4B9F-A62D-167C284F30A7}" presName="spaceRect" presStyleCnt="0"/>
      <dgm:spPr/>
    </dgm:pt>
    <dgm:pt modelId="{5822E64C-7051-4F21-8E82-282726BDD46C}" type="pres">
      <dgm:prSet presAssocID="{C36EE517-EE9B-4B9F-A62D-167C284F30A7}" presName="parTx" presStyleLbl="revTx" presStyleIdx="1" presStyleCnt="3">
        <dgm:presLayoutVars>
          <dgm:chMax val="0"/>
          <dgm:chPref val="0"/>
        </dgm:presLayoutVars>
      </dgm:prSet>
      <dgm:spPr/>
    </dgm:pt>
    <dgm:pt modelId="{CB7C8DF3-3B47-4242-A791-A50CCD6074A3}" type="pres">
      <dgm:prSet presAssocID="{DA0E14F2-9015-413C-9C7B-FCE141B30C6E}" presName="sibTrans" presStyleCnt="0"/>
      <dgm:spPr/>
    </dgm:pt>
    <dgm:pt modelId="{A4567B33-AEF5-4003-AFCC-00C6B47E3960}" type="pres">
      <dgm:prSet presAssocID="{7994ADEB-9A52-414F-8FEE-315B9F34DC51}" presName="compNode" presStyleCnt="0"/>
      <dgm:spPr/>
    </dgm:pt>
    <dgm:pt modelId="{26DC7492-EA35-494F-AFF9-B0BEC300C354}" type="pres">
      <dgm:prSet presAssocID="{7994ADEB-9A52-414F-8FEE-315B9F34DC51}" presName="bgRect" presStyleLbl="bgShp" presStyleIdx="2" presStyleCnt="3"/>
      <dgm:spPr/>
    </dgm:pt>
    <dgm:pt modelId="{888FA0D3-103F-44F7-A062-17D7AF625F8B}" type="pres">
      <dgm:prSet presAssocID="{7994ADEB-9A52-414F-8FEE-315B9F34DC5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
        </a:ext>
      </dgm:extLst>
    </dgm:pt>
    <dgm:pt modelId="{FE771EF0-576E-4B56-9E11-5AD4A5BEF1A4}" type="pres">
      <dgm:prSet presAssocID="{7994ADEB-9A52-414F-8FEE-315B9F34DC51}" presName="spaceRect" presStyleCnt="0"/>
      <dgm:spPr/>
    </dgm:pt>
    <dgm:pt modelId="{B9D01A23-EE5F-4D2B-A4FC-2B652F1B1DD6}" type="pres">
      <dgm:prSet presAssocID="{7994ADEB-9A52-414F-8FEE-315B9F34DC51}" presName="parTx" presStyleLbl="revTx" presStyleIdx="2" presStyleCnt="3">
        <dgm:presLayoutVars>
          <dgm:chMax val="0"/>
          <dgm:chPref val="0"/>
        </dgm:presLayoutVars>
      </dgm:prSet>
      <dgm:spPr/>
    </dgm:pt>
  </dgm:ptLst>
  <dgm:cxnLst>
    <dgm:cxn modelId="{54F53412-DD50-4246-8E54-60D4091E643A}" type="presOf" srcId="{5C6364B9-609D-418B-92FF-CB84B089F62F}" destId="{E78CAD98-2BAF-4703-8872-3F3F6D6C68BA}" srcOrd="0" destOrd="0" presId="urn:microsoft.com/office/officeart/2018/2/layout/IconVerticalSolidList"/>
    <dgm:cxn modelId="{87329032-E278-4440-9220-E4CC405E9BEB}" type="presOf" srcId="{7994ADEB-9A52-414F-8FEE-315B9F34DC51}" destId="{B9D01A23-EE5F-4D2B-A4FC-2B652F1B1DD6}" srcOrd="0" destOrd="0" presId="urn:microsoft.com/office/officeart/2018/2/layout/IconVerticalSolidList"/>
    <dgm:cxn modelId="{283D0D4A-8872-4913-A6A9-8477066C8D5A}" srcId="{21160595-4E7A-4E2E-A17A-7EAC8F64BEE3}" destId="{C36EE517-EE9B-4B9F-A62D-167C284F30A7}" srcOrd="1" destOrd="0" parTransId="{7967923D-658F-435B-88EE-AE3562D3D3B4}" sibTransId="{DA0E14F2-9015-413C-9C7B-FCE141B30C6E}"/>
    <dgm:cxn modelId="{ECF5574B-8116-47B5-8C15-DC999CCFE3A6}" type="presOf" srcId="{21160595-4E7A-4E2E-A17A-7EAC8F64BEE3}" destId="{26711B85-D133-425D-BAFC-BA230F641D84}" srcOrd="0" destOrd="0" presId="urn:microsoft.com/office/officeart/2018/2/layout/IconVerticalSolidList"/>
    <dgm:cxn modelId="{BBF0DC90-B667-4962-A857-4D6FB85640AA}" srcId="{21160595-4E7A-4E2E-A17A-7EAC8F64BEE3}" destId="{5C6364B9-609D-418B-92FF-CB84B089F62F}" srcOrd="0" destOrd="0" parTransId="{186A5596-F00C-46F9-8DB1-BCF01E289CA8}" sibTransId="{FF939ADF-B969-4EDB-8C23-8B611EB6642C}"/>
    <dgm:cxn modelId="{9676B3DD-152F-4428-86DB-BC2D207431F9}" srcId="{21160595-4E7A-4E2E-A17A-7EAC8F64BEE3}" destId="{7994ADEB-9A52-414F-8FEE-315B9F34DC51}" srcOrd="2" destOrd="0" parTransId="{B8FC6F7C-B5C3-4505-8A21-974CD02A9267}" sibTransId="{588D3E26-BD23-4A0C-A951-6E199F9E24B5}"/>
    <dgm:cxn modelId="{1527B8E8-442C-4C52-854B-BA228D140D15}" type="presOf" srcId="{C36EE517-EE9B-4B9F-A62D-167C284F30A7}" destId="{5822E64C-7051-4F21-8E82-282726BDD46C}" srcOrd="0" destOrd="0" presId="urn:microsoft.com/office/officeart/2018/2/layout/IconVerticalSolidList"/>
    <dgm:cxn modelId="{475A2F67-FC3C-4899-957A-E685A00E7FF4}" type="presParOf" srcId="{26711B85-D133-425D-BAFC-BA230F641D84}" destId="{3F438A66-B8E4-4297-BB06-69D73ACB2219}" srcOrd="0" destOrd="0" presId="urn:microsoft.com/office/officeart/2018/2/layout/IconVerticalSolidList"/>
    <dgm:cxn modelId="{39C12ABC-CDC0-4E11-821A-8545E28263CF}" type="presParOf" srcId="{3F438A66-B8E4-4297-BB06-69D73ACB2219}" destId="{B3910AF4-2558-49CD-8C2B-262C29BD2A9E}" srcOrd="0" destOrd="0" presId="urn:microsoft.com/office/officeart/2018/2/layout/IconVerticalSolidList"/>
    <dgm:cxn modelId="{A10743D6-C190-4824-A061-1DD9D62CDE6F}" type="presParOf" srcId="{3F438A66-B8E4-4297-BB06-69D73ACB2219}" destId="{F52970FE-1D65-438C-92EB-C4C632DEB953}" srcOrd="1" destOrd="0" presId="urn:microsoft.com/office/officeart/2018/2/layout/IconVerticalSolidList"/>
    <dgm:cxn modelId="{52C10A51-69B4-44D3-A768-AC13D887F122}" type="presParOf" srcId="{3F438A66-B8E4-4297-BB06-69D73ACB2219}" destId="{06982A2B-B8FA-43B0-8D6A-6C11873EB3E0}" srcOrd="2" destOrd="0" presId="urn:microsoft.com/office/officeart/2018/2/layout/IconVerticalSolidList"/>
    <dgm:cxn modelId="{BBDDF75D-001C-4A73-A73A-8A89A4A0A0A4}" type="presParOf" srcId="{3F438A66-B8E4-4297-BB06-69D73ACB2219}" destId="{E78CAD98-2BAF-4703-8872-3F3F6D6C68BA}" srcOrd="3" destOrd="0" presId="urn:microsoft.com/office/officeart/2018/2/layout/IconVerticalSolidList"/>
    <dgm:cxn modelId="{B8624F39-9A33-45A9-88E0-8C0F9E571EC4}" type="presParOf" srcId="{26711B85-D133-425D-BAFC-BA230F641D84}" destId="{C89499E2-70E4-4F74-AAD8-8B85416E2FF0}" srcOrd="1" destOrd="0" presId="urn:microsoft.com/office/officeart/2018/2/layout/IconVerticalSolidList"/>
    <dgm:cxn modelId="{8B0C2E35-AA43-499E-99BA-9391D5E84681}" type="presParOf" srcId="{26711B85-D133-425D-BAFC-BA230F641D84}" destId="{9A5FB910-1B84-42DE-94CC-B467B4697D98}" srcOrd="2" destOrd="0" presId="urn:microsoft.com/office/officeart/2018/2/layout/IconVerticalSolidList"/>
    <dgm:cxn modelId="{A11E6E36-D905-4A27-B027-31793DFC547E}" type="presParOf" srcId="{9A5FB910-1B84-42DE-94CC-B467B4697D98}" destId="{50DC39FA-6A10-4B71-B05B-CCFBCAFE40EE}" srcOrd="0" destOrd="0" presId="urn:microsoft.com/office/officeart/2018/2/layout/IconVerticalSolidList"/>
    <dgm:cxn modelId="{5B938428-E74F-4AD8-A94C-EBB39875FF8C}" type="presParOf" srcId="{9A5FB910-1B84-42DE-94CC-B467B4697D98}" destId="{F68BC19E-134E-4A99-B4E9-95D511218DE7}" srcOrd="1" destOrd="0" presId="urn:microsoft.com/office/officeart/2018/2/layout/IconVerticalSolidList"/>
    <dgm:cxn modelId="{F731E765-E8F3-481B-8B21-B68B3218BAD4}" type="presParOf" srcId="{9A5FB910-1B84-42DE-94CC-B467B4697D98}" destId="{86591E53-822C-464E-9115-CFB9821F304A}" srcOrd="2" destOrd="0" presId="urn:microsoft.com/office/officeart/2018/2/layout/IconVerticalSolidList"/>
    <dgm:cxn modelId="{498DA4C8-B5FB-4C73-BBF2-EF3ECA094852}" type="presParOf" srcId="{9A5FB910-1B84-42DE-94CC-B467B4697D98}" destId="{5822E64C-7051-4F21-8E82-282726BDD46C}" srcOrd="3" destOrd="0" presId="urn:microsoft.com/office/officeart/2018/2/layout/IconVerticalSolidList"/>
    <dgm:cxn modelId="{B7A1D378-B572-463D-B961-219BDBA506DC}" type="presParOf" srcId="{26711B85-D133-425D-BAFC-BA230F641D84}" destId="{CB7C8DF3-3B47-4242-A791-A50CCD6074A3}" srcOrd="3" destOrd="0" presId="urn:microsoft.com/office/officeart/2018/2/layout/IconVerticalSolidList"/>
    <dgm:cxn modelId="{03A28E60-6521-4917-B0BE-7F435C9288A1}" type="presParOf" srcId="{26711B85-D133-425D-BAFC-BA230F641D84}" destId="{A4567B33-AEF5-4003-AFCC-00C6B47E3960}" srcOrd="4" destOrd="0" presId="urn:microsoft.com/office/officeart/2018/2/layout/IconVerticalSolidList"/>
    <dgm:cxn modelId="{AA68F084-5D82-421D-A9E4-0BE49F038D61}" type="presParOf" srcId="{A4567B33-AEF5-4003-AFCC-00C6B47E3960}" destId="{26DC7492-EA35-494F-AFF9-B0BEC300C354}" srcOrd="0" destOrd="0" presId="urn:microsoft.com/office/officeart/2018/2/layout/IconVerticalSolidList"/>
    <dgm:cxn modelId="{F60ABFAB-AAC9-46B9-9D36-B86667BB7592}" type="presParOf" srcId="{A4567B33-AEF5-4003-AFCC-00C6B47E3960}" destId="{888FA0D3-103F-44F7-A062-17D7AF625F8B}" srcOrd="1" destOrd="0" presId="urn:microsoft.com/office/officeart/2018/2/layout/IconVerticalSolidList"/>
    <dgm:cxn modelId="{0794A020-BF7A-450C-998C-9C4158C2630E}" type="presParOf" srcId="{A4567B33-AEF5-4003-AFCC-00C6B47E3960}" destId="{FE771EF0-576E-4B56-9E11-5AD4A5BEF1A4}" srcOrd="2" destOrd="0" presId="urn:microsoft.com/office/officeart/2018/2/layout/IconVerticalSolidList"/>
    <dgm:cxn modelId="{B3AE0DF1-5F16-4DCF-9069-CB2CB7CE2CCC}" type="presParOf" srcId="{A4567B33-AEF5-4003-AFCC-00C6B47E3960}" destId="{B9D01A23-EE5F-4D2B-A4FC-2B652F1B1DD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910AF4-2558-49CD-8C2B-262C29BD2A9E}">
      <dsp:nvSpPr>
        <dsp:cNvPr id="0" name=""/>
        <dsp:cNvSpPr/>
      </dsp:nvSpPr>
      <dsp:spPr>
        <a:xfrm>
          <a:off x="0" y="718"/>
          <a:ext cx="48852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2970FE-1D65-438C-92EB-C4C632DEB953}">
      <dsp:nvSpPr>
        <dsp:cNvPr id="0" name=""/>
        <dsp:cNvSpPr/>
      </dsp:nvSpPr>
      <dsp:spPr>
        <a:xfrm>
          <a:off x="508544" y="378974"/>
          <a:ext cx="924626" cy="924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78CAD98-2BAF-4703-8872-3F3F6D6C68BA}">
      <dsp:nvSpPr>
        <dsp:cNvPr id="0" name=""/>
        <dsp:cNvSpPr/>
      </dsp:nvSpPr>
      <dsp:spPr>
        <a:xfrm>
          <a:off x="1941716" y="718"/>
          <a:ext cx="2943486"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90000"/>
            </a:lnSpc>
            <a:spcBef>
              <a:spcPct val="0"/>
            </a:spcBef>
            <a:spcAft>
              <a:spcPct val="35000"/>
            </a:spcAft>
            <a:buNone/>
          </a:pPr>
          <a:r>
            <a:rPr lang="en-US" sz="2500" kern="1200"/>
            <a:t>Tahukah Anda, </a:t>
          </a:r>
        </a:p>
      </dsp:txBody>
      <dsp:txXfrm>
        <a:off x="1941716" y="718"/>
        <a:ext cx="2943486" cy="1681139"/>
      </dsp:txXfrm>
    </dsp:sp>
    <dsp:sp modelId="{50DC39FA-6A10-4B71-B05B-CCFBCAFE40EE}">
      <dsp:nvSpPr>
        <dsp:cNvPr id="0" name=""/>
        <dsp:cNvSpPr/>
      </dsp:nvSpPr>
      <dsp:spPr>
        <a:xfrm>
          <a:off x="0" y="2102143"/>
          <a:ext cx="48852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8BC19E-134E-4A99-B4E9-95D511218DE7}">
      <dsp:nvSpPr>
        <dsp:cNvPr id="0" name=""/>
        <dsp:cNvSpPr/>
      </dsp:nvSpPr>
      <dsp:spPr>
        <a:xfrm>
          <a:off x="508544" y="2480399"/>
          <a:ext cx="924626" cy="924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822E64C-7051-4F21-8E82-282726BDD46C}">
      <dsp:nvSpPr>
        <dsp:cNvPr id="0" name=""/>
        <dsp:cNvSpPr/>
      </dsp:nvSpPr>
      <dsp:spPr>
        <a:xfrm>
          <a:off x="1941716" y="2102143"/>
          <a:ext cx="2943486"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90000"/>
            </a:lnSpc>
            <a:spcBef>
              <a:spcPct val="0"/>
            </a:spcBef>
            <a:spcAft>
              <a:spcPct val="35000"/>
            </a:spcAft>
            <a:buNone/>
          </a:pPr>
          <a:r>
            <a:rPr lang="en-US" sz="2500" kern="1200"/>
            <a:t>Simbol-simbol di balik ini </a:t>
          </a:r>
        </a:p>
      </dsp:txBody>
      <dsp:txXfrm>
        <a:off x="1941716" y="2102143"/>
        <a:ext cx="2943486" cy="1681139"/>
      </dsp:txXfrm>
    </dsp:sp>
    <dsp:sp modelId="{26DC7492-EA35-494F-AFF9-B0BEC300C354}">
      <dsp:nvSpPr>
        <dsp:cNvPr id="0" name=""/>
        <dsp:cNvSpPr/>
      </dsp:nvSpPr>
      <dsp:spPr>
        <a:xfrm>
          <a:off x="0" y="4203567"/>
          <a:ext cx="48852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8FA0D3-103F-44F7-A062-17D7AF625F8B}">
      <dsp:nvSpPr>
        <dsp:cNvPr id="0" name=""/>
        <dsp:cNvSpPr/>
      </dsp:nvSpPr>
      <dsp:spPr>
        <a:xfrm>
          <a:off x="508544" y="4581824"/>
          <a:ext cx="924626" cy="924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9D01A23-EE5F-4D2B-A4FC-2B652F1B1DD6}">
      <dsp:nvSpPr>
        <dsp:cNvPr id="0" name=""/>
        <dsp:cNvSpPr/>
      </dsp:nvSpPr>
      <dsp:spPr>
        <a:xfrm>
          <a:off x="1941716" y="4203567"/>
          <a:ext cx="2943486"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90000"/>
            </a:lnSpc>
            <a:spcBef>
              <a:spcPct val="0"/>
            </a:spcBef>
            <a:spcAft>
              <a:spcPct val="35000"/>
            </a:spcAft>
            <a:buNone/>
          </a:pPr>
          <a:r>
            <a:rPr lang="en-US" sz="2500" kern="1200"/>
            <a:t>menyampaikan pesan apa? </a:t>
          </a:r>
        </a:p>
      </dsp:txBody>
      <dsp:txXfrm>
        <a:off x="1941716" y="4203567"/>
        <a:ext cx="2943486" cy="168113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28531F-E480-4842-BB34-20CA22840B3A}" type="datetimeFigureOut">
              <a:rPr lang="en-US" smtClean="0"/>
              <a:t>8/17/20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B8804D-19DE-1946-9A47-3CAA321E258E}" type="slidenum">
              <a:rPr lang="en-US" smtClean="0"/>
              <a:t>‹#›</a:t>
            </a:fld>
            <a:endParaRPr lang="en-US"/>
          </a:p>
        </p:txBody>
      </p:sp>
    </p:spTree>
    <p:extLst>
      <p:ext uri="{BB962C8B-B14F-4D97-AF65-F5344CB8AC3E}">
        <p14:creationId xmlns:p14="http://schemas.microsoft.com/office/powerpoint/2010/main" val="4622841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B8804D-19DE-1946-9A47-3CAA321E258E}" type="slidenum">
              <a:rPr lang="en-US" smtClean="0"/>
              <a:t>9</a:t>
            </a:fld>
            <a:endParaRPr lang="en-US"/>
          </a:p>
        </p:txBody>
      </p:sp>
    </p:spTree>
    <p:extLst>
      <p:ext uri="{BB962C8B-B14F-4D97-AF65-F5344CB8AC3E}">
        <p14:creationId xmlns:p14="http://schemas.microsoft.com/office/powerpoint/2010/main" val="382143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AF5D220-8D1A-B942-B67A-3E285AFE0B01}" type="datetimeFigureOut">
              <a:rPr lang="en-US" smtClean="0"/>
              <a:t>8/17/20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167787-73B3-5C4B-AC97-A32D38609C4A}" type="slidenum">
              <a:rPr lang="en-US" smtClean="0"/>
              <a:t>‹#›</a:t>
            </a:fld>
            <a:endParaRPr lang="en-US"/>
          </a:p>
        </p:txBody>
      </p:sp>
    </p:spTree>
    <p:extLst>
      <p:ext uri="{BB962C8B-B14F-4D97-AF65-F5344CB8AC3E}">
        <p14:creationId xmlns:p14="http://schemas.microsoft.com/office/powerpoint/2010/main" val="3823878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F5D220-8D1A-B942-B67A-3E285AFE0B01}" type="datetimeFigureOut">
              <a:rPr lang="en-US" smtClean="0"/>
              <a:t>8/17/20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167787-73B3-5C4B-AC97-A32D38609C4A}" type="slidenum">
              <a:rPr lang="en-US" smtClean="0"/>
              <a:t>‹#›</a:t>
            </a:fld>
            <a:endParaRPr lang="en-US"/>
          </a:p>
        </p:txBody>
      </p:sp>
    </p:spTree>
    <p:extLst>
      <p:ext uri="{BB962C8B-B14F-4D97-AF65-F5344CB8AC3E}">
        <p14:creationId xmlns:p14="http://schemas.microsoft.com/office/powerpoint/2010/main" val="344397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F5D220-8D1A-B942-B67A-3E285AFE0B01}" type="datetimeFigureOut">
              <a:rPr lang="en-US" smtClean="0"/>
              <a:t>8/17/20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167787-73B3-5C4B-AC97-A32D38609C4A}" type="slidenum">
              <a:rPr lang="en-US" smtClean="0"/>
              <a:t>‹#›</a:t>
            </a:fld>
            <a:endParaRPr lang="en-US"/>
          </a:p>
        </p:txBody>
      </p:sp>
    </p:spTree>
    <p:extLst>
      <p:ext uri="{BB962C8B-B14F-4D97-AF65-F5344CB8AC3E}">
        <p14:creationId xmlns:p14="http://schemas.microsoft.com/office/powerpoint/2010/main" val="4258133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F5D220-8D1A-B942-B67A-3E285AFE0B01}" type="datetimeFigureOut">
              <a:rPr lang="en-US" smtClean="0"/>
              <a:t>8/17/20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167787-73B3-5C4B-AC97-A32D38609C4A}" type="slidenum">
              <a:rPr lang="en-US" smtClean="0"/>
              <a:t>‹#›</a:t>
            </a:fld>
            <a:endParaRPr lang="en-US"/>
          </a:p>
        </p:txBody>
      </p:sp>
    </p:spTree>
    <p:extLst>
      <p:ext uri="{BB962C8B-B14F-4D97-AF65-F5344CB8AC3E}">
        <p14:creationId xmlns:p14="http://schemas.microsoft.com/office/powerpoint/2010/main" val="2875797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F5D220-8D1A-B942-B67A-3E285AFE0B01}" type="datetimeFigureOut">
              <a:rPr lang="en-US" smtClean="0"/>
              <a:t>8/17/20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167787-73B3-5C4B-AC97-A32D38609C4A}" type="slidenum">
              <a:rPr lang="en-US" smtClean="0"/>
              <a:t>‹#›</a:t>
            </a:fld>
            <a:endParaRPr lang="en-US"/>
          </a:p>
        </p:txBody>
      </p:sp>
    </p:spTree>
    <p:extLst>
      <p:ext uri="{BB962C8B-B14F-4D97-AF65-F5344CB8AC3E}">
        <p14:creationId xmlns:p14="http://schemas.microsoft.com/office/powerpoint/2010/main" val="2425428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F5D220-8D1A-B942-B67A-3E285AFE0B01}" type="datetimeFigureOut">
              <a:rPr lang="en-US" smtClean="0"/>
              <a:t>8/17/20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167787-73B3-5C4B-AC97-A32D38609C4A}" type="slidenum">
              <a:rPr lang="en-US" smtClean="0"/>
              <a:t>‹#›</a:t>
            </a:fld>
            <a:endParaRPr lang="en-US"/>
          </a:p>
        </p:txBody>
      </p:sp>
    </p:spTree>
    <p:extLst>
      <p:ext uri="{BB962C8B-B14F-4D97-AF65-F5344CB8AC3E}">
        <p14:creationId xmlns:p14="http://schemas.microsoft.com/office/powerpoint/2010/main" val="1049671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F5D220-8D1A-B942-B67A-3E285AFE0B01}" type="datetimeFigureOut">
              <a:rPr lang="en-US" smtClean="0"/>
              <a:t>8/17/20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167787-73B3-5C4B-AC97-A32D38609C4A}" type="slidenum">
              <a:rPr lang="en-US" smtClean="0"/>
              <a:t>‹#›</a:t>
            </a:fld>
            <a:endParaRPr lang="en-US"/>
          </a:p>
        </p:txBody>
      </p:sp>
    </p:spTree>
    <p:extLst>
      <p:ext uri="{BB962C8B-B14F-4D97-AF65-F5344CB8AC3E}">
        <p14:creationId xmlns:p14="http://schemas.microsoft.com/office/powerpoint/2010/main" val="1608343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F5D220-8D1A-B942-B67A-3E285AFE0B01}" type="datetimeFigureOut">
              <a:rPr lang="en-US" smtClean="0"/>
              <a:t>8/17/20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167787-73B3-5C4B-AC97-A32D38609C4A}" type="slidenum">
              <a:rPr lang="en-US" smtClean="0"/>
              <a:t>‹#›</a:t>
            </a:fld>
            <a:endParaRPr lang="en-US"/>
          </a:p>
        </p:txBody>
      </p:sp>
    </p:spTree>
    <p:extLst>
      <p:ext uri="{BB962C8B-B14F-4D97-AF65-F5344CB8AC3E}">
        <p14:creationId xmlns:p14="http://schemas.microsoft.com/office/powerpoint/2010/main" val="1627432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F5D220-8D1A-B942-B67A-3E285AFE0B01}" type="datetimeFigureOut">
              <a:rPr lang="en-US" smtClean="0"/>
              <a:t>8/17/20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167787-73B3-5C4B-AC97-A32D38609C4A}" type="slidenum">
              <a:rPr lang="en-US" smtClean="0"/>
              <a:t>‹#›</a:t>
            </a:fld>
            <a:endParaRPr lang="en-US"/>
          </a:p>
        </p:txBody>
      </p:sp>
    </p:spTree>
    <p:extLst>
      <p:ext uri="{BB962C8B-B14F-4D97-AF65-F5344CB8AC3E}">
        <p14:creationId xmlns:p14="http://schemas.microsoft.com/office/powerpoint/2010/main" val="3503778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F5D220-8D1A-B942-B67A-3E285AFE0B01}" type="datetimeFigureOut">
              <a:rPr lang="en-US" smtClean="0"/>
              <a:t>8/17/20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167787-73B3-5C4B-AC97-A32D38609C4A}" type="slidenum">
              <a:rPr lang="en-US" smtClean="0"/>
              <a:t>‹#›</a:t>
            </a:fld>
            <a:endParaRPr lang="en-US"/>
          </a:p>
        </p:txBody>
      </p:sp>
    </p:spTree>
    <p:extLst>
      <p:ext uri="{BB962C8B-B14F-4D97-AF65-F5344CB8AC3E}">
        <p14:creationId xmlns:p14="http://schemas.microsoft.com/office/powerpoint/2010/main" val="2506599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F5D220-8D1A-B942-B67A-3E285AFE0B01}" type="datetimeFigureOut">
              <a:rPr lang="en-US" smtClean="0"/>
              <a:t>8/17/20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167787-73B3-5C4B-AC97-A32D38609C4A}" type="slidenum">
              <a:rPr lang="en-US" smtClean="0"/>
              <a:t>‹#›</a:t>
            </a:fld>
            <a:endParaRPr lang="en-US"/>
          </a:p>
        </p:txBody>
      </p:sp>
    </p:spTree>
    <p:extLst>
      <p:ext uri="{BB962C8B-B14F-4D97-AF65-F5344CB8AC3E}">
        <p14:creationId xmlns:p14="http://schemas.microsoft.com/office/powerpoint/2010/main" val="4239867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F5D220-8D1A-B942-B67A-3E285AFE0B01}" type="datetimeFigureOut">
              <a:rPr lang="en-US" smtClean="0"/>
              <a:t>8/17/20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167787-73B3-5C4B-AC97-A32D38609C4A}" type="slidenum">
              <a:rPr lang="en-US" smtClean="0"/>
              <a:t>‹#›</a:t>
            </a:fld>
            <a:endParaRPr lang="en-US"/>
          </a:p>
        </p:txBody>
      </p:sp>
    </p:spTree>
    <p:extLst>
      <p:ext uri="{BB962C8B-B14F-4D97-AF65-F5344CB8AC3E}">
        <p14:creationId xmlns:p14="http://schemas.microsoft.com/office/powerpoint/2010/main" val="18161565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0AED851-54B9-4765-92D2-F0BE443BE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281392" y="2944090"/>
            <a:ext cx="3027250" cy="2387600"/>
          </a:xfrm>
        </p:spPr>
        <p:style>
          <a:lnRef idx="3">
            <a:schemeClr val="lt1"/>
          </a:lnRef>
          <a:fillRef idx="1">
            <a:schemeClr val="accent3"/>
          </a:fillRef>
          <a:effectRef idx="1">
            <a:schemeClr val="accent3"/>
          </a:effectRef>
          <a:fontRef idx="minor">
            <a:schemeClr val="lt1"/>
          </a:fontRef>
        </p:style>
        <p:txBody>
          <a:bodyPr anchor="t">
            <a:normAutofit/>
          </a:bodyPr>
          <a:lstStyle/>
          <a:p>
            <a:pPr algn="l">
              <a:lnSpc>
                <a:spcPct val="90000"/>
              </a:lnSpc>
            </a:pPr>
            <a:r>
              <a:rPr lang="en-US" sz="3600"/>
              <a:t>KOMUNIKASI LINGKUNGAN</a:t>
            </a:r>
          </a:p>
        </p:txBody>
      </p:sp>
      <p:sp>
        <p:nvSpPr>
          <p:cNvPr id="3" name="Subtitle 2"/>
          <p:cNvSpPr>
            <a:spLocks noGrp="1"/>
          </p:cNvSpPr>
          <p:nvPr>
            <p:ph type="subTitle" idx="1"/>
          </p:nvPr>
        </p:nvSpPr>
        <p:spPr>
          <a:xfrm>
            <a:off x="5281393" y="953037"/>
            <a:ext cx="3027250" cy="1709849"/>
          </a:xfrm>
        </p:spPr>
        <p:txBody>
          <a:bodyPr anchor="b">
            <a:normAutofit/>
          </a:bodyPr>
          <a:lstStyle/>
          <a:p>
            <a:pPr algn="l"/>
            <a:r>
              <a:rPr lang="en-US" sz="1700"/>
              <a:t>PERTEMUAN 2</a:t>
            </a:r>
          </a:p>
        </p:txBody>
      </p:sp>
      <p:sp>
        <p:nvSpPr>
          <p:cNvPr id="19" name="Rectangle 18">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120747"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2618" y="391886"/>
            <a:ext cx="4507024"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Skeleton">
            <a:extLst>
              <a:ext uri="{FF2B5EF4-FFF2-40B4-BE49-F238E27FC236}">
                <a16:creationId xmlns:a16="http://schemas.microsoft.com/office/drawing/2014/main" id="{D4691A99-8F56-4899-B22E-55473456F6D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0130" y="1323623"/>
            <a:ext cx="4152001" cy="4152001"/>
          </a:xfrm>
          <a:prstGeom prst="rect">
            <a:avLst/>
          </a:prstGeom>
        </p:spPr>
      </p:pic>
      <p:grpSp>
        <p:nvGrpSpPr>
          <p:cNvPr id="23" name="Group 22">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95358" y="2984992"/>
            <a:ext cx="548639" cy="673460"/>
            <a:chOff x="3940602" y="308034"/>
            <a:chExt cx="2116791" cy="3428999"/>
          </a:xfrm>
          <a:solidFill>
            <a:schemeClr val="accent4"/>
          </a:solidFill>
        </p:grpSpPr>
        <p:sp>
          <p:nvSpPr>
            <p:cNvPr id="24" name="Rectangle 23">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19749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D80C9EF-3CC6-4ECC-9C2D-9D0396C96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96646" y="386930"/>
            <a:ext cx="7606349" cy="1300554"/>
          </a:xfrm>
        </p:spPr>
        <p:txBody>
          <a:bodyPr vert="horz" lIns="91440" tIns="45720" rIns="91440" bIns="45720" rtlCol="0" anchor="b">
            <a:normAutofit/>
          </a:bodyPr>
          <a:lstStyle/>
          <a:p>
            <a:pPr algn="l" defTabSz="914400">
              <a:lnSpc>
                <a:spcPct val="90000"/>
              </a:lnSpc>
            </a:pPr>
            <a:r>
              <a:rPr lang="en-US" sz="4200" dirty="0"/>
              <a:t>Sustainable? </a:t>
            </a:r>
          </a:p>
        </p:txBody>
      </p:sp>
      <p:sp>
        <p:nvSpPr>
          <p:cNvPr id="12" name="Rectangle 11">
            <a:extLst>
              <a:ext uri="{FF2B5EF4-FFF2-40B4-BE49-F238E27FC236}">
                <a16:creationId xmlns:a16="http://schemas.microsoft.com/office/drawing/2014/main" id="{5DA32751-37A2-45C0-BE94-63D375E2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1998845"/>
            <a:ext cx="859094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Rain Forest Alliance.png"/>
          <p:cNvPicPr>
            <a:picLocks noGrp="1" noChangeAspect="1"/>
          </p:cNvPicPr>
          <p:nvPr>
            <p:ph idx="1"/>
          </p:nvPr>
        </p:nvPicPr>
        <p:blipFill rotWithShape="1">
          <a:blip r:embed="rId2">
            <a:extLst>
              <a:ext uri="{28A0092B-C50C-407E-A947-70E740481C1C}">
                <a14:useLocalDpi xmlns:a14="http://schemas.microsoft.com/office/drawing/2010/main" val="0"/>
              </a:ext>
            </a:extLst>
          </a:blip>
          <a:srcRect l="3694" r="4267" b="-2"/>
          <a:stretch/>
        </p:blipFill>
        <p:spPr>
          <a:xfrm>
            <a:off x="476471" y="2524715"/>
            <a:ext cx="3862708" cy="3714244"/>
          </a:xfrm>
          <a:prstGeom prst="rect">
            <a:avLst/>
          </a:prstGeom>
        </p:spPr>
      </p:pic>
      <p:sp>
        <p:nvSpPr>
          <p:cNvPr id="5" name="TextBox 4"/>
          <p:cNvSpPr txBox="1"/>
          <p:nvPr/>
        </p:nvSpPr>
        <p:spPr>
          <a:xfrm>
            <a:off x="4804821" y="2599509"/>
            <a:ext cx="3398174" cy="3639450"/>
          </a:xfrm>
          <a:prstGeom prst="rect">
            <a:avLst/>
          </a:prstGeom>
        </p:spPr>
        <p:txBody>
          <a:bodyPr vert="horz" lIns="91440" tIns="45720" rIns="91440" bIns="45720" rtlCol="0" anchor="ctr">
            <a:normAutofit/>
          </a:bodyPr>
          <a:lstStyle/>
          <a:p>
            <a:pPr indent="-228600" defTabSz="914400">
              <a:lnSpc>
                <a:spcPct val="90000"/>
              </a:lnSpc>
              <a:spcAft>
                <a:spcPts val="600"/>
              </a:spcAft>
              <a:buFont typeface="Arial" panose="020B0604020202020204" pitchFamily="34" charset="0"/>
              <a:buChar char="•"/>
            </a:pPr>
            <a:r>
              <a:rPr lang="en-US" sz="1700"/>
              <a:t>Means that companies are producing things sustainably. Only businesses, farms &amp; forest that meet the strict environmental &amp; social standards are given this award</a:t>
            </a:r>
          </a:p>
        </p:txBody>
      </p:sp>
      <p:sp>
        <p:nvSpPr>
          <p:cNvPr id="16" name="Rectangle 15">
            <a:extLst>
              <a:ext uri="{FF2B5EF4-FFF2-40B4-BE49-F238E27FC236}">
                <a16:creationId xmlns:a16="http://schemas.microsoft.com/office/drawing/2014/main" id="{5A55FBCD-CD42-40F5-8A1B-3203F9CA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323318" y="2332075"/>
            <a:ext cx="781700"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6132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3798" y="525982"/>
            <a:ext cx="3212237" cy="1200361"/>
          </a:xfrm>
        </p:spPr>
        <p:txBody>
          <a:bodyPr vert="horz" lIns="91440" tIns="45720" rIns="91440" bIns="45720" rtlCol="0" anchor="b">
            <a:normAutofit/>
          </a:bodyPr>
          <a:lstStyle/>
          <a:p>
            <a:pPr algn="l" defTabSz="914400">
              <a:lnSpc>
                <a:spcPct val="90000"/>
              </a:lnSpc>
            </a:pPr>
            <a:r>
              <a:rPr lang="en-US" sz="3100" kern="1200" dirty="0">
                <a:solidFill>
                  <a:schemeClr val="tx1"/>
                </a:solidFill>
                <a:latin typeface="+mj-lt"/>
                <a:ea typeface="+mj-ea"/>
                <a:cs typeface="+mj-cs"/>
              </a:rPr>
              <a:t>Kode </a:t>
            </a:r>
            <a:r>
              <a:rPr lang="en-US" sz="3100" kern="1200" dirty="0" err="1">
                <a:solidFill>
                  <a:schemeClr val="tx1"/>
                </a:solidFill>
                <a:latin typeface="+mj-lt"/>
                <a:ea typeface="+mj-ea"/>
                <a:cs typeface="+mj-cs"/>
              </a:rPr>
              <a:t>apa</a:t>
            </a:r>
            <a:r>
              <a:rPr lang="en-US" sz="3100" kern="1200" dirty="0">
                <a:solidFill>
                  <a:schemeClr val="tx1"/>
                </a:solidFill>
                <a:latin typeface="+mj-lt"/>
                <a:ea typeface="+mj-ea"/>
                <a:cs typeface="+mj-cs"/>
              </a:rPr>
              <a:t> </a:t>
            </a:r>
            <a:r>
              <a:rPr lang="en-US" sz="3100" kern="1200" dirty="0" err="1">
                <a:solidFill>
                  <a:schemeClr val="tx1"/>
                </a:solidFill>
                <a:latin typeface="+mj-lt"/>
                <a:ea typeface="+mj-ea"/>
                <a:cs typeface="+mj-cs"/>
              </a:rPr>
              <a:t>ini</a:t>
            </a:r>
            <a:r>
              <a:rPr lang="en-US" sz="3100" kern="1200" dirty="0">
                <a:solidFill>
                  <a:schemeClr val="tx1"/>
                </a:solidFill>
                <a:latin typeface="+mj-lt"/>
                <a:ea typeface="+mj-ea"/>
                <a:cs typeface="+mj-cs"/>
              </a:rPr>
              <a:t>?</a:t>
            </a:r>
          </a:p>
        </p:txBody>
      </p:sp>
      <p:sp>
        <p:nvSpPr>
          <p:cNvPr id="12" name="Rectangle 11">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399" y="1944913"/>
            <a:ext cx="30175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83799" y="2031101"/>
            <a:ext cx="3212238" cy="3511943"/>
          </a:xfrm>
          <a:prstGeom prst="rect">
            <a:avLst/>
          </a:prstGeom>
        </p:spPr>
        <p:txBody>
          <a:bodyPr vert="horz" lIns="91440" tIns="45720" rIns="91440" bIns="45720" rtlCol="0" anchor="ctr">
            <a:normAutofit/>
          </a:bodyPr>
          <a:lstStyle/>
          <a:p>
            <a:pPr indent="-228600" defTabSz="914400">
              <a:lnSpc>
                <a:spcPct val="90000"/>
              </a:lnSpc>
              <a:spcAft>
                <a:spcPts val="600"/>
              </a:spcAft>
              <a:buFont typeface="Arial" panose="020B0604020202020204" pitchFamily="34" charset="0"/>
              <a:buChar char="•"/>
            </a:pPr>
            <a:r>
              <a:rPr lang="en-US" sz="1600" dirty="0"/>
              <a:t>Plastic Resin Code. Means that products made with plastic resin. Number range 1-7. Some numbers are accepted in some recycling plants while others aren’t. </a:t>
            </a:r>
            <a:endParaRPr lang="en-US" sz="1600"/>
          </a:p>
          <a:p>
            <a:pPr indent="-228600" defTabSz="914400">
              <a:lnSpc>
                <a:spcPct val="90000"/>
              </a:lnSpc>
              <a:spcAft>
                <a:spcPts val="600"/>
              </a:spcAft>
              <a:buFont typeface="Arial" panose="020B0604020202020204" pitchFamily="34" charset="0"/>
              <a:buChar char="•"/>
            </a:pPr>
            <a:endParaRPr lang="en-US" sz="1600"/>
          </a:p>
        </p:txBody>
      </p:sp>
      <p:sp>
        <p:nvSpPr>
          <p:cNvPr id="14" name="Rectangle 13">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61965" y="6072626"/>
            <a:ext cx="740664" cy="1155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336109" y="1694387"/>
            <a:ext cx="740664" cy="887511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2594" y="354959"/>
            <a:ext cx="4638730"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Plastic Resin Codes.png"/>
          <p:cNvPicPr>
            <a:picLocks noGrp="1" noChangeAspect="1"/>
          </p:cNvPicPr>
          <p:nvPr>
            <p:ph idx="1"/>
          </p:nvPr>
        </p:nvPicPr>
        <p:blipFill>
          <a:blip r:embed="rId2">
            <a:extLst>
              <a:ext uri="{28A0092B-C50C-407E-A947-70E740481C1C}">
                <a14:useLocalDpi xmlns:a14="http://schemas.microsoft.com/office/drawing/2010/main" val="0"/>
              </a:ext>
            </a:extLst>
          </a:blip>
          <a:srcRect l="-66613" r="-66613"/>
          <a:stretch>
            <a:fillRect/>
          </a:stretch>
        </p:blipFill>
        <p:spPr>
          <a:xfrm>
            <a:off x="4490803" y="2152412"/>
            <a:ext cx="4221014" cy="2320306"/>
          </a:xfrm>
          <a:prstGeom prst="rect">
            <a:avLst/>
          </a:prstGeom>
        </p:spPr>
      </p:pic>
    </p:spTree>
    <p:extLst>
      <p:ext uri="{BB962C8B-B14F-4D97-AF65-F5344CB8AC3E}">
        <p14:creationId xmlns:p14="http://schemas.microsoft.com/office/powerpoint/2010/main" val="1497427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194F66-9AA1-7649-93C3-E6B01E939D69}"/>
              </a:ext>
            </a:extLst>
          </p:cNvPr>
          <p:cNvSpPr txBox="1"/>
          <p:nvPr/>
        </p:nvSpPr>
        <p:spPr>
          <a:xfrm>
            <a:off x="486698" y="2438400"/>
            <a:ext cx="2629120" cy="3785419"/>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r>
              <a:rPr lang="en-US" sz="1700"/>
              <a:t>APA MAKSUDNYA?</a:t>
            </a:r>
          </a:p>
        </p:txBody>
      </p:sp>
      <p:sp>
        <p:nvSpPr>
          <p:cNvPr id="26" name="Rectangle 25">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The Tidy Man.png"/>
          <p:cNvPicPr>
            <a:picLocks noGrp="1" noChangeAspect="1"/>
          </p:cNvPicPr>
          <p:nvPr>
            <p:ph idx="1"/>
          </p:nvPr>
        </p:nvPicPr>
        <p:blipFill>
          <a:blip r:embed="rId2">
            <a:extLst>
              <a:ext uri="{28A0092B-C50C-407E-A947-70E740481C1C}">
                <a14:useLocalDpi xmlns:a14="http://schemas.microsoft.com/office/drawing/2010/main" val="0"/>
              </a:ext>
            </a:extLst>
          </a:blip>
          <a:srcRect l="-66372" r="-66372"/>
          <a:stretch>
            <a:fillRect/>
          </a:stretch>
        </p:blipFill>
        <p:spPr>
          <a:xfrm>
            <a:off x="4054396" y="2187962"/>
            <a:ext cx="4514498" cy="2478829"/>
          </a:xfrm>
          <a:prstGeom prst="rect">
            <a:avLst/>
          </a:prstGeom>
          <a:effectLst/>
        </p:spPr>
      </p:pic>
    </p:spTree>
    <p:extLst>
      <p:ext uri="{BB962C8B-B14F-4D97-AF65-F5344CB8AC3E}">
        <p14:creationId xmlns:p14="http://schemas.microsoft.com/office/powerpoint/2010/main" val="2789362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696" y="629266"/>
            <a:ext cx="2629122" cy="1622321"/>
          </a:xfrm>
        </p:spPr>
        <p:txBody>
          <a:bodyPr vert="horz" lIns="91440" tIns="45720" rIns="91440" bIns="45720" rtlCol="0">
            <a:normAutofit fontScale="90000"/>
          </a:bodyPr>
          <a:lstStyle/>
          <a:p>
            <a:pPr defTabSz="914400"/>
            <a:r>
              <a:rPr lang="en-US" dirty="0" err="1"/>
              <a:t>Botol</a:t>
            </a:r>
            <a:r>
              <a:rPr lang="en-US" dirty="0"/>
              <a:t> </a:t>
            </a:r>
            <a:r>
              <a:rPr lang="en-US" dirty="0" err="1"/>
              <a:t>kaca</a:t>
            </a:r>
            <a:r>
              <a:rPr lang="en-US" dirty="0"/>
              <a:t> </a:t>
            </a:r>
            <a:r>
              <a:rPr lang="en-US" dirty="0" err="1"/>
              <a:t>mesti</a:t>
            </a:r>
            <a:r>
              <a:rPr lang="en-US" dirty="0"/>
              <a:t> </a:t>
            </a:r>
            <a:r>
              <a:rPr lang="en-US" dirty="0" err="1"/>
              <a:t>diapakan</a:t>
            </a:r>
            <a:r>
              <a:rPr lang="en-US" dirty="0"/>
              <a:t>?</a:t>
            </a:r>
          </a:p>
        </p:txBody>
      </p:sp>
      <p:sp>
        <p:nvSpPr>
          <p:cNvPr id="9" name="Content Placeholder 8">
            <a:extLst>
              <a:ext uri="{FF2B5EF4-FFF2-40B4-BE49-F238E27FC236}">
                <a16:creationId xmlns:a16="http://schemas.microsoft.com/office/drawing/2014/main" id="{04F52339-C1A9-4B82-B789-0651757F4B67}"/>
              </a:ext>
            </a:extLst>
          </p:cNvPr>
          <p:cNvSpPr>
            <a:spLocks noGrp="1"/>
          </p:cNvSpPr>
          <p:nvPr>
            <p:ph idx="1"/>
          </p:nvPr>
        </p:nvSpPr>
        <p:spPr>
          <a:xfrm>
            <a:off x="486698" y="2438400"/>
            <a:ext cx="2629120" cy="3785419"/>
          </a:xfrm>
        </p:spPr>
        <p:txBody>
          <a:bodyPr vert="horz" lIns="91440" tIns="45720" rIns="91440" bIns="45720" rtlCol="0">
            <a:normAutofit/>
          </a:bodyPr>
          <a:lstStyle/>
          <a:p>
            <a:pPr marL="0" indent="0" defTabSz="914400">
              <a:spcBef>
                <a:spcPts val="1000"/>
              </a:spcBef>
              <a:buNone/>
            </a:pPr>
            <a:r>
              <a:rPr lang="en-US" sz="1700" dirty="0"/>
              <a:t>Don’t just throw away glass products. Recycle them appropriately. </a:t>
            </a:r>
          </a:p>
        </p:txBody>
      </p:sp>
      <p:sp>
        <p:nvSpPr>
          <p:cNvPr id="31" name="Rectangle 2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Glass.png"/>
          <p:cNvPicPr>
            <a:picLocks noChangeAspect="1"/>
          </p:cNvPicPr>
          <p:nvPr/>
        </p:nvPicPr>
        <p:blipFill>
          <a:blip r:embed="rId2">
            <a:extLst>
              <a:ext uri="{28A0092B-C50C-407E-A947-70E740481C1C}">
                <a14:useLocalDpi xmlns:a14="http://schemas.microsoft.com/office/drawing/2010/main" val="0"/>
              </a:ext>
            </a:extLst>
          </a:blip>
          <a:srcRect l="-40915" r="-40915"/>
          <a:stretch>
            <a:fillRect/>
          </a:stretch>
        </p:blipFill>
        <p:spPr>
          <a:xfrm>
            <a:off x="4054396" y="2185971"/>
            <a:ext cx="4514498" cy="2482812"/>
          </a:xfrm>
          <a:prstGeom prst="rect">
            <a:avLst/>
          </a:prstGeom>
          <a:effectLst/>
        </p:spPr>
      </p:pic>
    </p:spTree>
    <p:extLst>
      <p:ext uri="{BB962C8B-B14F-4D97-AF65-F5344CB8AC3E}">
        <p14:creationId xmlns:p14="http://schemas.microsoft.com/office/powerpoint/2010/main" val="886192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0">
            <a:extLst>
              <a:ext uri="{FF2B5EF4-FFF2-40B4-BE49-F238E27FC236}">
                <a16:creationId xmlns:a16="http://schemas.microsoft.com/office/drawing/2014/main" id="{1ECAB1E8-8195-4748-BE71-FF806D8689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 name="Rectangle 22">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181" y="633619"/>
            <a:ext cx="3209537" cy="5495925"/>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30935" y="978619"/>
            <a:ext cx="2558034" cy="1106424"/>
          </a:xfrm>
        </p:spPr>
        <p:txBody>
          <a:bodyPr vert="horz" lIns="91440" tIns="45720" rIns="91440" bIns="45720" rtlCol="0" anchor="ctr">
            <a:normAutofit/>
          </a:bodyPr>
          <a:lstStyle/>
          <a:p>
            <a:pPr algn="l" defTabSz="914400">
              <a:lnSpc>
                <a:spcPct val="90000"/>
              </a:lnSpc>
            </a:pPr>
            <a:r>
              <a:rPr lang="en-US" sz="2400" dirty="0" err="1"/>
              <a:t>Penjelasannya</a:t>
            </a:r>
            <a:r>
              <a:rPr lang="en-US" sz="2400" dirty="0"/>
              <a:t> </a:t>
            </a:r>
            <a:r>
              <a:rPr lang="en-US" sz="2400" dirty="0" err="1"/>
              <a:t>bagaimana</a:t>
            </a:r>
            <a:r>
              <a:rPr lang="en-US" sz="2400" dirty="0"/>
              <a:t>? </a:t>
            </a:r>
          </a:p>
        </p:txBody>
      </p:sp>
      <p:sp>
        <p:nvSpPr>
          <p:cNvPr id="30" name="Rectangle 24">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9175" y="117043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094" y="2121408"/>
            <a:ext cx="2496312"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630935" y="2359152"/>
            <a:ext cx="2558034" cy="3425043"/>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r>
              <a:rPr lang="en-US" sz="1500"/>
              <a:t>Products contribute in the reduction of greenhouse gas emission and save ur money</a:t>
            </a:r>
          </a:p>
        </p:txBody>
      </p:sp>
      <p:pic>
        <p:nvPicPr>
          <p:cNvPr id="4" name="Content Placeholder 3" descr="Energy Star.png"/>
          <p:cNvPicPr>
            <a:picLocks noGrp="1" noChangeAspect="1"/>
          </p:cNvPicPr>
          <p:nvPr>
            <p:ph idx="1"/>
          </p:nvPr>
        </p:nvPicPr>
        <p:blipFill rotWithShape="1">
          <a:blip r:embed="rId2">
            <a:extLst>
              <a:ext uri="{28A0092B-C50C-407E-A947-70E740481C1C}">
                <a14:useLocalDpi xmlns:a14="http://schemas.microsoft.com/office/drawing/2010/main" val="0"/>
              </a:ext>
            </a:extLst>
          </a:blip>
          <a:srcRect l="4569" r="4571" b="1"/>
          <a:stretch/>
        </p:blipFill>
        <p:spPr>
          <a:xfrm>
            <a:off x="3843337" y="634382"/>
            <a:ext cx="4992910" cy="5495162"/>
          </a:xfrm>
          <a:prstGeom prst="rect">
            <a:avLst/>
          </a:prstGeom>
        </p:spPr>
      </p:pic>
    </p:spTree>
    <p:extLst>
      <p:ext uri="{BB962C8B-B14F-4D97-AF65-F5344CB8AC3E}">
        <p14:creationId xmlns:p14="http://schemas.microsoft.com/office/powerpoint/2010/main" val="1007093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Ini</a:t>
            </a:r>
            <a:r>
              <a:rPr lang="en-US" dirty="0"/>
              <a:t> </a:t>
            </a:r>
            <a:r>
              <a:rPr lang="en-US" dirty="0" err="1"/>
              <a:t>apa</a:t>
            </a:r>
            <a:r>
              <a:rPr lang="en-US" dirty="0"/>
              <a:t>???</a:t>
            </a:r>
          </a:p>
        </p:txBody>
      </p:sp>
      <p:pic>
        <p:nvPicPr>
          <p:cNvPr id="4" name="Content Placeholder 3" descr="Recycle Aluminum.png"/>
          <p:cNvPicPr>
            <a:picLocks noGrp="1" noChangeAspect="1"/>
          </p:cNvPicPr>
          <p:nvPr>
            <p:ph idx="1"/>
          </p:nvPr>
        </p:nvPicPr>
        <p:blipFill>
          <a:blip r:embed="rId2">
            <a:extLst>
              <a:ext uri="{28A0092B-C50C-407E-A947-70E740481C1C}">
                <a14:useLocalDpi xmlns:a14="http://schemas.microsoft.com/office/drawing/2010/main" val="0"/>
              </a:ext>
            </a:extLst>
          </a:blip>
          <a:srcRect l="-44635" r="-44635"/>
          <a:stretch>
            <a:fillRect/>
          </a:stretch>
        </p:blipFill>
        <p:spPr/>
      </p:pic>
    </p:spTree>
    <p:extLst>
      <p:ext uri="{BB962C8B-B14F-4D97-AF65-F5344CB8AC3E}">
        <p14:creationId xmlns:p14="http://schemas.microsoft.com/office/powerpoint/2010/main" val="3741194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Recycle Steel.png"/>
          <p:cNvPicPr>
            <a:picLocks noGrp="1" noChangeAspect="1"/>
          </p:cNvPicPr>
          <p:nvPr>
            <p:ph idx="1"/>
          </p:nvPr>
        </p:nvPicPr>
        <p:blipFill>
          <a:blip r:embed="rId2">
            <a:extLst>
              <a:ext uri="{28A0092B-C50C-407E-A947-70E740481C1C}">
                <a14:useLocalDpi xmlns:a14="http://schemas.microsoft.com/office/drawing/2010/main" val="0"/>
              </a:ext>
            </a:extLst>
          </a:blip>
          <a:srcRect t="-16836" b="-16836"/>
          <a:stretch>
            <a:fillRect/>
          </a:stretch>
        </p:blipFill>
        <p:spPr>
          <a:xfrm>
            <a:off x="482600" y="1995458"/>
            <a:ext cx="5168390" cy="2842431"/>
          </a:xfrm>
          <a:prstGeom prst="rect">
            <a:avLst/>
          </a:prstGeom>
        </p:spPr>
      </p:pic>
      <p:sp>
        <p:nvSpPr>
          <p:cNvPr id="10" name="Rectangle 9">
            <a:extLst>
              <a:ext uri="{FF2B5EF4-FFF2-40B4-BE49-F238E27FC236}">
                <a16:creationId xmlns:a16="http://schemas.microsoft.com/office/drawing/2014/main" id="{F5493CFF-E43B-4B10-ACE1-C8A1246629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7404" y="0"/>
            <a:ext cx="3046596"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376987" y="643467"/>
            <a:ext cx="2338388" cy="2556385"/>
          </a:xfrm>
        </p:spPr>
        <p:txBody>
          <a:bodyPr vert="horz" lIns="91440" tIns="45720" rIns="91440" bIns="45720" rtlCol="0" anchor="b">
            <a:normAutofit/>
          </a:bodyPr>
          <a:lstStyle/>
          <a:p>
            <a:pPr algn="l" defTabSz="914400">
              <a:lnSpc>
                <a:spcPct val="90000"/>
              </a:lnSpc>
            </a:pPr>
            <a:r>
              <a:rPr lang="en-US" sz="4200" kern="1200" dirty="0" err="1">
                <a:solidFill>
                  <a:schemeClr val="bg1"/>
                </a:solidFill>
                <a:latin typeface="+mj-lt"/>
                <a:ea typeface="+mj-ea"/>
                <a:cs typeface="+mj-cs"/>
              </a:rPr>
              <a:t>Artinya</a:t>
            </a:r>
            <a:r>
              <a:rPr lang="en-US" sz="4200" kern="1200" dirty="0">
                <a:solidFill>
                  <a:schemeClr val="bg1"/>
                </a:solidFill>
                <a:latin typeface="+mj-lt"/>
                <a:ea typeface="+mj-ea"/>
                <a:cs typeface="+mj-cs"/>
              </a:rPr>
              <a:t>?</a:t>
            </a:r>
          </a:p>
        </p:txBody>
      </p:sp>
      <p:sp>
        <p:nvSpPr>
          <p:cNvPr id="5" name="TextBox 4"/>
          <p:cNvSpPr txBox="1"/>
          <p:nvPr/>
        </p:nvSpPr>
        <p:spPr>
          <a:xfrm>
            <a:off x="6376986" y="3358608"/>
            <a:ext cx="2284413" cy="2831273"/>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r>
              <a:rPr lang="en-US" sz="1600">
                <a:solidFill>
                  <a:schemeClr val="bg1"/>
                </a:solidFill>
              </a:rPr>
              <a:t>Recyclable steel </a:t>
            </a:r>
          </a:p>
        </p:txBody>
      </p:sp>
    </p:spTree>
    <p:extLst>
      <p:ext uri="{BB962C8B-B14F-4D97-AF65-F5344CB8AC3E}">
        <p14:creationId xmlns:p14="http://schemas.microsoft.com/office/powerpoint/2010/main" val="2547855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2170" y="856180"/>
            <a:ext cx="3420438" cy="1128068"/>
          </a:xfrm>
        </p:spPr>
        <p:txBody>
          <a:bodyPr vert="horz" lIns="91440" tIns="45720" rIns="91440" bIns="45720" rtlCol="0" anchor="ctr">
            <a:normAutofit/>
          </a:bodyPr>
          <a:lstStyle/>
          <a:p>
            <a:pPr algn="l" defTabSz="914400">
              <a:lnSpc>
                <a:spcPct val="90000"/>
              </a:lnSpc>
            </a:pPr>
            <a:r>
              <a:rPr lang="en-US" sz="3500" dirty="0" err="1"/>
              <a:t>Apa</a:t>
            </a:r>
            <a:r>
              <a:rPr lang="en-US" sz="3500" dirty="0"/>
              <a:t> </a:t>
            </a:r>
            <a:r>
              <a:rPr lang="en-US" sz="3500" dirty="0" err="1"/>
              <a:t>lagi</a:t>
            </a:r>
            <a:r>
              <a:rPr lang="en-US" sz="3500" dirty="0"/>
              <a:t> </a:t>
            </a:r>
            <a:r>
              <a:rPr lang="en-US" sz="3500" dirty="0" err="1"/>
              <a:t>ini</a:t>
            </a:r>
            <a:r>
              <a:rPr lang="en-US" sz="3500" dirty="0"/>
              <a:t>?</a:t>
            </a:r>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2663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2090569"/>
            <a:ext cx="32232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43039" y="2330505"/>
            <a:ext cx="3419569" cy="3979585"/>
          </a:xfrm>
          <a:prstGeom prst="rect">
            <a:avLst/>
          </a:prstGeom>
        </p:spPr>
        <p:txBody>
          <a:bodyPr vert="horz" lIns="91440" tIns="45720" rIns="91440" bIns="45720" rtlCol="0" anchor="ctr">
            <a:normAutofit/>
          </a:bodyPr>
          <a:lstStyle/>
          <a:p>
            <a:pPr indent="-228600" defTabSz="914400">
              <a:lnSpc>
                <a:spcPct val="90000"/>
              </a:lnSpc>
              <a:spcAft>
                <a:spcPts val="600"/>
              </a:spcAft>
              <a:buFont typeface="Arial" panose="020B0604020202020204" pitchFamily="34" charset="0"/>
              <a:buChar char="•"/>
            </a:pPr>
            <a:r>
              <a:rPr lang="en-US" sz="1700"/>
              <a:t>The plastic material is biodegradable. Make sure to throw in the compost section, not in the plastic recycling centers as they can contaminate the other plastic when breaking down. </a:t>
            </a:r>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513853"/>
            <a:ext cx="4507025"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Compostable.png"/>
          <p:cNvPicPr>
            <a:picLocks noGrp="1" noChangeAspect="1"/>
          </p:cNvPicPr>
          <p:nvPr>
            <p:ph idx="1"/>
          </p:nvPr>
        </p:nvPicPr>
        <p:blipFill rotWithShape="1">
          <a:blip r:embed="rId2">
            <a:extLst>
              <a:ext uri="{28A0092B-C50C-407E-A947-70E740481C1C}">
                <a14:useLocalDpi xmlns:a14="http://schemas.microsoft.com/office/drawing/2010/main" val="0"/>
              </a:ext>
            </a:extLst>
          </a:blip>
          <a:srcRect l="3349" r="5627" b="-2"/>
          <a:stretch/>
        </p:blipFill>
        <p:spPr>
          <a:xfrm>
            <a:off x="4483341" y="799352"/>
            <a:ext cx="4069057" cy="5259296"/>
          </a:xfrm>
          <a:prstGeom prst="rect">
            <a:avLst/>
          </a:prstGeom>
        </p:spPr>
      </p:pic>
    </p:spTree>
    <p:extLst>
      <p:ext uri="{BB962C8B-B14F-4D97-AF65-F5344CB8AC3E}">
        <p14:creationId xmlns:p14="http://schemas.microsoft.com/office/powerpoint/2010/main" val="1636396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7FEAE179-C525-48F3-AD47-0E9E2B6F2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8416" y="4883544"/>
            <a:ext cx="2907065" cy="1556907"/>
          </a:xfrm>
        </p:spPr>
        <p:txBody>
          <a:bodyPr vert="horz" lIns="91440" tIns="45720" rIns="91440" bIns="45720" rtlCol="0" anchor="ctr">
            <a:normAutofit/>
          </a:bodyPr>
          <a:lstStyle/>
          <a:p>
            <a:pPr algn="l" defTabSz="914400">
              <a:lnSpc>
                <a:spcPct val="90000"/>
              </a:lnSpc>
            </a:pPr>
            <a:r>
              <a:rPr lang="en-US" sz="2800"/>
              <a:t>Paham nggak? </a:t>
            </a:r>
          </a:p>
        </p:txBody>
      </p:sp>
      <p:sp>
        <p:nvSpPr>
          <p:cNvPr id="22" name="Rectangle 21">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8416" y="0"/>
            <a:ext cx="8423809" cy="458818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Forest For All.png"/>
          <p:cNvPicPr>
            <a:picLocks noGrp="1" noChangeAspect="1"/>
          </p:cNvPicPr>
          <p:nvPr>
            <p:ph idx="1"/>
          </p:nvPr>
        </p:nvPicPr>
        <p:blipFill rotWithShape="1">
          <a:blip r:embed="rId2">
            <a:extLst>
              <a:ext uri="{28A0092B-C50C-407E-A947-70E740481C1C}">
                <a14:useLocalDpi xmlns:a14="http://schemas.microsoft.com/office/drawing/2010/main" val="0"/>
              </a:ext>
            </a:extLst>
          </a:blip>
          <a:srcRect t="2481"/>
          <a:stretch/>
        </p:blipFill>
        <p:spPr>
          <a:xfrm>
            <a:off x="719403" y="364142"/>
            <a:ext cx="7777234" cy="3867993"/>
          </a:xfrm>
          <a:prstGeom prst="rect">
            <a:avLst/>
          </a:prstGeom>
        </p:spPr>
      </p:pic>
      <p:sp>
        <p:nvSpPr>
          <p:cNvPr id="26" name="Rectangle 25">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817950" y="5666847"/>
            <a:ext cx="1463040" cy="342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872039" y="4883544"/>
            <a:ext cx="4940186" cy="1556907"/>
          </a:xfrm>
          <a:prstGeom prst="rect">
            <a:avLst/>
          </a:prstGeom>
        </p:spPr>
        <p:txBody>
          <a:bodyPr vert="horz" lIns="91440" tIns="45720" rIns="91440" bIns="45720" rtlCol="0" anchor="ctr">
            <a:normAutofit/>
          </a:bodyPr>
          <a:lstStyle/>
          <a:p>
            <a:pPr indent="-228600" defTabSz="914400">
              <a:lnSpc>
                <a:spcPct val="90000"/>
              </a:lnSpc>
              <a:spcAft>
                <a:spcPts val="600"/>
              </a:spcAft>
              <a:buFont typeface="Arial" panose="020B0604020202020204" pitchFamily="34" charset="0"/>
              <a:buChar char="•"/>
            </a:pPr>
            <a:r>
              <a:rPr lang="en-US" sz="1600"/>
              <a:t>Any wood product or any product made out of the wood that comes from FSC approved forest is sustainable. The forest is very well managed under strict standards on environments, economic &amp; social. </a:t>
            </a:r>
          </a:p>
        </p:txBody>
      </p:sp>
    </p:spTree>
    <p:extLst>
      <p:ext uri="{BB962C8B-B14F-4D97-AF65-F5344CB8AC3E}">
        <p14:creationId xmlns:p14="http://schemas.microsoft.com/office/powerpoint/2010/main" val="893207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7515D20E-1AB7-4E74-9236-2B72B63D6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3771" y="1336329"/>
            <a:ext cx="2919549" cy="4382588"/>
          </a:xfrm>
        </p:spPr>
        <p:style>
          <a:lnRef idx="3">
            <a:schemeClr val="lt1"/>
          </a:lnRef>
          <a:fillRef idx="1">
            <a:schemeClr val="accent3"/>
          </a:fillRef>
          <a:effectRef idx="1">
            <a:schemeClr val="accent3"/>
          </a:effectRef>
          <a:fontRef idx="minor">
            <a:schemeClr val="lt1"/>
          </a:fontRef>
        </p:style>
        <p:txBody>
          <a:bodyPr anchor="ctr">
            <a:normAutofit/>
          </a:bodyPr>
          <a:lstStyle/>
          <a:p>
            <a:pPr>
              <a:lnSpc>
                <a:spcPct val="90000"/>
              </a:lnSpc>
            </a:pPr>
            <a:br>
              <a:rPr lang="en-US" sz="3600"/>
            </a:br>
            <a:r>
              <a:rPr lang="en-US" sz="3600"/>
              <a:t>DEFINISI </a:t>
            </a:r>
            <a:br>
              <a:rPr lang="en-US" sz="3600"/>
            </a:br>
            <a:r>
              <a:rPr lang="en-US" sz="3600"/>
              <a:t>KOMUNIKASI LINGKUNGAN</a:t>
            </a:r>
            <a:br>
              <a:rPr lang="en-US" sz="3600"/>
            </a:br>
            <a:endParaRPr lang="en-US" sz="3600"/>
          </a:p>
        </p:txBody>
      </p:sp>
      <p:grpSp>
        <p:nvGrpSpPr>
          <p:cNvPr id="23" name="Group 22">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3163461"/>
            <a:ext cx="548639" cy="673460"/>
            <a:chOff x="3940602" y="308034"/>
            <a:chExt cx="2116791" cy="3428999"/>
          </a:xfrm>
          <a:solidFill>
            <a:schemeClr val="accent4"/>
          </a:solidFill>
        </p:grpSpPr>
        <p:sp>
          <p:nvSpPr>
            <p:cNvPr id="24" name="Rectangle 23">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982976"/>
            <a:ext cx="4507025"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0" y="1336329"/>
            <a:ext cx="3945636" cy="4382588"/>
          </a:xfrm>
        </p:spPr>
        <p:txBody>
          <a:bodyPr anchor="ctr">
            <a:normAutofit/>
          </a:bodyPr>
          <a:lstStyle/>
          <a:p>
            <a:pPr marL="0" indent="0">
              <a:buNone/>
            </a:pPr>
            <a:endParaRPr lang="en-US" sz="1700">
              <a:latin typeface="Arial Rounded MT Bold" panose="020F0704030504030204" pitchFamily="34" charset="77"/>
            </a:endParaRPr>
          </a:p>
          <a:p>
            <a:pPr marL="0" indent="0">
              <a:buNone/>
            </a:pPr>
            <a:r>
              <a:rPr lang="en-US" sz="1700">
                <a:latin typeface="Arial Rounded MT Bold" panose="020F0704030504030204" pitchFamily="34" charset="77"/>
              </a:rPr>
              <a:t>“The pragmatic and constitutive vehicle for our </a:t>
            </a:r>
            <a:r>
              <a:rPr lang="en-US" sz="1700" u="sng">
                <a:latin typeface="Arial Rounded MT Bold" panose="020F0704030504030204" pitchFamily="34" charset="77"/>
              </a:rPr>
              <a:t>understanding of the environment </a:t>
            </a:r>
            <a:r>
              <a:rPr lang="en-US" sz="1700">
                <a:latin typeface="Arial Rounded MT Bold" panose="020F0704030504030204" pitchFamily="34" charset="77"/>
              </a:rPr>
              <a:t>as well as our relationships to the natural world; It is the symbolic medium that we use in constructing environmental problems and negotiating society’s different responses to them.” </a:t>
            </a:r>
          </a:p>
          <a:p>
            <a:pPr marL="0" indent="0">
              <a:buNone/>
            </a:pPr>
            <a:endParaRPr lang="en-US" sz="1700">
              <a:latin typeface="Arial Rounded MT Bold" panose="020F0704030504030204" pitchFamily="34" charset="77"/>
            </a:endParaRPr>
          </a:p>
          <a:p>
            <a:pPr marL="0" indent="0">
              <a:buNone/>
            </a:pPr>
            <a:r>
              <a:rPr lang="en-US" sz="1700">
                <a:latin typeface="Arial Rounded MT Bold" panose="020F0704030504030204" pitchFamily="34" charset="77"/>
              </a:rPr>
              <a:t>(ROBERT COX, 2006) </a:t>
            </a:r>
          </a:p>
        </p:txBody>
      </p:sp>
    </p:spTree>
    <p:extLst>
      <p:ext uri="{BB962C8B-B14F-4D97-AF65-F5344CB8AC3E}">
        <p14:creationId xmlns:p14="http://schemas.microsoft.com/office/powerpoint/2010/main" val="3023809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725" y="2385102"/>
            <a:ext cx="430568" cy="2087796"/>
            <a:chOff x="209668" y="2857422"/>
            <a:chExt cx="463662" cy="2087796"/>
          </a:xfrm>
        </p:grpSpPr>
        <p:sp>
          <p:nvSpPr>
            <p:cNvPr id="22" name="Rectangle 21">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5" name="Rectangle 24">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631767"/>
            <a:ext cx="8333796"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65213" y="1239927"/>
            <a:ext cx="3006440" cy="4680583"/>
          </a:xfrm>
        </p:spPr>
        <p:style>
          <a:lnRef idx="3">
            <a:schemeClr val="lt1"/>
          </a:lnRef>
          <a:fillRef idx="1">
            <a:schemeClr val="accent3"/>
          </a:fillRef>
          <a:effectRef idx="1">
            <a:schemeClr val="accent3"/>
          </a:effectRef>
          <a:fontRef idx="minor">
            <a:schemeClr val="lt1"/>
          </a:fontRef>
        </p:style>
        <p:txBody>
          <a:bodyPr anchor="ctr">
            <a:normAutofit/>
          </a:bodyPr>
          <a:lstStyle/>
          <a:p>
            <a:r>
              <a:rPr lang="en-US" sz="4500"/>
              <a:t>Yang artinya…</a:t>
            </a:r>
          </a:p>
        </p:txBody>
      </p:sp>
      <p:sp>
        <p:nvSpPr>
          <p:cNvPr id="3" name="Content Placeholder 2"/>
          <p:cNvSpPr>
            <a:spLocks noGrp="1"/>
          </p:cNvSpPr>
          <p:nvPr>
            <p:ph idx="1"/>
          </p:nvPr>
        </p:nvSpPr>
        <p:spPr>
          <a:xfrm>
            <a:off x="4718942" y="1239927"/>
            <a:ext cx="3728868" cy="4680583"/>
          </a:xfrm>
        </p:spPr>
        <p:txBody>
          <a:bodyPr anchor="ctr">
            <a:normAutofit/>
          </a:bodyPr>
          <a:lstStyle/>
          <a:p>
            <a:r>
              <a:rPr lang="en-US" sz="1700" b="1">
                <a:latin typeface="Arial Rounded MT Bold" panose="020F0704030504030204" pitchFamily="34" charset="77"/>
              </a:rPr>
              <a:t>Kendaraan </a:t>
            </a:r>
            <a:r>
              <a:rPr lang="en-US" sz="1700">
                <a:latin typeface="Arial Rounded MT Bold" panose="020F0704030504030204" pitchFamily="34" charset="77"/>
              </a:rPr>
              <a:t>praktis dan utama yang mengantarkan kita pada pemahaman tentang lingkungan dan cara berhubungan dengan alam; </a:t>
            </a:r>
          </a:p>
          <a:p>
            <a:r>
              <a:rPr lang="en-US" sz="1700">
                <a:latin typeface="Arial Rounded MT Bold" panose="020F0704030504030204" pitchFamily="34" charset="77"/>
              </a:rPr>
              <a:t>Sebuah </a:t>
            </a:r>
            <a:r>
              <a:rPr lang="en-US" sz="1700" b="1">
                <a:latin typeface="Arial Rounded MT Bold" panose="020F0704030504030204" pitchFamily="34" charset="77"/>
              </a:rPr>
              <a:t>medium simbolik </a:t>
            </a:r>
            <a:r>
              <a:rPr lang="en-US" sz="1700">
                <a:latin typeface="Arial Rounded MT Bold" panose="020F0704030504030204" pitchFamily="34" charset="77"/>
              </a:rPr>
              <a:t>yang kita gunakan dalam memaknai masalah-masalah lingkungan dan mendiskusikan pandangan-pandangan yang berbeda di masyarakat dalam menyikapi masalah lingkungan.  (Ingat teori Interaksi Simbolik  yang mengatakan bahwa ‘Komunikasi adalah proses pertukaran symbol’ ) </a:t>
            </a:r>
          </a:p>
          <a:p>
            <a:pPr marL="0" indent="0">
              <a:buNone/>
            </a:pPr>
            <a:endParaRPr lang="en-US" sz="1700"/>
          </a:p>
        </p:txBody>
      </p:sp>
    </p:spTree>
    <p:extLst>
      <p:ext uri="{BB962C8B-B14F-4D97-AF65-F5344CB8AC3E}">
        <p14:creationId xmlns:p14="http://schemas.microsoft.com/office/powerpoint/2010/main" val="1054898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2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6D1C04-E38A-784B-A28E-9741E6E660B4}"/>
              </a:ext>
            </a:extLst>
          </p:cNvPr>
          <p:cNvSpPr>
            <a:spLocks noGrp="1"/>
          </p:cNvSpPr>
          <p:nvPr>
            <p:ph type="title"/>
          </p:nvPr>
        </p:nvSpPr>
        <p:spPr>
          <a:xfrm>
            <a:off x="806825" y="1188637"/>
            <a:ext cx="2241175" cy="4480726"/>
          </a:xfrm>
        </p:spPr>
        <p:style>
          <a:lnRef idx="3">
            <a:schemeClr val="lt1"/>
          </a:lnRef>
          <a:fillRef idx="1">
            <a:schemeClr val="accent3"/>
          </a:fillRef>
          <a:effectRef idx="1">
            <a:schemeClr val="accent3"/>
          </a:effectRef>
          <a:fontRef idx="minor">
            <a:schemeClr val="lt1"/>
          </a:fontRef>
        </p:style>
        <p:txBody>
          <a:bodyPr>
            <a:normAutofit/>
          </a:bodyPr>
          <a:lstStyle/>
          <a:p>
            <a:pPr algn="r">
              <a:lnSpc>
                <a:spcPct val="90000"/>
              </a:lnSpc>
            </a:pPr>
            <a:r>
              <a:rPr lang="en-US" sz="2700"/>
              <a:t>TUJUAN KOMUNIKASI LINGKUNGAN</a:t>
            </a:r>
          </a:p>
        </p:txBody>
      </p:sp>
      <p:cxnSp>
        <p:nvCxnSpPr>
          <p:cNvPr id="27" name="Straight Connector 26">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885A1C5-744B-EE45-A884-B9C91DB2CF4D}"/>
              </a:ext>
            </a:extLst>
          </p:cNvPr>
          <p:cNvSpPr>
            <a:spLocks noGrp="1"/>
          </p:cNvSpPr>
          <p:nvPr>
            <p:ph idx="1"/>
          </p:nvPr>
        </p:nvSpPr>
        <p:spPr>
          <a:xfrm>
            <a:off x="3941445" y="1648870"/>
            <a:ext cx="3527136" cy="3560260"/>
          </a:xfrm>
        </p:spPr>
        <p:txBody>
          <a:bodyPr anchor="ctr">
            <a:normAutofit/>
          </a:bodyPr>
          <a:lstStyle/>
          <a:p>
            <a:pPr marL="0" indent="0">
              <a:buNone/>
            </a:pPr>
            <a:endParaRPr lang="en-US" sz="2100" b="1"/>
          </a:p>
          <a:p>
            <a:pPr marL="0" indent="0">
              <a:buNone/>
            </a:pPr>
            <a:r>
              <a:rPr lang="en-US" sz="2100" b="1">
                <a:latin typeface="Arial Rounded MT Bold" panose="020F0704030504030204" pitchFamily="34" charset="77"/>
              </a:rPr>
              <a:t>“CREATING </a:t>
            </a:r>
            <a:br>
              <a:rPr lang="en-US" sz="2100" b="1">
                <a:latin typeface="Arial Rounded MT Bold" panose="020F0704030504030204" pitchFamily="34" charset="77"/>
              </a:rPr>
            </a:br>
            <a:r>
              <a:rPr lang="en-US" sz="2100" b="1">
                <a:latin typeface="Arial Rounded MT Bold" panose="020F0704030504030204" pitchFamily="34" charset="77"/>
              </a:rPr>
              <a:t>UNDERSTANDING </a:t>
            </a:r>
            <a:br>
              <a:rPr lang="en-US" sz="2100" b="1">
                <a:latin typeface="Arial Rounded MT Bold" panose="020F0704030504030204" pitchFamily="34" charset="77"/>
              </a:rPr>
            </a:br>
            <a:r>
              <a:rPr lang="en-US" sz="2100" b="1">
                <a:latin typeface="Arial Rounded MT Bold" panose="020F0704030504030204" pitchFamily="34" charset="77"/>
              </a:rPr>
              <a:t>ABOUT </a:t>
            </a:r>
            <a:br>
              <a:rPr lang="en-US" sz="2100" b="1">
                <a:latin typeface="Arial Rounded MT Bold" panose="020F0704030504030204" pitchFamily="34" charset="77"/>
              </a:rPr>
            </a:br>
            <a:r>
              <a:rPr lang="en-US" sz="2100" b="1">
                <a:latin typeface="Arial Rounded MT Bold" panose="020F0704030504030204" pitchFamily="34" charset="77"/>
              </a:rPr>
              <a:t>ENVIRONMENT” </a:t>
            </a:r>
            <a:br>
              <a:rPr lang="en-US" sz="2100" b="1">
                <a:latin typeface="Arial Rounded MT Bold" panose="020F0704030504030204" pitchFamily="34" charset="77"/>
              </a:rPr>
            </a:br>
            <a:r>
              <a:rPr lang="en-US" sz="2100" b="1">
                <a:latin typeface="Arial Rounded MT Bold" panose="020F0704030504030204" pitchFamily="34" charset="77"/>
              </a:rPr>
              <a:t>(Corbett, 2006)</a:t>
            </a:r>
            <a:br>
              <a:rPr lang="en-US" sz="2100" b="1">
                <a:latin typeface="Arial Rounded MT Bold" panose="020F0704030504030204" pitchFamily="34" charset="77"/>
              </a:rPr>
            </a:br>
            <a:endParaRPr lang="en-US" sz="2100">
              <a:latin typeface="Arial Rounded MT Bold" panose="020F0704030504030204" pitchFamily="34" charset="77"/>
            </a:endParaRPr>
          </a:p>
        </p:txBody>
      </p:sp>
    </p:spTree>
    <p:extLst>
      <p:ext uri="{BB962C8B-B14F-4D97-AF65-F5344CB8AC3E}">
        <p14:creationId xmlns:p14="http://schemas.microsoft.com/office/powerpoint/2010/main" val="4052476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963507"/>
            <a:ext cx="2620771" cy="4930986"/>
          </a:xfrm>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rmAutofit/>
          </a:bodyPr>
          <a:lstStyle/>
          <a:p>
            <a:pPr algn="r" defTabSz="914400">
              <a:lnSpc>
                <a:spcPct val="90000"/>
              </a:lnSpc>
            </a:pPr>
            <a:r>
              <a:rPr lang="en-US" sz="3700" kern="1200">
                <a:solidFill>
                  <a:schemeClr val="accent1"/>
                </a:solidFill>
                <a:latin typeface="+mj-lt"/>
                <a:ea typeface="+mj-ea"/>
                <a:cs typeface="+mj-cs"/>
              </a:rPr>
              <a:t>ILMU INI MEMBAHAS</a:t>
            </a:r>
          </a:p>
        </p:txBody>
      </p:sp>
      <p:cxnSp>
        <p:nvCxnSpPr>
          <p:cNvPr id="12" name="Straight Connector 11">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2022" y="963507"/>
            <a:ext cx="4688205" cy="2304627"/>
          </a:xfrm>
        </p:spPr>
        <p:txBody>
          <a:bodyPr vert="horz" lIns="91440" tIns="45720" rIns="91440" bIns="45720" rtlCol="0" anchor="b">
            <a:normAutofit/>
          </a:bodyPr>
          <a:lstStyle/>
          <a:p>
            <a:pPr indent="-228600" defTabSz="914400">
              <a:lnSpc>
                <a:spcPct val="90000"/>
              </a:lnSpc>
              <a:buFont typeface="Arial" panose="020B0604020202020204" pitchFamily="34" charset="0"/>
              <a:buChar char="•"/>
            </a:pPr>
            <a:r>
              <a:rPr lang="en-US" sz="1700"/>
              <a:t>Bagaimana cara kita berkomunikasi tentang lingkungan? </a:t>
            </a:r>
          </a:p>
          <a:p>
            <a:pPr indent="-228600" defTabSz="914400">
              <a:lnSpc>
                <a:spcPct val="90000"/>
              </a:lnSpc>
              <a:buFont typeface="Arial" panose="020B0604020202020204" pitchFamily="34" charset="0"/>
              <a:buChar char="•"/>
            </a:pPr>
            <a:r>
              <a:rPr lang="en-US" sz="1700"/>
              <a:t>Bagaimana komunikasi tersebut memengaruhi </a:t>
            </a:r>
            <a:r>
              <a:rPr lang="en-US" sz="1700" b="1"/>
              <a:t>persepsi* </a:t>
            </a:r>
            <a:r>
              <a:rPr lang="en-US" sz="1700"/>
              <a:t>kita terhadap lingkungan dan diri kita sendiri? </a:t>
            </a:r>
          </a:p>
          <a:p>
            <a:pPr indent="-228600" defTabSz="914400">
              <a:lnSpc>
                <a:spcPct val="90000"/>
              </a:lnSpc>
              <a:buFont typeface="Arial" panose="020B0604020202020204" pitchFamily="34" charset="0"/>
              <a:buChar char="•"/>
            </a:pPr>
            <a:r>
              <a:rPr lang="en-US" sz="1700"/>
              <a:t>Bagaimana komunikasi tersebut membentuk hubungan kita dengan lingkungan? </a:t>
            </a:r>
          </a:p>
          <a:p>
            <a:pPr indent="-228600" defTabSz="914400">
              <a:lnSpc>
                <a:spcPct val="90000"/>
              </a:lnSpc>
              <a:buFont typeface="Arial" panose="020B0604020202020204" pitchFamily="34" charset="0"/>
              <a:buChar char="•"/>
            </a:pPr>
            <a:endParaRPr lang="en-US" sz="1700"/>
          </a:p>
        </p:txBody>
      </p:sp>
      <p:sp>
        <p:nvSpPr>
          <p:cNvPr id="5" name="TextBox 4"/>
          <p:cNvSpPr txBox="1"/>
          <p:nvPr/>
        </p:nvSpPr>
        <p:spPr>
          <a:xfrm>
            <a:off x="3732022" y="3589866"/>
            <a:ext cx="4688205" cy="2304628"/>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r>
              <a:rPr lang="en-US" sz="1700" b="1"/>
              <a:t>*Persepsi</a:t>
            </a:r>
            <a:r>
              <a:rPr lang="en-US" sz="1700"/>
              <a:t> adalah proses memberikan makna pada stimuli inderawi; proses menafsirkan pesan</a:t>
            </a:r>
          </a:p>
        </p:txBody>
      </p:sp>
    </p:spTree>
    <p:extLst>
      <p:ext uri="{BB962C8B-B14F-4D97-AF65-F5344CB8AC3E}">
        <p14:creationId xmlns:p14="http://schemas.microsoft.com/office/powerpoint/2010/main" val="715647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EE73255-8084-4DF9-BB0B-15EAC92E2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2953" y="640081"/>
            <a:ext cx="1956491" cy="5257799"/>
          </a:xfrm>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rmAutofit/>
          </a:bodyPr>
          <a:lstStyle/>
          <a:p>
            <a:pPr algn="l" defTabSz="914400">
              <a:lnSpc>
                <a:spcPct val="90000"/>
              </a:lnSpc>
            </a:pPr>
            <a:r>
              <a:rPr lang="en-US" sz="3100">
                <a:solidFill>
                  <a:srgbClr val="2C2C2C"/>
                </a:solidFill>
                <a:latin typeface="+mj-lt"/>
                <a:ea typeface="+mj-ea"/>
                <a:cs typeface="+mj-cs"/>
              </a:rPr>
              <a:t>What do you think about this…</a:t>
            </a:r>
          </a:p>
        </p:txBody>
      </p:sp>
      <p:sp>
        <p:nvSpPr>
          <p:cNvPr id="11" name="Rounded Rectangle 9">
            <a:extLst>
              <a:ext uri="{FF2B5EF4-FFF2-40B4-BE49-F238E27FC236}">
                <a16:creationId xmlns:a16="http://schemas.microsoft.com/office/drawing/2014/main" id="{67048353-8981-459A-9BC6-9711CE462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85050" y="484632"/>
            <a:ext cx="6096762"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rotWithShape="1">
          <a:blip r:embed="rId2"/>
          <a:srcRect l="3233" r="13075" b="-1"/>
          <a:stretch/>
        </p:blipFill>
        <p:spPr>
          <a:xfrm>
            <a:off x="3047223" y="942538"/>
            <a:ext cx="5372416" cy="4808332"/>
          </a:xfrm>
          <a:prstGeom prst="rect">
            <a:avLst/>
          </a:prstGeom>
          <a:effectLst/>
        </p:spPr>
      </p:pic>
    </p:spTree>
    <p:extLst>
      <p:ext uri="{BB962C8B-B14F-4D97-AF65-F5344CB8AC3E}">
        <p14:creationId xmlns:p14="http://schemas.microsoft.com/office/powerpoint/2010/main" val="498715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49" y="548464"/>
            <a:ext cx="2855390" cy="2228074"/>
          </a:xfrm>
        </p:spPr>
        <p:style>
          <a:lnRef idx="2">
            <a:schemeClr val="accent3"/>
          </a:lnRef>
          <a:fillRef idx="1">
            <a:schemeClr val="lt1"/>
          </a:fillRef>
          <a:effectRef idx="0">
            <a:schemeClr val="accent3"/>
          </a:effectRef>
          <a:fontRef idx="minor">
            <a:schemeClr val="dk1"/>
          </a:fontRef>
        </p:style>
        <p:txBody>
          <a:bodyPr vert="horz" lIns="91440" tIns="45720" rIns="91440" bIns="45720" rtlCol="0">
            <a:normAutofit/>
          </a:bodyPr>
          <a:lstStyle/>
          <a:p>
            <a:pPr defTabSz="914400"/>
            <a:r>
              <a:rPr lang="en-US" sz="3500">
                <a:latin typeface="+mj-lt"/>
                <a:ea typeface="+mj-ea"/>
                <a:cs typeface="+mj-cs"/>
              </a:rPr>
              <a:t>This…</a:t>
            </a:r>
          </a:p>
        </p:txBody>
      </p:sp>
      <p:sp>
        <p:nvSpPr>
          <p:cNvPr id="17" name="Content Placeholder 16">
            <a:extLst>
              <a:ext uri="{FF2B5EF4-FFF2-40B4-BE49-F238E27FC236}">
                <a16:creationId xmlns:a16="http://schemas.microsoft.com/office/drawing/2014/main" id="{B5F38629-9E47-4E1C-AE4F-16AF77B5DE87}"/>
              </a:ext>
            </a:extLst>
          </p:cNvPr>
          <p:cNvSpPr>
            <a:spLocks noGrp="1"/>
          </p:cNvSpPr>
          <p:nvPr>
            <p:ph idx="1"/>
          </p:nvPr>
        </p:nvSpPr>
        <p:spPr>
          <a:xfrm>
            <a:off x="628650" y="2962279"/>
            <a:ext cx="2849569" cy="3143241"/>
          </a:xfrm>
        </p:spPr>
        <p:txBody>
          <a:bodyPr>
            <a:normAutofit/>
          </a:bodyPr>
          <a:lstStyle/>
          <a:p>
            <a:endParaRPr lang="en-US" sz="1700"/>
          </a:p>
        </p:txBody>
      </p:sp>
      <p:pic>
        <p:nvPicPr>
          <p:cNvPr id="4" name="Content Placeholder 3"/>
          <p:cNvPicPr>
            <a:picLocks noChangeAspect="1"/>
          </p:cNvPicPr>
          <p:nvPr/>
        </p:nvPicPr>
        <p:blipFill rotWithShape="1">
          <a:blip r:embed="rId2"/>
          <a:srcRect l="10729" r="10732"/>
          <a:stretch/>
        </p:blipFill>
        <p:spPr>
          <a:xfrm>
            <a:off x="3757789" y="10"/>
            <a:ext cx="5386210" cy="6857990"/>
          </a:xfrm>
          <a:prstGeom prst="rect">
            <a:avLst/>
          </a:prstGeom>
          <a:effectLst/>
        </p:spPr>
      </p:pic>
    </p:spTree>
    <p:extLst>
      <p:ext uri="{BB962C8B-B14F-4D97-AF65-F5344CB8AC3E}">
        <p14:creationId xmlns:p14="http://schemas.microsoft.com/office/powerpoint/2010/main" val="290135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47271" y="1012004"/>
            <a:ext cx="2562119" cy="4795408"/>
          </a:xfrm>
        </p:spPr>
        <p:txBody>
          <a:bodyPr>
            <a:normAutofit/>
          </a:bodyPr>
          <a:lstStyle/>
          <a:p>
            <a:pPr>
              <a:lnSpc>
                <a:spcPct val="90000"/>
              </a:lnSpc>
            </a:pPr>
            <a:br>
              <a:rPr lang="en-US" sz="3100">
                <a:solidFill>
                  <a:srgbClr val="FFFFFF"/>
                </a:solidFill>
              </a:rPr>
            </a:br>
            <a:br>
              <a:rPr lang="en-US" sz="3100">
                <a:solidFill>
                  <a:srgbClr val="FFFFFF"/>
                </a:solidFill>
              </a:rPr>
            </a:br>
            <a:r>
              <a:rPr lang="en-US" sz="3100">
                <a:solidFill>
                  <a:srgbClr val="FFFFFF"/>
                </a:solidFill>
                <a:latin typeface="Arial Rounded MT Bold" panose="020F0704030504030204" pitchFamily="34" charset="77"/>
              </a:rPr>
              <a:t>Komunikasi </a:t>
            </a:r>
            <a:br>
              <a:rPr lang="en-US" sz="3100">
                <a:solidFill>
                  <a:srgbClr val="FFFFFF"/>
                </a:solidFill>
                <a:latin typeface="Arial Rounded MT Bold" panose="020F0704030504030204" pitchFamily="34" charset="77"/>
              </a:rPr>
            </a:br>
            <a:r>
              <a:rPr lang="en-US" sz="3100">
                <a:solidFill>
                  <a:srgbClr val="FFFFFF"/>
                </a:solidFill>
                <a:latin typeface="Arial Rounded MT Bold" panose="020F0704030504030204" pitchFamily="34" charset="77"/>
              </a:rPr>
              <a:t>adalah proses </a:t>
            </a:r>
            <a:br>
              <a:rPr lang="en-US" sz="3100">
                <a:solidFill>
                  <a:srgbClr val="FFFFFF"/>
                </a:solidFill>
                <a:latin typeface="Arial Rounded MT Bold" panose="020F0704030504030204" pitchFamily="34" charset="77"/>
              </a:rPr>
            </a:br>
            <a:r>
              <a:rPr lang="en-US" sz="3100">
                <a:solidFill>
                  <a:srgbClr val="FFFFFF"/>
                </a:solidFill>
                <a:latin typeface="Arial Rounded MT Bold" panose="020F0704030504030204" pitchFamily="34" charset="77"/>
              </a:rPr>
              <a:t>pertukaran simbol. </a:t>
            </a:r>
            <a:br>
              <a:rPr lang="en-US" sz="3100">
                <a:solidFill>
                  <a:srgbClr val="FFFFFF"/>
                </a:solidFill>
                <a:latin typeface="Arial Rounded MT Bold" panose="020F0704030504030204" pitchFamily="34" charset="77"/>
              </a:rPr>
            </a:br>
            <a:r>
              <a:rPr lang="en-US" sz="3100">
                <a:solidFill>
                  <a:srgbClr val="FFFFFF"/>
                </a:solidFill>
              </a:rPr>
              <a:t>     </a:t>
            </a:r>
          </a:p>
        </p:txBody>
      </p:sp>
      <p:graphicFrame>
        <p:nvGraphicFramePr>
          <p:cNvPr id="6" name="Content Placeholder 2">
            <a:extLst>
              <a:ext uri="{FF2B5EF4-FFF2-40B4-BE49-F238E27FC236}">
                <a16:creationId xmlns:a16="http://schemas.microsoft.com/office/drawing/2014/main" id="{4F349BC1-FD69-4513-A85D-579D03B6EAD0}"/>
              </a:ext>
            </a:extLst>
          </p:cNvPr>
          <p:cNvGraphicFramePr>
            <a:graphicFrameLocks noGrp="1"/>
          </p:cNvGraphicFramePr>
          <p:nvPr>
            <p:ph idx="1"/>
            <p:extLst>
              <p:ext uri="{D42A27DB-BD31-4B8C-83A1-F6EECF244321}">
                <p14:modId xmlns:p14="http://schemas.microsoft.com/office/powerpoint/2010/main" val="977820981"/>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6698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9">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11">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13">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2517" y="1188637"/>
            <a:ext cx="7488461" cy="1597228"/>
          </a:xfrm>
        </p:spPr>
        <p:txBody>
          <a:bodyPr vert="horz" lIns="91440" tIns="45720" rIns="91440" bIns="45720" rtlCol="0" anchor="ctr">
            <a:normAutofit/>
          </a:bodyPr>
          <a:lstStyle/>
          <a:p>
            <a:pPr algn="l" defTabSz="914400">
              <a:lnSpc>
                <a:spcPct val="90000"/>
              </a:lnSpc>
            </a:pPr>
            <a:r>
              <a:rPr lang="en-US" sz="5200" dirty="0"/>
              <a:t>100% recycled? No, wait!</a:t>
            </a:r>
          </a:p>
        </p:txBody>
      </p:sp>
      <p:pic>
        <p:nvPicPr>
          <p:cNvPr id="4" name="Content Placeholder 3" descr="Mobius Loop.png"/>
          <p:cNvPicPr>
            <a:picLocks noGrp="1" noChangeAspect="1"/>
          </p:cNvPicPr>
          <p:nvPr>
            <p:ph idx="1"/>
          </p:nvPr>
        </p:nvPicPr>
        <p:blipFill rotWithShape="1">
          <a:blip r:embed="rId3">
            <a:extLst>
              <a:ext uri="{28A0092B-C50C-407E-A947-70E740481C1C}">
                <a14:useLocalDpi xmlns:a14="http://schemas.microsoft.com/office/drawing/2010/main" val="0"/>
              </a:ext>
            </a:extLst>
          </a:blip>
          <a:srcRect l="1723" r="1125"/>
          <a:stretch/>
        </p:blipFill>
        <p:spPr>
          <a:xfrm>
            <a:off x="842517" y="3018327"/>
            <a:ext cx="2650489" cy="2728198"/>
          </a:xfrm>
          <a:prstGeom prst="rect">
            <a:avLst/>
          </a:prstGeom>
        </p:spPr>
      </p:pic>
      <p:sp>
        <p:nvSpPr>
          <p:cNvPr id="5" name="TextBox 4"/>
          <p:cNvSpPr txBox="1"/>
          <p:nvPr/>
        </p:nvSpPr>
        <p:spPr>
          <a:xfrm>
            <a:off x="3941445" y="2998278"/>
            <a:ext cx="3321177" cy="2728198"/>
          </a:xfrm>
          <a:prstGeom prst="rect">
            <a:avLst/>
          </a:prstGeom>
        </p:spPr>
        <p:txBody>
          <a:bodyPr vert="horz" lIns="91440" tIns="45720" rIns="91440" bIns="45720" rtlCol="0" anchor="t">
            <a:normAutofit/>
          </a:bodyPr>
          <a:lstStyle/>
          <a:p>
            <a:pPr indent="-228600" defTabSz="914400">
              <a:lnSpc>
                <a:spcPct val="90000"/>
              </a:lnSpc>
              <a:spcAft>
                <a:spcPts val="600"/>
              </a:spcAft>
              <a:buFont typeface="Arial" panose="020B0604020202020204" pitchFamily="34" charset="0"/>
              <a:buChar char="•"/>
            </a:pPr>
            <a:r>
              <a:rPr lang="en-US" sz="1700"/>
              <a:t>Means that that the product maybe recycled or contains recycle material. Doesn’t mean that the product is 100% recycleable. </a:t>
            </a:r>
          </a:p>
        </p:txBody>
      </p:sp>
    </p:spTree>
    <p:extLst>
      <p:ext uri="{BB962C8B-B14F-4D97-AF65-F5344CB8AC3E}">
        <p14:creationId xmlns:p14="http://schemas.microsoft.com/office/powerpoint/2010/main" val="37026011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421</Words>
  <Application>Microsoft Macintosh PowerPoint</Application>
  <PresentationFormat>On-screen Show (4:3)</PresentationFormat>
  <Paragraphs>43</Paragraphs>
  <Slides>18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Arial Rounded MT Bold</vt:lpstr>
      <vt:lpstr>Calibri</vt:lpstr>
      <vt:lpstr>Office Theme</vt:lpstr>
      <vt:lpstr>KOMUNIKASI LINGKUNGAN</vt:lpstr>
      <vt:lpstr> DEFINISI  KOMUNIKASI LINGKUNGAN </vt:lpstr>
      <vt:lpstr>Yang artinya…</vt:lpstr>
      <vt:lpstr>TUJUAN KOMUNIKASI LINGKUNGAN</vt:lpstr>
      <vt:lpstr>ILMU INI MEMBAHAS</vt:lpstr>
      <vt:lpstr>What do you think about this…</vt:lpstr>
      <vt:lpstr>This…</vt:lpstr>
      <vt:lpstr>  Komunikasi  adalah proses  pertukaran simbol.       </vt:lpstr>
      <vt:lpstr>100% recycled? No, wait!</vt:lpstr>
      <vt:lpstr>Sustainable? </vt:lpstr>
      <vt:lpstr>Kode apa ini?</vt:lpstr>
      <vt:lpstr>PowerPoint Presentation</vt:lpstr>
      <vt:lpstr>Botol kaca mesti diapakan?</vt:lpstr>
      <vt:lpstr>Penjelasannya bagaimana? </vt:lpstr>
      <vt:lpstr>Ini apa???</vt:lpstr>
      <vt:lpstr>Artinya?</vt:lpstr>
      <vt:lpstr>Apa lagi ini?</vt:lpstr>
      <vt:lpstr>Paham nggak?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KOMUNIKASI LINGKUNGAN</dc:title>
  <dc:creator>Emma  Aliudin</dc:creator>
  <cp:lastModifiedBy>Emma  Aliudin</cp:lastModifiedBy>
  <cp:revision>1</cp:revision>
  <dcterms:created xsi:type="dcterms:W3CDTF">2020-08-17T12:07:26Z</dcterms:created>
  <dcterms:modified xsi:type="dcterms:W3CDTF">2020-08-17T12:07:50Z</dcterms:modified>
</cp:coreProperties>
</file>