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6"/>
  </p:notesMasterIdLst>
  <p:handoutMasterIdLst>
    <p:handoutMasterId r:id="rId17"/>
  </p:handoutMasterIdLst>
  <p:sldIdLst>
    <p:sldId id="256" r:id="rId4"/>
    <p:sldId id="301" r:id="rId5"/>
    <p:sldId id="261" r:id="rId6"/>
    <p:sldId id="302" r:id="rId7"/>
    <p:sldId id="305" r:id="rId8"/>
    <p:sldId id="304" r:id="rId9"/>
    <p:sldId id="264" r:id="rId10"/>
    <p:sldId id="306" r:id="rId11"/>
    <p:sldId id="307" r:id="rId12"/>
    <p:sldId id="308" r:id="rId13"/>
    <p:sldId id="309" r:id="rId14"/>
    <p:sldId id="310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45BEA-54BE-45D6-B14F-E673EE99000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EE36E-3EC6-4BD6-B0E2-DA38AB90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856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2020-10-11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05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sz="3200" dirty="0" err="1">
                <a:ea typeface="맑은 고딕" pitchFamily="50" charset="-127"/>
              </a:rPr>
              <a:t>Identitas</a:t>
            </a:r>
            <a:r>
              <a:rPr lang="en-US" altLang="ko-KR" sz="3200" dirty="0">
                <a:ea typeface="맑은 고딕" pitchFamily="50" charset="-127"/>
              </a:rPr>
              <a:t> </a:t>
            </a:r>
            <a:r>
              <a:rPr lang="en-US" altLang="ko-KR" sz="3200" dirty="0" err="1">
                <a:ea typeface="맑은 고딕" pitchFamily="50" charset="-127"/>
              </a:rPr>
              <a:t>Budaya</a:t>
            </a:r>
            <a:r>
              <a:rPr lang="en-US" altLang="ko-KR" sz="3200" dirty="0">
                <a:ea typeface="맑은 고딕" pitchFamily="50" charset="-127"/>
              </a:rPr>
              <a:t> Bag. 1</a:t>
            </a:r>
          </a:p>
          <a:p>
            <a:pPr lvl="0"/>
            <a:r>
              <a:rPr lang="en-US" altLang="ko-KR" sz="3200" i="1" dirty="0">
                <a:ea typeface="맑은 고딕" pitchFamily="50" charset="-127"/>
              </a:rPr>
              <a:t>Cultural Identity Part 1</a:t>
            </a:r>
            <a:endParaRPr lang="en-US" altLang="ko-KR" sz="32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err="1"/>
              <a:t>Komunikasi</a:t>
            </a:r>
            <a:r>
              <a:rPr lang="en-US" altLang="ko-KR" b="1" dirty="0"/>
              <a:t> </a:t>
            </a:r>
            <a:r>
              <a:rPr lang="en-US" altLang="ko-KR" b="1" dirty="0" err="1"/>
              <a:t>Antar</a:t>
            </a:r>
            <a:r>
              <a:rPr lang="en-US" altLang="ko-KR" b="1" dirty="0"/>
              <a:t> </a:t>
            </a:r>
            <a:r>
              <a:rPr lang="en-US" altLang="ko-KR" b="1" dirty="0" err="1"/>
              <a:t>Budaya</a:t>
            </a:r>
            <a:endParaRPr lang="en-US" altLang="ko-KR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 err="1"/>
              <a:t>Pertemuan</a:t>
            </a:r>
            <a:r>
              <a:rPr lang="en-US" altLang="ko-KR" b="1" dirty="0"/>
              <a:t>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4288" y="14496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Ilmu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Komunikasi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Establishing and Enacting Cultural Identity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1275606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communication employed to create and enact identity can take a variety of forms,       including conversation, commemorations of  history, music, dance, ritual, ceremonial, and social drama of all sorts.</a:t>
            </a:r>
          </a:p>
          <a:p>
            <a:endParaRPr lang="en-US" sz="1400" dirty="0"/>
          </a:p>
          <a:p>
            <a:r>
              <a:rPr lang="en-US" sz="1400" dirty="0"/>
              <a:t>Identity can be displayed in cultural rites of   passage.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291072"/>
            <a:ext cx="4176464" cy="31323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C1A4CC-9424-457B-8683-4AC1B62CE016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196-199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6779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Identity in Intercultural Interactions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1203598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Your culture has shaped your understanding and expectations as to what are the correct communication practices for various social setting.</a:t>
            </a:r>
          </a:p>
          <a:p>
            <a:endParaRPr lang="en-US" sz="1050" dirty="0"/>
          </a:p>
          <a:p>
            <a:r>
              <a:rPr lang="en-US" sz="1050" dirty="0"/>
              <a:t>However, this understanding are cultural bound, and what is appropriate in one culture may be inappropriate in          another.</a:t>
            </a:r>
          </a:p>
          <a:p>
            <a:endParaRPr lang="en-US" sz="1050" dirty="0"/>
          </a:p>
          <a:p>
            <a:r>
              <a:rPr lang="en-US" sz="1050" dirty="0"/>
              <a:t>In order to communicate effectively in an intercultural situation, an individual’s avowed cultural identity and </a:t>
            </a:r>
          </a:p>
          <a:p>
            <a:r>
              <a:rPr lang="en-US" sz="1050" dirty="0"/>
              <a:t>communication style should match the identity and style ascribed to him or her by the other party.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908" y="2799849"/>
            <a:ext cx="6444208" cy="20041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09B2D9-6E1C-42C1-809B-5671F7696745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199-200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27553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Identity in Multicultural Society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1491630"/>
            <a:ext cx="3454835" cy="3147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408003"/>
            <a:ext cx="38884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latinLnBrk="0" hangingPunct="0"/>
            <a:r>
              <a:rPr lang="en-US" sz="1400" dirty="0"/>
              <a:t>“Cultural Identity becomes blurry in the midst of cultural integration, bicultural interactions,   interracial marriages, and the mutual adaptation processes.” – Chuang. </a:t>
            </a:r>
          </a:p>
          <a:p>
            <a:pPr algn="just" eaLnBrk="0" latinLnBrk="0" hangingPunct="0"/>
            <a:endParaRPr lang="en-US" sz="1400" dirty="0"/>
          </a:p>
          <a:p>
            <a:pPr algn="just" eaLnBrk="0" latinLnBrk="0" hangingPunct="0"/>
            <a:r>
              <a:rPr lang="en-US" sz="1400" dirty="0"/>
              <a:t>Intercultural transients (</a:t>
            </a:r>
            <a:r>
              <a:rPr lang="en-US" sz="1400" dirty="0" err="1"/>
              <a:t>Omwumechilli</a:t>
            </a:r>
            <a:r>
              <a:rPr lang="en-US" sz="1400" dirty="0"/>
              <a:t> et al):</a:t>
            </a:r>
          </a:p>
          <a:p>
            <a:pPr algn="just" eaLnBrk="0" latinLnBrk="0" hangingPunct="0"/>
            <a:r>
              <a:rPr lang="en-US" sz="1400" dirty="0"/>
              <a:t>Travelers who regularly alternate residence between their homeland and a host foreign country and must manage frequent cultural changes and identity negotiations.</a:t>
            </a:r>
          </a:p>
          <a:p>
            <a:pPr algn="just" eaLnBrk="0" latinLnBrk="0" hangingPunct="0"/>
            <a:endParaRPr lang="en-US" sz="1400" dirty="0"/>
          </a:p>
          <a:p>
            <a:pPr algn="just" eaLnBrk="0" latinLnBrk="0" hangingPunct="0"/>
            <a:r>
              <a:rPr lang="en-US" sz="1400" dirty="0"/>
              <a:t>Issues of identity can be expected to remain complex – and perhaps become more so – as multiculturalism increasingly characterizes contemporary society.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729B91-82DF-49C3-BFE0-A96EC37C7FC7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200-202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25699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Write down ten words that you think </a:t>
            </a:r>
          </a:p>
          <a:p>
            <a:r>
              <a:rPr lang="en-US" dirty="0"/>
              <a:t>describe you</a:t>
            </a:r>
          </a:p>
        </p:txBody>
      </p:sp>
    </p:spTree>
    <p:extLst>
      <p:ext uri="{BB962C8B-B14F-4D97-AF65-F5344CB8AC3E}">
        <p14:creationId xmlns:p14="http://schemas.microsoft.com/office/powerpoint/2010/main" val="22337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Importance of Identity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10"/>
          <p:cNvSpPr txBox="1"/>
          <p:nvPr/>
        </p:nvSpPr>
        <p:spPr bwMode="auto">
          <a:xfrm>
            <a:off x="3382961" y="1239623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Identity development plays a critical role in the individual’s psychological well-being.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6" name="TextBox 10"/>
          <p:cNvSpPr txBox="1"/>
          <p:nvPr/>
        </p:nvSpPr>
        <p:spPr bwMode="auto">
          <a:xfrm>
            <a:off x="3382961" y="2164145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 understanding of identity is also an essential aspect of the study of intercultural communication</a:t>
            </a:r>
          </a:p>
        </p:txBody>
      </p: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TextBox 10"/>
          <p:cNvSpPr txBox="1"/>
          <p:nvPr/>
        </p:nvSpPr>
        <p:spPr bwMode="auto">
          <a:xfrm>
            <a:off x="3382961" y="3088667"/>
            <a:ext cx="475252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unsettled world that we all live in is in part influenced by adherence to varying perceptions of identity</a:t>
            </a:r>
          </a:p>
        </p:txBody>
      </p: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/>
          <p:nvPr/>
        </p:nvSpPr>
        <p:spPr bwMode="auto">
          <a:xfrm>
            <a:off x="3382961" y="4013189"/>
            <a:ext cx="4752528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Identity influences and guides expectations about your own and others’ social roles, and provides guidelines for your communication interaction with others.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803998"/>
            <a:ext cx="7128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182-184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4" grpId="0"/>
      <p:bldP spid="26" grpId="0"/>
      <p:bldP spid="28" grpId="0"/>
      <p:bldP spid="30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Explaining Identity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The abstract, complex, and dynamic concept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5776" y="4803998"/>
            <a:ext cx="6552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184-186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1680" y="1275606"/>
            <a:ext cx="58326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“A person’s self-definition as a separate and distinct individual, including behaviors, beliefs, and attitudes” – Gardiner and </a:t>
            </a:r>
            <a:r>
              <a:rPr lang="en-US" sz="1400" dirty="0" err="1"/>
              <a:t>Kosmitzki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“Reflective self-conception or self-image that we each derive from our    family, gender, cultural, ethnic, and individual socialization process.        Identity basically refers to our reflective views of ourselves and other    perceptions of our self-images.” – Ting-Toomey.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Cultural identity (Fong):</a:t>
            </a:r>
          </a:p>
          <a:p>
            <a:pPr algn="just"/>
            <a:r>
              <a:rPr lang="en-US" sz="1400" dirty="0"/>
              <a:t>The identification of communications of shared system of symbolic        verbal and nonverbal behavior that are meaningful to group members  who have a sense of belonging and who share traditions, heritage,         language, and similar norms of appropriate behavior. Cultural identity is a social construction.</a:t>
            </a:r>
          </a:p>
        </p:txBody>
      </p:sp>
    </p:spTree>
    <p:extLst>
      <p:ext uri="{BB962C8B-B14F-4D97-AF65-F5344CB8AC3E}">
        <p14:creationId xmlns:p14="http://schemas.microsoft.com/office/powerpoint/2010/main" val="377191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Selected Social Identities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Remember! We have more than one identity.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270744"/>
            <a:chOff x="496119" y="2469560"/>
            <a:chExt cx="1752190" cy="1270744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Mongoloid</a:t>
              </a:r>
            </a:p>
            <a:p>
              <a:pPr marL="171450" indent="-171450">
                <a:buFontTx/>
                <a:buChar char="-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Caucasoid</a:t>
              </a:r>
            </a:p>
            <a:p>
              <a:pPr marL="171450" indent="-171450">
                <a:buFontTx/>
                <a:buChar char="-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Negroid</a:t>
              </a:r>
            </a:p>
            <a:p>
              <a:pPr marL="171450" indent="-171450">
                <a:buFontTx/>
                <a:buChar char="-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Capoid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Australoid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Racial Identity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1086078"/>
            <a:chOff x="496119" y="2469560"/>
            <a:chExt cx="1752190" cy="1086078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Derived from a sense of shared heritage, history, traditions, values, similar behaviors, area of origin, and in some instances, language.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Ethnic Identity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270744"/>
            <a:chOff x="496119" y="2469560"/>
            <a:chExt cx="1752190" cy="1270744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meanings and interpretations we hold concerning our self-images and expected other-images of ‘femaleness’ and ‘maleness’. (Ting-Toomey)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Gender Identity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532080"/>
            <a:chOff x="496119" y="2469560"/>
            <a:chExt cx="1752190" cy="532080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Refers to your nationality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National Identity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186-191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362185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5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Selected Social Identities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Remember! We have more than one identity.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9592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35696" y="1572510"/>
            <a:ext cx="2664296" cy="1086078"/>
            <a:chOff x="496119" y="2469560"/>
            <a:chExt cx="1752190" cy="1086078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496119" y="2724641"/>
              <a:ext cx="175219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Every country can be divided into a number of different geographical regions, and often these regions reflect varying cultural traits.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Regional Identity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77080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05055" y="1572477"/>
            <a:ext cx="2664296" cy="901412"/>
            <a:chOff x="496119" y="2469560"/>
            <a:chExt cx="1752190" cy="901412"/>
          </a:xfrm>
          <a:noFill/>
        </p:grpSpPr>
        <p:sp>
          <p:nvSpPr>
            <p:cNvPr id="16" name="TextBox 15"/>
            <p:cNvSpPr txBox="1"/>
            <p:nvPr/>
          </p:nvSpPr>
          <p:spPr>
            <a:xfrm>
              <a:off x="496119" y="2724641"/>
              <a:ext cx="175219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 some cultures, a person’s organizational affiliation can be an important source of identity.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Organizational Identity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06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99592" y="3213682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35696" y="3264687"/>
            <a:ext cx="2664296" cy="1270744"/>
            <a:chOff x="496119" y="2469560"/>
            <a:chExt cx="1752190" cy="1270744"/>
          </a:xfrm>
          <a:noFill/>
        </p:grpSpPr>
        <p:sp>
          <p:nvSpPr>
            <p:cNvPr id="23" name="TextBox 22"/>
            <p:cNvSpPr txBox="1"/>
            <p:nvPr/>
          </p:nvSpPr>
          <p:spPr>
            <a:xfrm>
              <a:off x="496119" y="2724641"/>
              <a:ext cx="175219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Consist of those characteristics that set one apart from others in his or her in-group, those things that make one unique, and how one sees oneself.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Personal Identity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77080" y="325643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07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68951" y="3213649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27" name="Rectangle 26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05055" y="3264654"/>
            <a:ext cx="2664296" cy="901412"/>
            <a:chOff x="496119" y="2469560"/>
            <a:chExt cx="1752190" cy="901412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496119" y="2724641"/>
              <a:ext cx="175219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The internet provides an opportunity to escape the constraints of everyday identities. (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Suler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6119" y="2469560"/>
              <a:ext cx="1752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Cyber and Fantasy Identity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46439" y="3256397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08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C5B572-E8B2-41AF-934F-7406B8CFD805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191-194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111911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5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Any questions?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altLang="ko-KR" dirty="0"/>
          </a:p>
        </p:txBody>
      </p:sp>
      <p:sp>
        <p:nvSpPr>
          <p:cNvPr id="4" name="Freeform 3"/>
          <p:cNvSpPr/>
          <p:nvPr/>
        </p:nvSpPr>
        <p:spPr>
          <a:xfrm>
            <a:off x="2082864" y="2298958"/>
            <a:ext cx="624548" cy="50405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Acquiring and Developing Identities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b="1" dirty="0">
                <a:solidFill>
                  <a:srgbClr val="C00000"/>
                </a:solidFill>
              </a:rPr>
              <a:t>Three-stage Model from </a:t>
            </a:r>
            <a:r>
              <a:rPr lang="en-US" altLang="ko-KR" b="1" dirty="0" err="1">
                <a:solidFill>
                  <a:srgbClr val="C00000"/>
                </a:solidFill>
              </a:rPr>
              <a:t>Phinney</a:t>
            </a:r>
            <a:endParaRPr lang="en-US" altLang="ko-KR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2201" y="1336377"/>
            <a:ext cx="6199598" cy="3004771"/>
            <a:chOff x="1170431" y="741341"/>
            <a:chExt cx="6588643" cy="3193330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TextBox 18"/>
          <p:cNvSpPr txBox="1"/>
          <p:nvPr/>
        </p:nvSpPr>
        <p:spPr>
          <a:xfrm>
            <a:off x="1743651" y="3058939"/>
            <a:ext cx="146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Unexamined ethnic identity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2201" y="2427734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First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2591155"/>
            <a:ext cx="1737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Ethnic identity search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0152" y="2123372"/>
            <a:ext cx="1742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Ethnic Achievement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06541" y="145576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Final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3469" y="193581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Second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5DBCE7-741A-4A39-86D4-A88D19DFC4A5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195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298393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en-US" altLang="ko-KR" dirty="0"/>
              <a:t>Acquiring and Developing Identities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Four-stage Model from Martin and Nakayama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5536" y="1635645"/>
            <a:ext cx="8311830" cy="3005396"/>
            <a:chOff x="1170431" y="740677"/>
            <a:chExt cx="8833425" cy="3193994"/>
          </a:xfrm>
        </p:grpSpPr>
        <p:sp>
          <p:nvSpPr>
            <p:cNvPr id="5" name="L-Shape 4"/>
            <p:cNvSpPr/>
            <p:nvPr/>
          </p:nvSpPr>
          <p:spPr>
            <a:xfrm rot="5400000">
              <a:off x="1564790" y="185158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46521" y="1728046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3809576" y="1349828"/>
              <a:ext cx="1310353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5191306" y="1209490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6054360" y="848073"/>
              <a:ext cx="1310355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436091" y="74134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L-Shape 13"/>
            <p:cNvSpPr/>
            <p:nvPr/>
          </p:nvSpPr>
          <p:spPr>
            <a:xfrm rot="5400000">
              <a:off x="8299143" y="346317"/>
              <a:ext cx="1310354" cy="209907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TextBox 18"/>
          <p:cNvSpPr txBox="1"/>
          <p:nvPr/>
        </p:nvSpPr>
        <p:spPr>
          <a:xfrm>
            <a:off x="673028" y="3358832"/>
            <a:ext cx="146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Unexamined identity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732" y="271576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First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6100" y="2891048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Conformity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9172" y="2423265"/>
            <a:ext cx="146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Resistance and separatism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9876" y="1755659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Third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243" y="1955482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Integration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62947" y="1275606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Final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96804" y="2235712"/>
            <a:ext cx="146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Second stage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8064" y="3853212"/>
            <a:ext cx="3559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Based on how they were achieved, your identities can also be classified as ascribed or avowed. This refers to whether your identities were obtained involuntarily or voluntarily.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8AE3A6-1B3E-4410-94AA-7290C92A9D8E}"/>
              </a:ext>
            </a:extLst>
          </p:cNvPr>
          <p:cNvSpPr txBox="1"/>
          <p:nvPr/>
        </p:nvSpPr>
        <p:spPr>
          <a:xfrm>
            <a:off x="2627784" y="4803998"/>
            <a:ext cx="6480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Samovar et all. 2010. Communication Between Cultures Halaman 196 </a:t>
            </a:r>
            <a:r>
              <a:rPr lang="en-US" sz="1100" dirty="0" err="1"/>
              <a:t>Versi</a:t>
            </a:r>
            <a:r>
              <a:rPr lang="en-US" sz="1100" dirty="0"/>
              <a:t> Bahasa Indonesia</a:t>
            </a:r>
          </a:p>
        </p:txBody>
      </p:sp>
    </p:spTree>
    <p:extLst>
      <p:ext uri="{BB962C8B-B14F-4D97-AF65-F5344CB8AC3E}">
        <p14:creationId xmlns:p14="http://schemas.microsoft.com/office/powerpoint/2010/main" val="38333795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854</Words>
  <Application>Microsoft Office PowerPoint</Application>
  <PresentationFormat>On-screen Show (16:9)</PresentationFormat>
  <Paragraphs>106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Naurissa Biasini</cp:lastModifiedBy>
  <cp:revision>116</cp:revision>
  <dcterms:created xsi:type="dcterms:W3CDTF">2016-12-05T23:26:54Z</dcterms:created>
  <dcterms:modified xsi:type="dcterms:W3CDTF">2020-10-11T15:35:34Z</dcterms:modified>
</cp:coreProperties>
</file>