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370" r:id="rId4"/>
    <p:sldId id="508" r:id="rId5"/>
    <p:sldId id="511" r:id="rId6"/>
    <p:sldId id="509" r:id="rId7"/>
    <p:sldId id="510" r:id="rId8"/>
    <p:sldId id="512" r:id="rId9"/>
    <p:sldId id="513" r:id="rId10"/>
    <p:sldId id="514" r:id="rId11"/>
    <p:sldId id="515" r:id="rId12"/>
    <p:sldId id="516" r:id="rId13"/>
    <p:sldId id="517" r:id="rId14"/>
    <p:sldId id="518" r:id="rId15"/>
    <p:sldId id="519" r:id="rId16"/>
    <p:sldId id="520" r:id="rId17"/>
    <p:sldId id="361" r:id="rId18"/>
    <p:sldId id="484" r:id="rId19"/>
    <p:sldId id="485" r:id="rId20"/>
    <p:sldId id="407" r:id="rId2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72"/>
    <p:restoredTop sz="93700"/>
  </p:normalViewPr>
  <p:slideViewPr>
    <p:cSldViewPr snapToGrid="0" snapToObjects="1">
      <p:cViewPr varScale="1">
        <p:scale>
          <a:sx n="93" d="100"/>
          <a:sy n="93" d="100"/>
        </p:scale>
        <p:origin x="148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02349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202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07115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58639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56712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24969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31159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03094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8494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8706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45631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6241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7728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2038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8900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0322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0784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0465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8759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207817" y="1122363"/>
            <a:ext cx="11804073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buClr>
                <a:schemeClr val="lt1"/>
              </a:buClr>
            </a:pPr>
            <a:r>
              <a:rPr lang="en-US" dirty="0" err="1">
                <a:solidFill>
                  <a:schemeClr val="lt1"/>
                </a:solidFill>
              </a:rPr>
              <a:t>Pemantauan</a:t>
            </a:r>
            <a:r>
              <a:rPr lang="en-US" dirty="0">
                <a:solidFill>
                  <a:schemeClr val="lt1"/>
                </a:solidFill>
              </a:rPr>
              <a:t> &amp; </a:t>
            </a:r>
            <a:r>
              <a:rPr lang="en-US" dirty="0" err="1">
                <a:solidFill>
                  <a:schemeClr val="lt1"/>
                </a:solidFill>
              </a:rPr>
              <a:t>Pengendalian</a:t>
            </a:r>
            <a:endParaRPr dirty="0"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032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800" dirty="0">
                <a:solidFill>
                  <a:schemeClr val="lt1"/>
                </a:solidFill>
              </a:rPr>
              <a:t>(Bab 18)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800" dirty="0">
                <a:solidFill>
                  <a:schemeClr val="lt1"/>
                </a:solidFill>
              </a:rPr>
              <a:t>“</a:t>
            </a:r>
            <a:r>
              <a:rPr lang="en-US" sz="2800" dirty="0" err="1">
                <a:solidFill>
                  <a:schemeClr val="lt1"/>
                </a:solidFill>
              </a:rPr>
              <a:t>Manajemen</a:t>
            </a:r>
            <a:r>
              <a:rPr lang="en-US" sz="2800" dirty="0">
                <a:solidFill>
                  <a:schemeClr val="lt1"/>
                </a:solidFill>
              </a:rPr>
              <a:t>” </a:t>
            </a:r>
            <a:r>
              <a:rPr lang="en-US" sz="2800" dirty="0" err="1">
                <a:solidFill>
                  <a:schemeClr val="lt1"/>
                </a:solidFill>
              </a:rPr>
              <a:t>oleh</a:t>
            </a:r>
            <a:r>
              <a:rPr lang="en-US" sz="2800" dirty="0">
                <a:solidFill>
                  <a:schemeClr val="lt1"/>
                </a:solidFill>
              </a:rPr>
              <a:t> Robbins &amp; Coulter </a:t>
            </a:r>
            <a:r>
              <a:rPr lang="en-US" sz="2800" dirty="0" err="1">
                <a:solidFill>
                  <a:schemeClr val="lt1"/>
                </a:solidFill>
              </a:rPr>
              <a:t>Edisi</a:t>
            </a:r>
            <a:r>
              <a:rPr lang="en-US" sz="2800" dirty="0">
                <a:solidFill>
                  <a:schemeClr val="lt1"/>
                </a:solidFill>
              </a:rPr>
              <a:t> 13 (</a:t>
            </a:r>
            <a:r>
              <a:rPr lang="en-US" sz="2800" dirty="0" err="1">
                <a:solidFill>
                  <a:schemeClr val="lt1"/>
                </a:solidFill>
              </a:rPr>
              <a:t>Jilid</a:t>
            </a:r>
            <a:r>
              <a:rPr lang="en-US" sz="2800" dirty="0">
                <a:solidFill>
                  <a:schemeClr val="lt1"/>
                </a:solidFill>
              </a:rPr>
              <a:t> 2)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6D6B6F-7EC5-A74F-937A-B5D2936AC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7946"/>
            <a:ext cx="12192000" cy="5890054"/>
          </a:xfrm>
          <a:prstGeom prst="rect">
            <a:avLst/>
          </a:prstGeom>
        </p:spPr>
      </p:pic>
      <p:sp>
        <p:nvSpPr>
          <p:cNvPr id="7" name="Cloud 6">
            <a:extLst>
              <a:ext uri="{FF2B5EF4-FFF2-40B4-BE49-F238E27FC236}">
                <a16:creationId xmlns:a16="http://schemas.microsoft.com/office/drawing/2014/main" id="{42C5811B-C04E-A24F-B1A5-70311645013E}"/>
              </a:ext>
            </a:extLst>
          </p:cNvPr>
          <p:cNvSpPr/>
          <p:nvPr/>
        </p:nvSpPr>
        <p:spPr>
          <a:xfrm>
            <a:off x="6766560" y="124692"/>
            <a:ext cx="5286895" cy="1399308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merican Typewriter" panose="02090604020004020304" pitchFamily="18" charset="77"/>
              </a:rPr>
              <a:t>PROSES PENGENDALIAN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895B8EA-1453-1F4E-8E03-083AE321CA97}"/>
              </a:ext>
            </a:extLst>
          </p:cNvPr>
          <p:cNvSpPr/>
          <p:nvPr/>
        </p:nvSpPr>
        <p:spPr>
          <a:xfrm>
            <a:off x="0" y="254510"/>
            <a:ext cx="7250777" cy="7203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TAHAP 2 : MEMBANDINGKAN KINERJA</a:t>
            </a:r>
          </a:p>
        </p:txBody>
      </p:sp>
    </p:spTree>
    <p:extLst>
      <p:ext uri="{BB962C8B-B14F-4D97-AF65-F5344CB8AC3E}">
        <p14:creationId xmlns:p14="http://schemas.microsoft.com/office/powerpoint/2010/main" val="896936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>
            <a:extLst>
              <a:ext uri="{FF2B5EF4-FFF2-40B4-BE49-F238E27FC236}">
                <a16:creationId xmlns:a16="http://schemas.microsoft.com/office/drawing/2014/main" id="{42C5811B-C04E-A24F-B1A5-70311645013E}"/>
              </a:ext>
            </a:extLst>
          </p:cNvPr>
          <p:cNvSpPr/>
          <p:nvPr/>
        </p:nvSpPr>
        <p:spPr>
          <a:xfrm>
            <a:off x="6766560" y="124692"/>
            <a:ext cx="5286895" cy="1399308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merican Typewriter" panose="02090604020004020304" pitchFamily="18" charset="77"/>
              </a:rPr>
              <a:t>PROSES PENGENDALIAN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895B8EA-1453-1F4E-8E03-083AE321CA97}"/>
              </a:ext>
            </a:extLst>
          </p:cNvPr>
          <p:cNvSpPr/>
          <p:nvPr/>
        </p:nvSpPr>
        <p:spPr>
          <a:xfrm>
            <a:off x="0" y="1524000"/>
            <a:ext cx="7250777" cy="7203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TAHAP 3 : MENGAMBIL TINDAKAN</a:t>
            </a:r>
          </a:p>
        </p:txBody>
      </p: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19B00CF8-CEE1-3147-B75E-C0FA4AFF9083}"/>
              </a:ext>
            </a:extLst>
          </p:cNvPr>
          <p:cNvSpPr/>
          <p:nvPr/>
        </p:nvSpPr>
        <p:spPr>
          <a:xfrm>
            <a:off x="0" y="2507673"/>
            <a:ext cx="11707091" cy="942109"/>
          </a:xfrm>
          <a:prstGeom prst="wedgeRoundRectCallout">
            <a:avLst>
              <a:gd name="adj1" fmla="val 54078"/>
              <a:gd name="adj2" fmla="val 43452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OPSI 1:</a:t>
            </a:r>
          </a:p>
          <a:p>
            <a:pPr algn="ctr"/>
            <a:r>
              <a:rPr lang="en-US" sz="2400" dirty="0"/>
              <a:t>TIDAK MELAKUKAN APA-APA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568F065A-3651-5549-BB2C-2E96B82FCABA}"/>
              </a:ext>
            </a:extLst>
          </p:cNvPr>
          <p:cNvSpPr/>
          <p:nvPr/>
        </p:nvSpPr>
        <p:spPr>
          <a:xfrm>
            <a:off x="484909" y="3713091"/>
            <a:ext cx="11707091" cy="1620982"/>
          </a:xfrm>
          <a:prstGeom prst="wedgeRoundRectCallout">
            <a:avLst>
              <a:gd name="adj1" fmla="val -53969"/>
              <a:gd name="adj2" fmla="val 41981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OPSI 2:</a:t>
            </a:r>
          </a:p>
          <a:p>
            <a:pPr algn="ctr"/>
            <a:r>
              <a:rPr lang="en-US" sz="2400" dirty="0"/>
              <a:t>MEMPERBAIKI KINERJA AKTUAL</a:t>
            </a:r>
          </a:p>
          <a:p>
            <a:pPr marL="342900" indent="-342900" algn="ctr">
              <a:buFontTx/>
              <a:buChar char="-"/>
            </a:pPr>
            <a:r>
              <a:rPr lang="en-US" sz="2000" dirty="0" err="1"/>
              <a:t>Tindakan</a:t>
            </a:r>
            <a:r>
              <a:rPr lang="en-US" sz="2000" dirty="0"/>
              <a:t> </a:t>
            </a:r>
            <a:r>
              <a:rPr lang="en-US" sz="2000" dirty="0" err="1"/>
              <a:t>perbaikan</a:t>
            </a:r>
            <a:r>
              <a:rPr lang="en-US" sz="2000" dirty="0"/>
              <a:t> </a:t>
            </a:r>
            <a:r>
              <a:rPr lang="en-US" sz="2000" dirty="0" err="1"/>
              <a:t>segera</a:t>
            </a:r>
            <a:r>
              <a:rPr lang="en-US" sz="2000" dirty="0"/>
              <a:t> = </a:t>
            </a:r>
            <a:r>
              <a:rPr lang="en-US" sz="2000" dirty="0" err="1"/>
              <a:t>Koreksi</a:t>
            </a:r>
            <a:r>
              <a:rPr lang="en-US" sz="2000" dirty="0"/>
              <a:t> </a:t>
            </a:r>
            <a:r>
              <a:rPr lang="en-US" sz="2000" dirty="0" err="1"/>
              <a:t>saat</a:t>
            </a:r>
            <a:r>
              <a:rPr lang="en-US" sz="2000" dirty="0"/>
              <a:t> </a:t>
            </a:r>
            <a:r>
              <a:rPr lang="en-US" sz="2000" dirty="0" err="1"/>
              <a:t>itu</a:t>
            </a:r>
            <a:r>
              <a:rPr lang="en-US" sz="2000" dirty="0"/>
              <a:t> juga</a:t>
            </a:r>
          </a:p>
          <a:p>
            <a:pPr marL="342900" indent="-342900" algn="ctr">
              <a:buFontTx/>
              <a:buChar char="-"/>
            </a:pPr>
            <a:r>
              <a:rPr lang="en-US" sz="2000" dirty="0" err="1"/>
              <a:t>Tindakan</a:t>
            </a:r>
            <a:r>
              <a:rPr lang="en-US" sz="2000" dirty="0"/>
              <a:t> </a:t>
            </a:r>
            <a:r>
              <a:rPr lang="en-US" sz="2000" dirty="0" err="1"/>
              <a:t>perbaikan</a:t>
            </a:r>
            <a:r>
              <a:rPr lang="en-US" sz="2000" dirty="0"/>
              <a:t> </a:t>
            </a:r>
            <a:r>
              <a:rPr lang="en-US" sz="2000" dirty="0" err="1"/>
              <a:t>dasar</a:t>
            </a:r>
            <a:r>
              <a:rPr lang="en-US" sz="2000" dirty="0"/>
              <a:t> = </a:t>
            </a:r>
            <a:r>
              <a:rPr lang="en-US" sz="2000" dirty="0" err="1"/>
              <a:t>Melihat</a:t>
            </a:r>
            <a:r>
              <a:rPr lang="en-US" sz="2000" dirty="0"/>
              <a:t> </a:t>
            </a:r>
            <a:r>
              <a:rPr lang="en-US" sz="2000" dirty="0" err="1"/>
              <a:t>sebab</a:t>
            </a:r>
            <a:r>
              <a:rPr lang="en-US" sz="2000" dirty="0"/>
              <a:t> &amp; </a:t>
            </a:r>
            <a:r>
              <a:rPr lang="en-US" sz="2000" dirty="0" err="1"/>
              <a:t>dampak</a:t>
            </a:r>
            <a:r>
              <a:rPr lang="en-US" sz="2000" dirty="0"/>
              <a:t> </a:t>
            </a:r>
            <a:r>
              <a:rPr lang="en-US" sz="2000" dirty="0" err="1"/>
              <a:t>penyimpangan</a:t>
            </a:r>
            <a:r>
              <a:rPr lang="en-US" sz="2000" dirty="0"/>
              <a:t> </a:t>
            </a:r>
            <a:r>
              <a:rPr lang="en-US" sz="2000" dirty="0" err="1"/>
              <a:t>lalu</a:t>
            </a:r>
            <a:r>
              <a:rPr lang="en-US" sz="2000" dirty="0"/>
              <a:t> </a:t>
            </a:r>
            <a:r>
              <a:rPr lang="en-US" sz="2000" dirty="0" err="1"/>
              <a:t>mengoreksi</a:t>
            </a:r>
            <a:endParaRPr lang="en-US" sz="2000" dirty="0"/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3CE40DC3-1CAF-D440-A884-86BE1E863ECC}"/>
              </a:ext>
            </a:extLst>
          </p:cNvPr>
          <p:cNvSpPr/>
          <p:nvPr/>
        </p:nvSpPr>
        <p:spPr>
          <a:xfrm>
            <a:off x="0" y="5597382"/>
            <a:ext cx="11707091" cy="942109"/>
          </a:xfrm>
          <a:prstGeom prst="wedgeRoundRectCallout">
            <a:avLst>
              <a:gd name="adj1" fmla="val 54078"/>
              <a:gd name="adj2" fmla="val 43452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OPSI 1:</a:t>
            </a:r>
          </a:p>
          <a:p>
            <a:pPr algn="ctr"/>
            <a:r>
              <a:rPr lang="en-US" sz="2400" dirty="0"/>
              <a:t>MEREVISI STANDAR</a:t>
            </a:r>
          </a:p>
        </p:txBody>
      </p:sp>
    </p:spTree>
    <p:extLst>
      <p:ext uri="{BB962C8B-B14F-4D97-AF65-F5344CB8AC3E}">
        <p14:creationId xmlns:p14="http://schemas.microsoft.com/office/powerpoint/2010/main" val="1607151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4516E9-8DAC-064D-98DB-B73BB025B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63" y="0"/>
            <a:ext cx="10159409" cy="6858000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4CB5CA4-9145-424A-96B1-9206B1621F94}"/>
              </a:ext>
            </a:extLst>
          </p:cNvPr>
          <p:cNvSpPr/>
          <p:nvPr/>
        </p:nvSpPr>
        <p:spPr>
          <a:xfrm>
            <a:off x="110838" y="263236"/>
            <a:ext cx="3075708" cy="7203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ALUR PROSES</a:t>
            </a:r>
          </a:p>
        </p:txBody>
      </p:sp>
    </p:spTree>
    <p:extLst>
      <p:ext uri="{BB962C8B-B14F-4D97-AF65-F5344CB8AC3E}">
        <p14:creationId xmlns:p14="http://schemas.microsoft.com/office/powerpoint/2010/main" val="1982125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>
            <a:extLst>
              <a:ext uri="{FF2B5EF4-FFF2-40B4-BE49-F238E27FC236}">
                <a16:creationId xmlns:a16="http://schemas.microsoft.com/office/drawing/2014/main" id="{42C5811B-C04E-A24F-B1A5-70311645013E}"/>
              </a:ext>
            </a:extLst>
          </p:cNvPr>
          <p:cNvSpPr/>
          <p:nvPr/>
        </p:nvSpPr>
        <p:spPr>
          <a:xfrm>
            <a:off x="6766560" y="124692"/>
            <a:ext cx="5286895" cy="1399308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merican Typewriter" panose="02090604020004020304" pitchFamily="18" charset="77"/>
              </a:rPr>
              <a:t>PENGENDALIAN &amp; PENGUKURAN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09836FE-D699-E542-93DE-6028F621EEFC}"/>
              </a:ext>
            </a:extLst>
          </p:cNvPr>
          <p:cNvSpPr/>
          <p:nvPr/>
        </p:nvSpPr>
        <p:spPr>
          <a:xfrm>
            <a:off x="382385" y="2061555"/>
            <a:ext cx="11465904" cy="253815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“</a:t>
            </a:r>
            <a:r>
              <a:rPr lang="en-US" sz="3200" dirty="0" err="1">
                <a:solidFill>
                  <a:schemeClr val="tx1"/>
                </a:solidFill>
              </a:rPr>
              <a:t>hasil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akhir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dari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sebuah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aktivitas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kerja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organisasi</a:t>
            </a:r>
            <a:r>
              <a:rPr lang="en-US" sz="3200" dirty="0">
                <a:solidFill>
                  <a:schemeClr val="tx1"/>
                </a:solidFill>
              </a:rPr>
              <a:t>”</a:t>
            </a:r>
          </a:p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r>
              <a:rPr lang="en-US" sz="3200" dirty="0" err="1">
                <a:solidFill>
                  <a:schemeClr val="tx1"/>
                </a:solidFill>
              </a:rPr>
              <a:t>Dapat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diukur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oleh</a:t>
            </a:r>
            <a:r>
              <a:rPr lang="en-US" sz="3200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E8C9EFF-08F2-7041-8849-200DBAA7F624}"/>
              </a:ext>
            </a:extLst>
          </p:cNvPr>
          <p:cNvSpPr/>
          <p:nvPr/>
        </p:nvSpPr>
        <p:spPr>
          <a:xfrm>
            <a:off x="382385" y="1280196"/>
            <a:ext cx="5372100" cy="102516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KINERJA ORGANISASI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78A6868-7464-6840-BDEA-7BD1619883A5}"/>
              </a:ext>
            </a:extLst>
          </p:cNvPr>
          <p:cNvSpPr/>
          <p:nvPr/>
        </p:nvSpPr>
        <p:spPr>
          <a:xfrm>
            <a:off x="382385" y="4380839"/>
            <a:ext cx="5372100" cy="102516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Produktivitas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Organisasi</a:t>
            </a:r>
            <a:endParaRPr lang="en-US" sz="3200" dirty="0">
              <a:solidFill>
                <a:schemeClr val="tx1"/>
              </a:solidFill>
            </a:endParaRPr>
          </a:p>
          <a:p>
            <a:pPr algn="ctr"/>
            <a:r>
              <a:rPr lang="en-US" sz="2200" dirty="0">
                <a:solidFill>
                  <a:schemeClr val="tx1"/>
                </a:solidFill>
              </a:rPr>
              <a:t>(Output </a:t>
            </a:r>
            <a:r>
              <a:rPr lang="en-US" sz="2200" dirty="0" err="1">
                <a:solidFill>
                  <a:schemeClr val="tx1"/>
                </a:solidFill>
              </a:rPr>
              <a:t>produksi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dibagi</a:t>
            </a:r>
            <a:r>
              <a:rPr lang="en-US" sz="2200" dirty="0">
                <a:solidFill>
                  <a:schemeClr val="tx1"/>
                </a:solidFill>
              </a:rPr>
              <a:t> input)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3EC295C-2011-BD4D-9373-FBD0936B065E}"/>
              </a:ext>
            </a:extLst>
          </p:cNvPr>
          <p:cNvSpPr/>
          <p:nvPr/>
        </p:nvSpPr>
        <p:spPr>
          <a:xfrm>
            <a:off x="6476189" y="4380839"/>
            <a:ext cx="5372100" cy="102516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Efektivitas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Organisasi</a:t>
            </a:r>
            <a:endParaRPr lang="en-US" sz="3200" dirty="0">
              <a:solidFill>
                <a:schemeClr val="tx1"/>
              </a:solidFill>
            </a:endParaRPr>
          </a:p>
          <a:p>
            <a:pPr algn="ctr"/>
            <a:r>
              <a:rPr lang="en-US" sz="2200" dirty="0">
                <a:solidFill>
                  <a:schemeClr val="tx1"/>
                </a:solidFill>
              </a:rPr>
              <a:t>(</a:t>
            </a:r>
            <a:r>
              <a:rPr lang="en-US" sz="2200" dirty="0" err="1">
                <a:solidFill>
                  <a:schemeClr val="tx1"/>
                </a:solidFill>
              </a:rPr>
              <a:t>Ukuran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pencapaian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sasaran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organisasi</a:t>
            </a:r>
            <a:r>
              <a:rPr lang="en-US" sz="22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211A5D0-2A5B-F940-B8BC-1BE3762FBD79}"/>
              </a:ext>
            </a:extLst>
          </p:cNvPr>
          <p:cNvSpPr/>
          <p:nvPr/>
        </p:nvSpPr>
        <p:spPr>
          <a:xfrm>
            <a:off x="3429287" y="5650021"/>
            <a:ext cx="5372100" cy="102516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Peringkat</a:t>
            </a:r>
            <a:r>
              <a:rPr lang="en-US" sz="3200" dirty="0">
                <a:solidFill>
                  <a:schemeClr val="tx1"/>
                </a:solidFill>
              </a:rPr>
              <a:t> di </a:t>
            </a:r>
            <a:r>
              <a:rPr lang="en-US" sz="3200" dirty="0" err="1">
                <a:solidFill>
                  <a:schemeClr val="tx1"/>
                </a:solidFill>
              </a:rPr>
              <a:t>Industri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882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>
            <a:extLst>
              <a:ext uri="{FF2B5EF4-FFF2-40B4-BE49-F238E27FC236}">
                <a16:creationId xmlns:a16="http://schemas.microsoft.com/office/drawing/2014/main" id="{42C5811B-C04E-A24F-B1A5-70311645013E}"/>
              </a:ext>
            </a:extLst>
          </p:cNvPr>
          <p:cNvSpPr/>
          <p:nvPr/>
        </p:nvSpPr>
        <p:spPr>
          <a:xfrm>
            <a:off x="6766560" y="124692"/>
            <a:ext cx="5286895" cy="1399308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merican Typewriter" panose="02090604020004020304" pitchFamily="18" charset="77"/>
              </a:rPr>
              <a:t>PENGENDALIAN &amp; PENGUKURAN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09836FE-D699-E542-93DE-6028F621EEFC}"/>
              </a:ext>
            </a:extLst>
          </p:cNvPr>
          <p:cNvSpPr/>
          <p:nvPr/>
        </p:nvSpPr>
        <p:spPr>
          <a:xfrm>
            <a:off x="382385" y="2061555"/>
            <a:ext cx="11465904" cy="296764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“</a:t>
            </a:r>
            <a:r>
              <a:rPr lang="en-US" sz="3200" dirty="0" err="1">
                <a:solidFill>
                  <a:schemeClr val="tx1"/>
                </a:solidFill>
              </a:rPr>
              <a:t>memastikan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upaya</a:t>
            </a:r>
            <a:r>
              <a:rPr lang="en-US" sz="3200" dirty="0">
                <a:solidFill>
                  <a:schemeClr val="tx1"/>
                </a:solidFill>
              </a:rPr>
              <a:t> yang </a:t>
            </a:r>
            <a:r>
              <a:rPr lang="en-US" sz="3200" dirty="0" err="1">
                <a:solidFill>
                  <a:schemeClr val="tx1"/>
                </a:solidFill>
              </a:rPr>
              <a:t>diberikan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karyawan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memadai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memenuhi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kualitas</a:t>
            </a:r>
            <a:r>
              <a:rPr lang="en-US" sz="3200" dirty="0">
                <a:solidFill>
                  <a:schemeClr val="tx1"/>
                </a:solidFill>
              </a:rPr>
              <a:t> yang </a:t>
            </a:r>
            <a:r>
              <a:rPr lang="en-US" sz="3200" dirty="0" err="1">
                <a:solidFill>
                  <a:schemeClr val="tx1"/>
                </a:solidFill>
              </a:rPr>
              <a:t>dibutuhkan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untuk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mencapai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tujuan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organisasi</a:t>
            </a:r>
            <a:r>
              <a:rPr lang="en-US" sz="3200" dirty="0">
                <a:solidFill>
                  <a:schemeClr val="tx1"/>
                </a:solidFill>
              </a:rPr>
              <a:t>”</a:t>
            </a:r>
          </a:p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r>
              <a:rPr lang="en-US" sz="3200" dirty="0" err="1">
                <a:solidFill>
                  <a:schemeClr val="tx1"/>
                </a:solidFill>
              </a:rPr>
              <a:t>Caranya</a:t>
            </a:r>
            <a:r>
              <a:rPr lang="en-US" sz="3200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E8C9EFF-08F2-7041-8849-200DBAA7F624}"/>
              </a:ext>
            </a:extLst>
          </p:cNvPr>
          <p:cNvSpPr/>
          <p:nvPr/>
        </p:nvSpPr>
        <p:spPr>
          <a:xfrm>
            <a:off x="382385" y="1280196"/>
            <a:ext cx="5372100" cy="102516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PENGENDALIAN </a:t>
            </a:r>
          </a:p>
          <a:p>
            <a:pPr algn="ctr"/>
            <a:r>
              <a:rPr lang="en-US" sz="3200" dirty="0"/>
              <a:t>KINERJA KARYAWAN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78A6868-7464-6840-BDEA-7BD1619883A5}"/>
              </a:ext>
            </a:extLst>
          </p:cNvPr>
          <p:cNvSpPr/>
          <p:nvPr/>
        </p:nvSpPr>
        <p:spPr>
          <a:xfrm>
            <a:off x="382385" y="4785393"/>
            <a:ext cx="5372100" cy="102516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Penyampaian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Umpan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Balik</a:t>
            </a:r>
            <a:endParaRPr lang="en-US" sz="3200" dirty="0">
              <a:solidFill>
                <a:schemeClr val="tx1"/>
              </a:solidFill>
            </a:endParaRPr>
          </a:p>
          <a:p>
            <a:pPr algn="ctr"/>
            <a:r>
              <a:rPr lang="en-US" sz="2200" dirty="0">
                <a:solidFill>
                  <a:schemeClr val="tx1"/>
                </a:solidFill>
              </a:rPr>
              <a:t>(</a:t>
            </a:r>
            <a:r>
              <a:rPr lang="en-US" sz="2200" dirty="0" err="1">
                <a:solidFill>
                  <a:schemeClr val="tx1"/>
                </a:solidFill>
              </a:rPr>
              <a:t>Penilaian</a:t>
            </a:r>
            <a:r>
              <a:rPr lang="en-US" sz="2200" dirty="0">
                <a:solidFill>
                  <a:schemeClr val="tx1"/>
                </a:solidFill>
              </a:rPr>
              <a:t> KPI)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3EC295C-2011-BD4D-9373-FBD0936B065E}"/>
              </a:ext>
            </a:extLst>
          </p:cNvPr>
          <p:cNvSpPr/>
          <p:nvPr/>
        </p:nvSpPr>
        <p:spPr>
          <a:xfrm>
            <a:off x="6476189" y="4785394"/>
            <a:ext cx="5372100" cy="102516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Penerapan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Tindakan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Pendisiplinan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736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>
            <a:extLst>
              <a:ext uri="{FF2B5EF4-FFF2-40B4-BE49-F238E27FC236}">
                <a16:creationId xmlns:a16="http://schemas.microsoft.com/office/drawing/2014/main" id="{42C5811B-C04E-A24F-B1A5-70311645013E}"/>
              </a:ext>
            </a:extLst>
          </p:cNvPr>
          <p:cNvSpPr/>
          <p:nvPr/>
        </p:nvSpPr>
        <p:spPr>
          <a:xfrm>
            <a:off x="6766560" y="124692"/>
            <a:ext cx="5286895" cy="1399308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merican Typewriter" panose="02090604020004020304" pitchFamily="18" charset="77"/>
              </a:rPr>
              <a:t>PENGENDALIAN &amp; PENGUKURAN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E8C9EFF-08F2-7041-8849-200DBAA7F624}"/>
              </a:ext>
            </a:extLst>
          </p:cNvPr>
          <p:cNvSpPr/>
          <p:nvPr/>
        </p:nvSpPr>
        <p:spPr>
          <a:xfrm>
            <a:off x="3305693" y="1815017"/>
            <a:ext cx="5372100" cy="102516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PERANGKAT PENGUKURAN KINERJA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ABCF3F4-60B1-9E47-9663-9A82C43AF12A}"/>
              </a:ext>
            </a:extLst>
          </p:cNvPr>
          <p:cNvSpPr/>
          <p:nvPr/>
        </p:nvSpPr>
        <p:spPr>
          <a:xfrm>
            <a:off x="374073" y="3297382"/>
            <a:ext cx="5153891" cy="153785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PENGENDALIAN IPO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B1FDE87-4B4D-6E4F-BF7B-CDEDE388DA66}"/>
              </a:ext>
            </a:extLst>
          </p:cNvPr>
          <p:cNvSpPr/>
          <p:nvPr/>
        </p:nvSpPr>
        <p:spPr>
          <a:xfrm>
            <a:off x="6248401" y="3297382"/>
            <a:ext cx="5153891" cy="153785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PENGENDALIAN KEUANGAN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(Analisa lap. Keu)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5F5ECBE-D00D-294A-9F5E-72F14ADDE61D}"/>
              </a:ext>
            </a:extLst>
          </p:cNvPr>
          <p:cNvSpPr/>
          <p:nvPr/>
        </p:nvSpPr>
        <p:spPr>
          <a:xfrm>
            <a:off x="374072" y="5084619"/>
            <a:ext cx="5153891" cy="153785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PENGENDALIAN INFORMASI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(Analisa trend </a:t>
            </a:r>
            <a:r>
              <a:rPr lang="en-US" sz="2400" b="1" dirty="0" err="1">
                <a:solidFill>
                  <a:schemeClr val="tx1"/>
                </a:solidFill>
              </a:rPr>
              <a:t>berdasar</a:t>
            </a:r>
            <a:r>
              <a:rPr lang="en-US" sz="2400" b="1" dirty="0">
                <a:solidFill>
                  <a:schemeClr val="tx1"/>
                </a:solidFill>
              </a:rPr>
              <a:t> data)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4C56C3A-02A0-E24F-9DB5-73830BB06FDB}"/>
              </a:ext>
            </a:extLst>
          </p:cNvPr>
          <p:cNvSpPr/>
          <p:nvPr/>
        </p:nvSpPr>
        <p:spPr>
          <a:xfrm>
            <a:off x="6248401" y="5084619"/>
            <a:ext cx="5153891" cy="153785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MEMBUAT TOLOK UKUR DARI PRAKTIK TERBAIK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(Benchmarking)</a:t>
            </a:r>
          </a:p>
        </p:txBody>
      </p:sp>
    </p:spTree>
    <p:extLst>
      <p:ext uri="{BB962C8B-B14F-4D97-AF65-F5344CB8AC3E}">
        <p14:creationId xmlns:p14="http://schemas.microsoft.com/office/powerpoint/2010/main" val="2162223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49D798-CB0E-814C-86CC-87C96D51F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82" y="1362773"/>
            <a:ext cx="10349345" cy="5495227"/>
          </a:xfrm>
          <a:prstGeom prst="rect">
            <a:avLst/>
          </a:prstGeom>
        </p:spPr>
      </p:pic>
      <p:sp>
        <p:nvSpPr>
          <p:cNvPr id="7" name="Cloud 6">
            <a:extLst>
              <a:ext uri="{FF2B5EF4-FFF2-40B4-BE49-F238E27FC236}">
                <a16:creationId xmlns:a16="http://schemas.microsoft.com/office/drawing/2014/main" id="{42C5811B-C04E-A24F-B1A5-70311645013E}"/>
              </a:ext>
            </a:extLst>
          </p:cNvPr>
          <p:cNvSpPr/>
          <p:nvPr/>
        </p:nvSpPr>
        <p:spPr>
          <a:xfrm>
            <a:off x="6766560" y="124692"/>
            <a:ext cx="5286895" cy="1399308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merican Typewriter" panose="02090604020004020304" pitchFamily="18" charset="77"/>
              </a:rPr>
              <a:t>PENGENDALIAN &amp; PENGUKURAN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E8C9EFF-08F2-7041-8849-200DBAA7F624}"/>
              </a:ext>
            </a:extLst>
          </p:cNvPr>
          <p:cNvSpPr/>
          <p:nvPr/>
        </p:nvSpPr>
        <p:spPr>
          <a:xfrm>
            <a:off x="271548" y="498835"/>
            <a:ext cx="5372100" cy="102516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PENGENDALIAN IPO</a:t>
            </a:r>
          </a:p>
        </p:txBody>
      </p:sp>
    </p:spTree>
    <p:extLst>
      <p:ext uri="{BB962C8B-B14F-4D97-AF65-F5344CB8AC3E}">
        <p14:creationId xmlns:p14="http://schemas.microsoft.com/office/powerpoint/2010/main" val="2064724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>
            <a:extLst>
              <a:ext uri="{FF2B5EF4-FFF2-40B4-BE49-F238E27FC236}">
                <a16:creationId xmlns:a16="http://schemas.microsoft.com/office/drawing/2014/main" id="{434B1CC6-0DD0-5546-AD40-03BB51F02BB8}"/>
              </a:ext>
            </a:extLst>
          </p:cNvPr>
          <p:cNvSpPr/>
          <p:nvPr/>
        </p:nvSpPr>
        <p:spPr>
          <a:xfrm>
            <a:off x="249382" y="0"/>
            <a:ext cx="11942618" cy="6858000"/>
          </a:xfrm>
          <a:prstGeom prst="wave">
            <a:avLst>
              <a:gd name="adj1" fmla="val 6977"/>
              <a:gd name="adj2" fmla="val 15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>
                <a:solidFill>
                  <a:schemeClr val="bg1"/>
                </a:solidFill>
              </a:rPr>
              <a:t>Menyusun makalah tentang isu terkini terkait pemimpin organisasi/perusahaan</a:t>
            </a:r>
          </a:p>
          <a:p>
            <a:pPr algn="ctr"/>
            <a:endParaRPr lang="id-ID" sz="2400" b="1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r>
              <a:rPr lang="en-US" sz="2400" dirty="0" err="1">
                <a:solidFill>
                  <a:schemeClr val="bg1"/>
                </a:solidFill>
              </a:rPr>
              <a:t>Mencari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tahu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isu-isu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kasus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terkini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tentang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pemimpin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organisasi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atau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perusahaan</a:t>
            </a:r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r>
              <a:rPr lang="en-US" sz="2400" dirty="0" err="1">
                <a:solidFill>
                  <a:schemeClr val="bg1"/>
                </a:solidFill>
              </a:rPr>
              <a:t>Menjelaskan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isu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kasus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terkini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tentang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pemimpin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organisasi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atau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perusahaan</a:t>
            </a:r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r>
              <a:rPr lang="en-US" sz="2400" dirty="0" err="1">
                <a:solidFill>
                  <a:schemeClr val="bg1"/>
                </a:solidFill>
              </a:rPr>
              <a:t>Menganalisa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isu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kasus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terkini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tentang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pemimpin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organisasi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atau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perusahaan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err="1">
                <a:solidFill>
                  <a:schemeClr val="bg1"/>
                </a:solidFill>
              </a:rPr>
              <a:t>Makalah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diketik</a:t>
            </a:r>
            <a:r>
              <a:rPr lang="en-US" sz="2400" dirty="0">
                <a:solidFill>
                  <a:schemeClr val="bg1"/>
                </a:solidFill>
              </a:rPr>
              <a:t> di </a:t>
            </a:r>
            <a:r>
              <a:rPr lang="en-US" sz="2400" dirty="0" err="1">
                <a:solidFill>
                  <a:schemeClr val="bg1"/>
                </a:solidFill>
              </a:rPr>
              <a:t>kertas</a:t>
            </a:r>
            <a:r>
              <a:rPr lang="en-US" sz="2400" dirty="0">
                <a:solidFill>
                  <a:schemeClr val="bg1"/>
                </a:solidFill>
              </a:rPr>
              <a:t> A4 </a:t>
            </a:r>
            <a:r>
              <a:rPr lang="en-US" sz="2400" dirty="0" err="1">
                <a:solidFill>
                  <a:schemeClr val="bg1"/>
                </a:solidFill>
              </a:rPr>
              <a:t>dengan</a:t>
            </a:r>
            <a:r>
              <a:rPr lang="en-US" sz="2400" dirty="0">
                <a:solidFill>
                  <a:schemeClr val="bg1"/>
                </a:solidFill>
              </a:rPr>
              <a:t> format font Times New Roman </a:t>
            </a:r>
            <a:r>
              <a:rPr lang="en-US" sz="2400" dirty="0" err="1">
                <a:solidFill>
                  <a:schemeClr val="bg1"/>
                </a:solidFill>
              </a:rPr>
              <a:t>ukuran</a:t>
            </a:r>
            <a:r>
              <a:rPr lang="en-US" sz="2400" dirty="0">
                <a:solidFill>
                  <a:schemeClr val="bg1"/>
                </a:solidFill>
              </a:rPr>
              <a:t> 12 </a:t>
            </a:r>
            <a:r>
              <a:rPr lang="en-US" sz="2400" dirty="0" err="1">
                <a:solidFill>
                  <a:schemeClr val="bg1"/>
                </a:solidFill>
              </a:rPr>
              <a:t>poin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spasi</a:t>
            </a:r>
            <a:r>
              <a:rPr lang="en-US" sz="2400" dirty="0">
                <a:solidFill>
                  <a:schemeClr val="bg1"/>
                </a:solidFill>
              </a:rPr>
              <a:t> 1,5. Power Point </a:t>
            </a:r>
            <a:r>
              <a:rPr lang="en-US" sz="2400" dirty="0" err="1">
                <a:solidFill>
                  <a:schemeClr val="bg1"/>
                </a:solidFill>
              </a:rPr>
              <a:t>berisi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ikhtisar</a:t>
            </a:r>
            <a:r>
              <a:rPr lang="en-US" sz="2400" dirty="0">
                <a:solidFill>
                  <a:schemeClr val="bg1"/>
                </a:solidFill>
              </a:rPr>
              <a:t> paper </a:t>
            </a:r>
            <a:r>
              <a:rPr lang="en-US" sz="2400" dirty="0" err="1">
                <a:solidFill>
                  <a:schemeClr val="bg1"/>
                </a:solidFill>
              </a:rPr>
              <a:t>dengan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desain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atraktif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r>
              <a:rPr lang="en-US" sz="2400" dirty="0" err="1">
                <a:solidFill>
                  <a:schemeClr val="bg1"/>
                </a:solidFill>
              </a:rPr>
              <a:t>Jumlah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halaman</a:t>
            </a:r>
            <a:r>
              <a:rPr lang="en-US" sz="2400" dirty="0">
                <a:solidFill>
                  <a:schemeClr val="bg1"/>
                </a:solidFill>
              </a:rPr>
              <a:t> minimal 1 per </a:t>
            </a:r>
            <a:r>
              <a:rPr lang="en-US" sz="2400" dirty="0" err="1">
                <a:solidFill>
                  <a:schemeClr val="bg1"/>
                </a:solidFill>
              </a:rPr>
              <a:t>anggota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kelompok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42C5811B-C04E-A24F-B1A5-70311645013E}"/>
              </a:ext>
            </a:extLst>
          </p:cNvPr>
          <p:cNvSpPr/>
          <p:nvPr/>
        </p:nvSpPr>
        <p:spPr>
          <a:xfrm>
            <a:off x="8174181" y="0"/>
            <a:ext cx="4017819" cy="1399308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American Typewriter" panose="02090604020004020304" pitchFamily="18" charset="77"/>
              </a:rPr>
              <a:t>TUGAS KELOMPOK</a:t>
            </a:r>
          </a:p>
        </p:txBody>
      </p:sp>
    </p:spTree>
    <p:extLst>
      <p:ext uri="{BB962C8B-B14F-4D97-AF65-F5344CB8AC3E}">
        <p14:creationId xmlns:p14="http://schemas.microsoft.com/office/powerpoint/2010/main" val="3826122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>
            <a:extLst>
              <a:ext uri="{FF2B5EF4-FFF2-40B4-BE49-F238E27FC236}">
                <a16:creationId xmlns:a16="http://schemas.microsoft.com/office/drawing/2014/main" id="{42C5811B-C04E-A24F-B1A5-70311645013E}"/>
              </a:ext>
            </a:extLst>
          </p:cNvPr>
          <p:cNvSpPr/>
          <p:nvPr/>
        </p:nvSpPr>
        <p:spPr>
          <a:xfrm>
            <a:off x="7403868" y="0"/>
            <a:ext cx="4017819" cy="1399308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American Typewriter" panose="02090604020004020304" pitchFamily="18" charset="77"/>
              </a:rPr>
              <a:t>TUGAS KELOMPOK</a:t>
            </a:r>
          </a:p>
        </p:txBody>
      </p:sp>
      <p:sp>
        <p:nvSpPr>
          <p:cNvPr id="4" name="Wave 3">
            <a:extLst>
              <a:ext uri="{FF2B5EF4-FFF2-40B4-BE49-F238E27FC236}">
                <a16:creationId xmlns:a16="http://schemas.microsoft.com/office/drawing/2014/main" id="{434B1CC6-0DD0-5546-AD40-03BB51F02BB8}"/>
              </a:ext>
            </a:extLst>
          </p:cNvPr>
          <p:cNvSpPr/>
          <p:nvPr/>
        </p:nvSpPr>
        <p:spPr>
          <a:xfrm>
            <a:off x="249382" y="124692"/>
            <a:ext cx="11942618" cy="7237003"/>
          </a:xfrm>
          <a:prstGeom prst="wave">
            <a:avLst>
              <a:gd name="adj1" fmla="val 6977"/>
              <a:gd name="adj2" fmla="val 38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>
                <a:solidFill>
                  <a:schemeClr val="bg1"/>
                </a:solidFill>
              </a:rPr>
              <a:t>Format Laporan Akhir</a:t>
            </a:r>
          </a:p>
          <a:p>
            <a:pPr algn="ctr"/>
            <a:endParaRPr lang="en-ID" sz="2400" b="1" dirty="0">
              <a:solidFill>
                <a:schemeClr val="bg1"/>
              </a:solidFill>
            </a:endParaRPr>
          </a:p>
          <a:p>
            <a:pPr lvl="0"/>
            <a:r>
              <a:rPr lang="en-US" sz="2400" dirty="0">
                <a:solidFill>
                  <a:schemeClr val="bg1"/>
                </a:solidFill>
              </a:rPr>
              <a:t>1. Minimal 20 </a:t>
            </a:r>
            <a:r>
              <a:rPr lang="en-US" sz="2400" dirty="0" err="1">
                <a:solidFill>
                  <a:schemeClr val="bg1"/>
                </a:solidFill>
              </a:rPr>
              <a:t>halaman</a:t>
            </a:r>
            <a:endParaRPr lang="en-US" sz="2400" dirty="0">
              <a:solidFill>
                <a:schemeClr val="bg1"/>
              </a:solidFill>
            </a:endParaRPr>
          </a:p>
          <a:p>
            <a:pPr marL="342900" lvl="6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1 </a:t>
            </a:r>
            <a:r>
              <a:rPr lang="en-US" sz="2400" dirty="0" err="1">
                <a:solidFill>
                  <a:schemeClr val="bg1"/>
                </a:solidFill>
              </a:rPr>
              <a:t>halaman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gambaran</a:t>
            </a:r>
            <a:r>
              <a:rPr lang="en-US" sz="2400" dirty="0">
                <a:solidFill>
                  <a:schemeClr val="bg1"/>
                </a:solidFill>
              </a:rPr>
              <a:t> industry</a:t>
            </a:r>
          </a:p>
          <a:p>
            <a:pPr marL="342900" lvl="6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1 </a:t>
            </a:r>
            <a:r>
              <a:rPr lang="en-US" sz="2400" dirty="0" err="1">
                <a:solidFill>
                  <a:schemeClr val="bg1"/>
                </a:solidFill>
              </a:rPr>
              <a:t>halaman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profil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perusahaan</a:t>
            </a:r>
            <a:endParaRPr lang="en-US" sz="2400" dirty="0">
              <a:solidFill>
                <a:schemeClr val="bg1"/>
              </a:solidFill>
            </a:endParaRPr>
          </a:p>
          <a:p>
            <a:pPr marL="342900" lvl="6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1 </a:t>
            </a:r>
            <a:r>
              <a:rPr lang="en-US" sz="2400" dirty="0" err="1">
                <a:solidFill>
                  <a:schemeClr val="bg1"/>
                </a:solidFill>
              </a:rPr>
              <a:t>halaman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visi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misi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perusahaan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profil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narasumber</a:t>
            </a:r>
            <a:endParaRPr lang="en-US" sz="2400" dirty="0">
              <a:solidFill>
                <a:schemeClr val="bg1"/>
              </a:solidFill>
            </a:endParaRPr>
          </a:p>
          <a:p>
            <a:pPr marL="342900" lvl="6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4 </a:t>
            </a:r>
            <a:r>
              <a:rPr lang="en-US" sz="2400" dirty="0" err="1">
                <a:solidFill>
                  <a:schemeClr val="bg1"/>
                </a:solidFill>
              </a:rPr>
              <a:t>halaman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teori</a:t>
            </a:r>
            <a:endParaRPr lang="en-US" sz="2400" dirty="0">
              <a:solidFill>
                <a:schemeClr val="bg1"/>
              </a:solidFill>
            </a:endParaRPr>
          </a:p>
          <a:p>
            <a:pPr marL="342900" lvl="6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11 </a:t>
            </a:r>
            <a:r>
              <a:rPr lang="en-US" sz="2400" dirty="0" err="1">
                <a:solidFill>
                  <a:schemeClr val="bg1"/>
                </a:solidFill>
              </a:rPr>
              <a:t>halaman</a:t>
            </a:r>
            <a:r>
              <a:rPr lang="en-US" sz="2400" dirty="0">
                <a:solidFill>
                  <a:schemeClr val="bg1"/>
                </a:solidFill>
              </a:rPr>
              <a:t> Analisa</a:t>
            </a:r>
          </a:p>
          <a:p>
            <a:pPr marL="342900" lvl="6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1 </a:t>
            </a:r>
            <a:r>
              <a:rPr lang="en-US" sz="2400" dirty="0" err="1">
                <a:solidFill>
                  <a:schemeClr val="bg1"/>
                </a:solidFill>
              </a:rPr>
              <a:t>halaman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kesimpulan</a:t>
            </a:r>
            <a:endParaRPr lang="en-US" sz="2400" dirty="0">
              <a:solidFill>
                <a:schemeClr val="bg1"/>
              </a:solidFill>
            </a:endParaRPr>
          </a:p>
          <a:p>
            <a:pPr marL="342900" lvl="6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1 </a:t>
            </a:r>
            <a:r>
              <a:rPr lang="en-US" sz="2400" dirty="0" err="1">
                <a:solidFill>
                  <a:schemeClr val="bg1"/>
                </a:solidFill>
              </a:rPr>
              <a:t>halaman</a:t>
            </a:r>
            <a:r>
              <a:rPr lang="en-US" sz="2400" dirty="0">
                <a:solidFill>
                  <a:schemeClr val="bg1"/>
                </a:solidFill>
              </a:rPr>
              <a:t> saran</a:t>
            </a:r>
          </a:p>
          <a:p>
            <a:pPr lvl="0"/>
            <a:endParaRPr lang="en-US" sz="1800" dirty="0">
              <a:solidFill>
                <a:schemeClr val="bg1"/>
              </a:solidFill>
            </a:endParaRPr>
          </a:p>
          <a:p>
            <a:pPr algn="ctr"/>
            <a:r>
              <a:rPr lang="en-US" sz="2400" dirty="0" err="1">
                <a:solidFill>
                  <a:schemeClr val="bg1"/>
                </a:solidFill>
              </a:rPr>
              <a:t>Makalah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diketik</a:t>
            </a:r>
            <a:r>
              <a:rPr lang="en-US" sz="2400" dirty="0">
                <a:solidFill>
                  <a:schemeClr val="bg1"/>
                </a:solidFill>
              </a:rPr>
              <a:t> di </a:t>
            </a:r>
            <a:r>
              <a:rPr lang="en-US" sz="2400" dirty="0" err="1">
                <a:solidFill>
                  <a:schemeClr val="bg1"/>
                </a:solidFill>
              </a:rPr>
              <a:t>kertas</a:t>
            </a:r>
            <a:r>
              <a:rPr lang="en-US" sz="2400" dirty="0">
                <a:solidFill>
                  <a:schemeClr val="bg1"/>
                </a:solidFill>
              </a:rPr>
              <a:t> A4 </a:t>
            </a:r>
            <a:r>
              <a:rPr lang="en-US" sz="2400" dirty="0" err="1">
                <a:solidFill>
                  <a:schemeClr val="bg1"/>
                </a:solidFill>
              </a:rPr>
              <a:t>dengan</a:t>
            </a:r>
            <a:r>
              <a:rPr lang="en-US" sz="2400" dirty="0">
                <a:solidFill>
                  <a:schemeClr val="bg1"/>
                </a:solidFill>
              </a:rPr>
              <a:t> format font Times New Roman </a:t>
            </a:r>
            <a:r>
              <a:rPr lang="en-US" sz="2400" dirty="0" err="1">
                <a:solidFill>
                  <a:schemeClr val="bg1"/>
                </a:solidFill>
              </a:rPr>
              <a:t>ukuran</a:t>
            </a:r>
            <a:r>
              <a:rPr lang="en-US" sz="2400" dirty="0">
                <a:solidFill>
                  <a:schemeClr val="bg1"/>
                </a:solidFill>
              </a:rPr>
              <a:t> 12 </a:t>
            </a:r>
            <a:r>
              <a:rPr lang="en-US" sz="2400" dirty="0" err="1">
                <a:solidFill>
                  <a:schemeClr val="bg1"/>
                </a:solidFill>
              </a:rPr>
              <a:t>poin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spasi</a:t>
            </a:r>
            <a:r>
              <a:rPr lang="en-US" sz="2400" dirty="0">
                <a:solidFill>
                  <a:schemeClr val="bg1"/>
                </a:solidFill>
              </a:rPr>
              <a:t> 1,5. Power Point </a:t>
            </a:r>
            <a:r>
              <a:rPr lang="en-US" sz="2400" dirty="0" err="1">
                <a:solidFill>
                  <a:schemeClr val="bg1"/>
                </a:solidFill>
              </a:rPr>
              <a:t>berisi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ikhtisar</a:t>
            </a:r>
            <a:r>
              <a:rPr lang="en-US" sz="2400" dirty="0">
                <a:solidFill>
                  <a:schemeClr val="bg1"/>
                </a:solidFill>
              </a:rPr>
              <a:t> paper </a:t>
            </a:r>
            <a:r>
              <a:rPr lang="en-US" sz="2400" dirty="0" err="1">
                <a:solidFill>
                  <a:schemeClr val="bg1"/>
                </a:solidFill>
              </a:rPr>
              <a:t>dengan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desain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atraktif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400" dirty="0" err="1">
                <a:solidFill>
                  <a:schemeClr val="bg1"/>
                </a:solidFill>
              </a:rPr>
              <a:t>Dikumpulkan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Maks</a:t>
            </a:r>
            <a:r>
              <a:rPr lang="en-US" sz="2400" dirty="0">
                <a:solidFill>
                  <a:schemeClr val="bg1"/>
                </a:solidFill>
              </a:rPr>
              <a:t> Hari </a:t>
            </a:r>
            <a:r>
              <a:rPr lang="en-US" sz="2400" dirty="0" err="1">
                <a:solidFill>
                  <a:schemeClr val="bg1"/>
                </a:solidFill>
              </a:rPr>
              <a:t>Kamis</a:t>
            </a:r>
            <a:r>
              <a:rPr lang="en-US" sz="2400" dirty="0">
                <a:solidFill>
                  <a:schemeClr val="bg1"/>
                </a:solidFill>
              </a:rPr>
              <a:t> 5 </a:t>
            </a:r>
            <a:r>
              <a:rPr lang="en-US" sz="2400" dirty="0" err="1">
                <a:solidFill>
                  <a:schemeClr val="bg1"/>
                </a:solidFill>
              </a:rPr>
              <a:t>Desember</a:t>
            </a:r>
            <a:r>
              <a:rPr lang="en-US" sz="2400" dirty="0">
                <a:solidFill>
                  <a:schemeClr val="bg1"/>
                </a:solidFill>
              </a:rPr>
              <a:t> jam 12.00</a:t>
            </a:r>
          </a:p>
        </p:txBody>
      </p:sp>
    </p:spTree>
    <p:extLst>
      <p:ext uri="{BB962C8B-B14F-4D97-AF65-F5344CB8AC3E}">
        <p14:creationId xmlns:p14="http://schemas.microsoft.com/office/powerpoint/2010/main" val="664510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>
            <a:extLst>
              <a:ext uri="{FF2B5EF4-FFF2-40B4-BE49-F238E27FC236}">
                <a16:creationId xmlns:a16="http://schemas.microsoft.com/office/drawing/2014/main" id="{42C5811B-C04E-A24F-B1A5-70311645013E}"/>
              </a:ext>
            </a:extLst>
          </p:cNvPr>
          <p:cNvSpPr/>
          <p:nvPr/>
        </p:nvSpPr>
        <p:spPr>
          <a:xfrm>
            <a:off x="7403868" y="0"/>
            <a:ext cx="4017819" cy="1399308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American Typewriter" panose="02090604020004020304" pitchFamily="18" charset="77"/>
              </a:rPr>
              <a:t>TUGAS KELOMPOK</a:t>
            </a:r>
          </a:p>
        </p:txBody>
      </p:sp>
      <p:sp>
        <p:nvSpPr>
          <p:cNvPr id="4" name="Wave 3">
            <a:extLst>
              <a:ext uri="{FF2B5EF4-FFF2-40B4-BE49-F238E27FC236}">
                <a16:creationId xmlns:a16="http://schemas.microsoft.com/office/drawing/2014/main" id="{434B1CC6-0DD0-5546-AD40-03BB51F02BB8}"/>
              </a:ext>
            </a:extLst>
          </p:cNvPr>
          <p:cNvSpPr/>
          <p:nvPr/>
        </p:nvSpPr>
        <p:spPr>
          <a:xfrm>
            <a:off x="0" y="124692"/>
            <a:ext cx="12192000" cy="7732949"/>
          </a:xfrm>
          <a:prstGeom prst="wave">
            <a:avLst>
              <a:gd name="adj1" fmla="val 6977"/>
              <a:gd name="adj2" fmla="val 114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>
                <a:solidFill>
                  <a:schemeClr val="bg1"/>
                </a:solidFill>
              </a:rPr>
              <a:t>Format </a:t>
            </a:r>
            <a:r>
              <a:rPr lang="id-ID" sz="2400" b="1" dirty="0" err="1">
                <a:solidFill>
                  <a:schemeClr val="bg1"/>
                </a:solidFill>
              </a:rPr>
              <a:t>Slide</a:t>
            </a:r>
            <a:r>
              <a:rPr lang="id-ID" sz="2400" b="1" dirty="0">
                <a:solidFill>
                  <a:schemeClr val="bg1"/>
                </a:solidFill>
              </a:rPr>
              <a:t> Presentasi</a:t>
            </a:r>
            <a:endParaRPr lang="en-ID" sz="2400" b="1" dirty="0">
              <a:solidFill>
                <a:schemeClr val="bg1"/>
              </a:solidFill>
            </a:endParaRPr>
          </a:p>
          <a:p>
            <a:pPr lvl="0"/>
            <a:r>
              <a:rPr lang="en-US" sz="2400" dirty="0">
                <a:solidFill>
                  <a:schemeClr val="bg1"/>
                </a:solidFill>
              </a:rPr>
              <a:t>1. </a:t>
            </a:r>
            <a:r>
              <a:rPr lang="en-US" sz="2400" dirty="0" err="1">
                <a:solidFill>
                  <a:schemeClr val="bg1"/>
                </a:solidFill>
              </a:rPr>
              <a:t>Durasi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presentasi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maksimal</a:t>
            </a:r>
            <a:r>
              <a:rPr lang="en-US" sz="2400" dirty="0">
                <a:solidFill>
                  <a:schemeClr val="bg1"/>
                </a:solidFill>
              </a:rPr>
              <a:t> 10 </a:t>
            </a:r>
            <a:r>
              <a:rPr lang="en-US" sz="2400" dirty="0" err="1">
                <a:solidFill>
                  <a:schemeClr val="bg1"/>
                </a:solidFill>
              </a:rPr>
              <a:t>menit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terdiri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dari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materi</a:t>
            </a:r>
            <a:r>
              <a:rPr lang="en-US" sz="2400" dirty="0">
                <a:solidFill>
                  <a:schemeClr val="bg1"/>
                </a:solidFill>
              </a:rPr>
              <a:t> di </a:t>
            </a:r>
            <a:r>
              <a:rPr lang="en-US" sz="2400" dirty="0" err="1">
                <a:solidFill>
                  <a:schemeClr val="bg1"/>
                </a:solidFill>
              </a:rPr>
              <a:t>bawah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ini</a:t>
            </a:r>
            <a:endParaRPr lang="en-US" sz="2400" dirty="0">
              <a:solidFill>
                <a:schemeClr val="bg1"/>
              </a:solidFill>
            </a:endParaRPr>
          </a:p>
          <a:p>
            <a:pPr marL="342900" lvl="6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</a:rPr>
              <a:t>gambaran</a:t>
            </a:r>
            <a:r>
              <a:rPr lang="en-US" sz="2400" dirty="0">
                <a:solidFill>
                  <a:schemeClr val="bg1"/>
                </a:solidFill>
              </a:rPr>
              <a:t> industry</a:t>
            </a:r>
          </a:p>
          <a:p>
            <a:pPr marL="342900" lvl="6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</a:rPr>
              <a:t>profil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perusahaan</a:t>
            </a:r>
            <a:endParaRPr lang="en-US" sz="2400" dirty="0">
              <a:solidFill>
                <a:schemeClr val="bg1"/>
              </a:solidFill>
            </a:endParaRPr>
          </a:p>
          <a:p>
            <a:pPr marL="342900" lvl="6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</a:rPr>
              <a:t>visi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misi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perusahaan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profil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narasumber</a:t>
            </a:r>
            <a:endParaRPr lang="en-US" sz="2400" dirty="0">
              <a:solidFill>
                <a:schemeClr val="bg1"/>
              </a:solidFill>
            </a:endParaRPr>
          </a:p>
          <a:p>
            <a:pPr marL="342900" lvl="6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</a:rPr>
              <a:t>teori</a:t>
            </a:r>
            <a:endParaRPr lang="en-US" sz="2400" dirty="0">
              <a:solidFill>
                <a:schemeClr val="bg1"/>
              </a:solidFill>
            </a:endParaRPr>
          </a:p>
          <a:p>
            <a:pPr marL="342900" lvl="6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Analisa</a:t>
            </a:r>
          </a:p>
          <a:p>
            <a:pPr marL="342900" lvl="6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</a:rPr>
              <a:t>kesimpulan</a:t>
            </a:r>
            <a:endParaRPr lang="en-US" sz="2400" dirty="0">
              <a:solidFill>
                <a:schemeClr val="bg1"/>
              </a:solidFill>
            </a:endParaRPr>
          </a:p>
          <a:p>
            <a:pPr marL="342900" lvl="6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Saran</a:t>
            </a:r>
          </a:p>
          <a:p>
            <a:pPr lvl="6"/>
            <a:r>
              <a:rPr lang="en-US" sz="2400" dirty="0">
                <a:solidFill>
                  <a:schemeClr val="bg1"/>
                </a:solidFill>
              </a:rPr>
              <a:t>2. </a:t>
            </a:r>
            <a:r>
              <a:rPr lang="en-US" sz="2400" dirty="0" err="1">
                <a:solidFill>
                  <a:schemeClr val="bg1"/>
                </a:solidFill>
              </a:rPr>
              <a:t>Terdapat</a:t>
            </a:r>
            <a:r>
              <a:rPr lang="en-US" sz="2400" dirty="0">
                <a:solidFill>
                  <a:schemeClr val="bg1"/>
                </a:solidFill>
              </a:rPr>
              <a:t> 5 </a:t>
            </a:r>
            <a:r>
              <a:rPr lang="en-US" sz="2400" dirty="0" err="1">
                <a:solidFill>
                  <a:schemeClr val="bg1"/>
                </a:solidFill>
              </a:rPr>
              <a:t>pertanyaan</a:t>
            </a:r>
            <a:r>
              <a:rPr lang="en-US" sz="2400" dirty="0">
                <a:solidFill>
                  <a:schemeClr val="bg1"/>
                </a:solidFill>
              </a:rPr>
              <a:t> yang </a:t>
            </a:r>
            <a:r>
              <a:rPr lang="en-US" sz="2400" dirty="0" err="1">
                <a:solidFill>
                  <a:schemeClr val="bg1"/>
                </a:solidFill>
              </a:rPr>
              <a:t>akan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ditanyakan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ketika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presentasi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harus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dijawab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oleh</a:t>
            </a:r>
            <a:r>
              <a:rPr lang="en-US" sz="2400" dirty="0">
                <a:solidFill>
                  <a:schemeClr val="bg1"/>
                </a:solidFill>
              </a:rPr>
              <a:t> orang yang </a:t>
            </a:r>
            <a:r>
              <a:rPr lang="en-US" sz="2400" dirty="0" err="1">
                <a:solidFill>
                  <a:schemeClr val="bg1"/>
                </a:solidFill>
              </a:rPr>
              <a:t>ditunjuk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ketidakmampuan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dalam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menjawab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akan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berpengaruh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pada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nilai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presentasi</a:t>
            </a:r>
            <a:endParaRPr lang="en-US" sz="2400" dirty="0">
              <a:solidFill>
                <a:schemeClr val="bg1"/>
              </a:solidFill>
            </a:endParaRPr>
          </a:p>
          <a:p>
            <a:pPr lvl="6"/>
            <a:r>
              <a:rPr lang="en-US" sz="2400" dirty="0">
                <a:solidFill>
                  <a:schemeClr val="bg1"/>
                </a:solidFill>
              </a:rPr>
              <a:t>3. </a:t>
            </a:r>
            <a:r>
              <a:rPr lang="en-US" sz="2400" dirty="0" err="1">
                <a:solidFill>
                  <a:schemeClr val="bg1"/>
                </a:solidFill>
              </a:rPr>
              <a:t>Kostum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harus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seragam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dalam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hal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warna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atau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jenis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pakaian</a:t>
            </a:r>
            <a:r>
              <a:rPr lang="en-US" sz="2400" dirty="0">
                <a:solidFill>
                  <a:schemeClr val="bg1"/>
                </a:solidFill>
              </a:rPr>
              <a:t> (</a:t>
            </a:r>
            <a:r>
              <a:rPr lang="en-US" sz="2400" dirty="0" err="1">
                <a:solidFill>
                  <a:schemeClr val="bg1"/>
                </a:solidFill>
              </a:rPr>
              <a:t>ditentukan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oleh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kelompok</a:t>
            </a:r>
            <a:r>
              <a:rPr lang="en-US" sz="24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52019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ctrTitle"/>
          </p:nvPr>
        </p:nvSpPr>
        <p:spPr>
          <a:xfrm>
            <a:off x="1524000" y="112429"/>
            <a:ext cx="9144000" cy="801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en-US" sz="5400" dirty="0">
                <a:solidFill>
                  <a:schemeClr val="lt1"/>
                </a:solidFill>
              </a:rPr>
              <a:t>DAFTAR ISI</a:t>
            </a:r>
          </a:p>
        </p:txBody>
      </p:sp>
      <p:sp>
        <p:nvSpPr>
          <p:cNvPr id="95" name="Google Shape;95;p14"/>
          <p:cNvSpPr txBox="1">
            <a:spLocks noGrp="1"/>
          </p:cNvSpPr>
          <p:nvPr>
            <p:ph type="subTitle" idx="1"/>
          </p:nvPr>
        </p:nvSpPr>
        <p:spPr>
          <a:xfrm>
            <a:off x="568650" y="1330036"/>
            <a:ext cx="11054700" cy="2244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lvl="0" indent="-457200" algn="l">
              <a:lnSpc>
                <a:spcPct val="200000"/>
              </a:lnSpc>
              <a:buClr>
                <a:schemeClr val="lt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3600" i="1" dirty="0" err="1">
                <a:solidFill>
                  <a:schemeClr val="lt1"/>
                </a:solidFill>
              </a:rPr>
              <a:t>Definisi</a:t>
            </a:r>
            <a:r>
              <a:rPr lang="en-US" sz="3600" i="1" dirty="0">
                <a:solidFill>
                  <a:schemeClr val="lt1"/>
                </a:solidFill>
              </a:rPr>
              <a:t> </a:t>
            </a:r>
            <a:r>
              <a:rPr lang="en-US" sz="3600" i="1" dirty="0" err="1">
                <a:solidFill>
                  <a:schemeClr val="lt1"/>
                </a:solidFill>
              </a:rPr>
              <a:t>Pengendalian</a:t>
            </a:r>
            <a:endParaRPr lang="en-US" sz="3600" i="1" dirty="0">
              <a:solidFill>
                <a:schemeClr val="lt1"/>
              </a:solidFill>
            </a:endParaRPr>
          </a:p>
          <a:p>
            <a:pPr marL="469900" lvl="0" indent="-457200" algn="l">
              <a:lnSpc>
                <a:spcPct val="200000"/>
              </a:lnSpc>
              <a:buClr>
                <a:schemeClr val="lt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chemeClr val="lt1"/>
                </a:solidFill>
              </a:rPr>
              <a:t>Proses </a:t>
            </a:r>
            <a:r>
              <a:rPr lang="en-US" sz="3600" i="1" dirty="0" err="1">
                <a:solidFill>
                  <a:schemeClr val="lt1"/>
                </a:solidFill>
              </a:rPr>
              <a:t>Pengendalian</a:t>
            </a:r>
            <a:endParaRPr lang="en-US" sz="3600" i="1" dirty="0">
              <a:solidFill>
                <a:schemeClr val="lt1"/>
              </a:solidFill>
            </a:endParaRPr>
          </a:p>
          <a:p>
            <a:pPr marL="469900" lvl="0" indent="-457200" algn="l">
              <a:lnSpc>
                <a:spcPct val="200000"/>
              </a:lnSpc>
              <a:buClr>
                <a:schemeClr val="lt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3600" i="1" dirty="0" err="1">
                <a:solidFill>
                  <a:schemeClr val="lt1"/>
                </a:solidFill>
              </a:rPr>
              <a:t>Pengendalian</a:t>
            </a:r>
            <a:r>
              <a:rPr lang="en-US" sz="3600" i="1" dirty="0">
                <a:solidFill>
                  <a:schemeClr val="lt1"/>
                </a:solidFill>
              </a:rPr>
              <a:t> &amp; </a:t>
            </a:r>
            <a:r>
              <a:rPr lang="en-US" sz="3600" i="1" dirty="0" err="1">
                <a:solidFill>
                  <a:schemeClr val="lt1"/>
                </a:solidFill>
              </a:rPr>
              <a:t>Pengukuran</a:t>
            </a:r>
            <a:r>
              <a:rPr lang="en-US" sz="3600" i="1" dirty="0">
                <a:solidFill>
                  <a:schemeClr val="lt1"/>
                </a:solidFill>
              </a:rPr>
              <a:t> </a:t>
            </a:r>
            <a:r>
              <a:rPr lang="en-US" sz="3600" i="1" dirty="0" err="1">
                <a:solidFill>
                  <a:schemeClr val="lt1"/>
                </a:solidFill>
              </a:rPr>
              <a:t>Kinerja</a:t>
            </a:r>
            <a:r>
              <a:rPr lang="en-US" sz="3600" i="1" dirty="0">
                <a:solidFill>
                  <a:schemeClr val="lt1"/>
                </a:solidFill>
              </a:rPr>
              <a:t> </a:t>
            </a:r>
            <a:r>
              <a:rPr lang="en-US" sz="3600" i="1" dirty="0" err="1">
                <a:solidFill>
                  <a:schemeClr val="lt1"/>
                </a:solidFill>
              </a:rPr>
              <a:t>Organisasi</a:t>
            </a:r>
            <a:endParaRPr lang="en-US" sz="3600" i="1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095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35E05058-CE3D-4A4A-87D1-3D7EDEA66949}"/>
              </a:ext>
            </a:extLst>
          </p:cNvPr>
          <p:cNvSpPr txBox="1"/>
          <p:nvPr/>
        </p:nvSpPr>
        <p:spPr>
          <a:xfrm>
            <a:off x="8437418" y="6082146"/>
            <a:ext cx="3754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i="1" dirty="0">
                <a:solidFill>
                  <a:schemeClr val="bg1"/>
                </a:solidFill>
              </a:rPr>
              <a:t>TAMAT…</a:t>
            </a:r>
          </a:p>
        </p:txBody>
      </p:sp>
    </p:spTree>
    <p:extLst>
      <p:ext uri="{BB962C8B-B14F-4D97-AF65-F5344CB8AC3E}">
        <p14:creationId xmlns:p14="http://schemas.microsoft.com/office/powerpoint/2010/main" val="2174810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>
            <a:extLst>
              <a:ext uri="{FF2B5EF4-FFF2-40B4-BE49-F238E27FC236}">
                <a16:creationId xmlns:a16="http://schemas.microsoft.com/office/drawing/2014/main" id="{42C5811B-C04E-A24F-B1A5-70311645013E}"/>
              </a:ext>
            </a:extLst>
          </p:cNvPr>
          <p:cNvSpPr/>
          <p:nvPr/>
        </p:nvSpPr>
        <p:spPr>
          <a:xfrm>
            <a:off x="6766560" y="124692"/>
            <a:ext cx="5286895" cy="1399308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merican Typewriter" panose="02090604020004020304" pitchFamily="18" charset="77"/>
              </a:rPr>
              <a:t>DEFINISI PENGENDALIAN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09836FE-D699-E542-93DE-6028F621EEFC}"/>
              </a:ext>
            </a:extLst>
          </p:cNvPr>
          <p:cNvSpPr/>
          <p:nvPr/>
        </p:nvSpPr>
        <p:spPr>
          <a:xfrm>
            <a:off x="382385" y="2061556"/>
            <a:ext cx="11465904" cy="321702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“proses </a:t>
            </a:r>
            <a:r>
              <a:rPr lang="en-US" sz="3200" dirty="0" err="1">
                <a:solidFill>
                  <a:schemeClr val="tx1"/>
                </a:solidFill>
              </a:rPr>
              <a:t>memantau</a:t>
            </a:r>
            <a:r>
              <a:rPr lang="en-US" sz="3200" dirty="0">
                <a:solidFill>
                  <a:schemeClr val="tx1"/>
                </a:solidFill>
              </a:rPr>
              <a:t> (monitoring), </a:t>
            </a:r>
            <a:r>
              <a:rPr lang="en-US" sz="3200" dirty="0" err="1">
                <a:solidFill>
                  <a:schemeClr val="tx1"/>
                </a:solidFill>
              </a:rPr>
              <a:t>membandingkan</a:t>
            </a:r>
            <a:r>
              <a:rPr lang="en-US" sz="3200" dirty="0">
                <a:solidFill>
                  <a:schemeClr val="tx1"/>
                </a:solidFill>
              </a:rPr>
              <a:t> (comparing), </a:t>
            </a:r>
            <a:r>
              <a:rPr lang="en-US" sz="3200" dirty="0" err="1">
                <a:solidFill>
                  <a:schemeClr val="tx1"/>
                </a:solidFill>
              </a:rPr>
              <a:t>dan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mengoreksi</a:t>
            </a:r>
            <a:r>
              <a:rPr lang="en-US" sz="3200" dirty="0">
                <a:solidFill>
                  <a:schemeClr val="tx1"/>
                </a:solidFill>
              </a:rPr>
              <a:t> (correcting) </a:t>
            </a:r>
            <a:r>
              <a:rPr lang="en-US" sz="3200" dirty="0" err="1">
                <a:solidFill>
                  <a:schemeClr val="tx1"/>
                </a:solidFill>
              </a:rPr>
              <a:t>kinerja</a:t>
            </a:r>
            <a:r>
              <a:rPr lang="en-US" sz="3200" dirty="0">
                <a:solidFill>
                  <a:schemeClr val="tx1"/>
                </a:solidFill>
              </a:rPr>
              <a:t>”</a:t>
            </a:r>
          </a:p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r>
              <a:rPr lang="en-US" sz="3200" dirty="0" err="1">
                <a:solidFill>
                  <a:schemeClr val="tx1"/>
                </a:solidFill>
              </a:rPr>
              <a:t>Pengendalian</a:t>
            </a:r>
            <a:r>
              <a:rPr lang="en-US" sz="3200" dirty="0">
                <a:solidFill>
                  <a:schemeClr val="tx1"/>
                </a:solidFill>
              </a:rPr>
              <a:t> = Controlling</a:t>
            </a:r>
          </a:p>
        </p:txBody>
      </p:sp>
    </p:spTree>
    <p:extLst>
      <p:ext uri="{BB962C8B-B14F-4D97-AF65-F5344CB8AC3E}">
        <p14:creationId xmlns:p14="http://schemas.microsoft.com/office/powerpoint/2010/main" val="1544885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>
            <a:extLst>
              <a:ext uri="{FF2B5EF4-FFF2-40B4-BE49-F238E27FC236}">
                <a16:creationId xmlns:a16="http://schemas.microsoft.com/office/drawing/2014/main" id="{42C5811B-C04E-A24F-B1A5-70311645013E}"/>
              </a:ext>
            </a:extLst>
          </p:cNvPr>
          <p:cNvSpPr/>
          <p:nvPr/>
        </p:nvSpPr>
        <p:spPr>
          <a:xfrm>
            <a:off x="6766560" y="124692"/>
            <a:ext cx="5286895" cy="1399308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merican Typewriter" panose="02090604020004020304" pitchFamily="18" charset="77"/>
              </a:rPr>
              <a:t>DEFINISI PENGENDALIAN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09836FE-D699-E542-93DE-6028F621EEFC}"/>
              </a:ext>
            </a:extLst>
          </p:cNvPr>
          <p:cNvSpPr/>
          <p:nvPr/>
        </p:nvSpPr>
        <p:spPr>
          <a:xfrm>
            <a:off x="382385" y="2061556"/>
            <a:ext cx="11465904" cy="321702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en-US" sz="3200" dirty="0" err="1">
                <a:solidFill>
                  <a:schemeClr val="tx1"/>
                </a:solidFill>
              </a:rPr>
              <a:t>Membantu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manajer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mengetahui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apakah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tujuan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perusahaan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telah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tercapai</a:t>
            </a:r>
            <a:endParaRPr lang="en-US" sz="3200" dirty="0">
              <a:solidFill>
                <a:schemeClr val="tx1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3200" dirty="0" err="1">
                <a:solidFill>
                  <a:schemeClr val="tx1"/>
                </a:solidFill>
              </a:rPr>
              <a:t>Pemberdayaan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karyawan</a:t>
            </a:r>
            <a:r>
              <a:rPr lang="en-US" sz="3200" dirty="0">
                <a:solidFill>
                  <a:schemeClr val="tx1"/>
                </a:solidFill>
              </a:rPr>
              <a:t> (</a:t>
            </a:r>
            <a:r>
              <a:rPr lang="en-US" sz="3200" dirty="0" err="1">
                <a:solidFill>
                  <a:schemeClr val="tx1"/>
                </a:solidFill>
              </a:rPr>
              <a:t>umpan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balik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atas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kinerja</a:t>
            </a:r>
            <a:r>
              <a:rPr lang="en-US" sz="3200" dirty="0">
                <a:solidFill>
                  <a:schemeClr val="tx1"/>
                </a:solidFill>
              </a:rPr>
              <a:t>)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solidFill>
                  <a:schemeClr val="tx1"/>
                </a:solidFill>
              </a:rPr>
              <a:t>Melindungi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perusahaan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asetnya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dari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kerugian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9AF343D-4C2F-A146-8BC6-2DA77BC4F981}"/>
              </a:ext>
            </a:extLst>
          </p:cNvPr>
          <p:cNvSpPr/>
          <p:nvPr/>
        </p:nvSpPr>
        <p:spPr>
          <a:xfrm>
            <a:off x="382385" y="1280196"/>
            <a:ext cx="5372100" cy="102516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MANFAATNYA?</a:t>
            </a:r>
          </a:p>
        </p:txBody>
      </p:sp>
    </p:spTree>
    <p:extLst>
      <p:ext uri="{BB962C8B-B14F-4D97-AF65-F5344CB8AC3E}">
        <p14:creationId xmlns:p14="http://schemas.microsoft.com/office/powerpoint/2010/main" val="2240170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79819C-3C1F-D644-AB2F-00968FDE0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445058" cy="6858000"/>
          </a:xfrm>
          <a:prstGeom prst="rect">
            <a:avLst/>
          </a:prstGeom>
        </p:spPr>
      </p:pic>
      <p:sp>
        <p:nvSpPr>
          <p:cNvPr id="7" name="Cloud 6">
            <a:extLst>
              <a:ext uri="{FF2B5EF4-FFF2-40B4-BE49-F238E27FC236}">
                <a16:creationId xmlns:a16="http://schemas.microsoft.com/office/drawing/2014/main" id="{42C5811B-C04E-A24F-B1A5-70311645013E}"/>
              </a:ext>
            </a:extLst>
          </p:cNvPr>
          <p:cNvSpPr/>
          <p:nvPr/>
        </p:nvSpPr>
        <p:spPr>
          <a:xfrm>
            <a:off x="6766560" y="124692"/>
            <a:ext cx="5286895" cy="1399308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merican Typewriter" panose="02090604020004020304" pitchFamily="18" charset="77"/>
              </a:rPr>
              <a:t>DEFINISI PENGENDALIAN</a:t>
            </a:r>
          </a:p>
        </p:txBody>
      </p:sp>
    </p:spTree>
    <p:extLst>
      <p:ext uri="{BB962C8B-B14F-4D97-AF65-F5344CB8AC3E}">
        <p14:creationId xmlns:p14="http://schemas.microsoft.com/office/powerpoint/2010/main" val="4177603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>
            <a:extLst>
              <a:ext uri="{FF2B5EF4-FFF2-40B4-BE49-F238E27FC236}">
                <a16:creationId xmlns:a16="http://schemas.microsoft.com/office/drawing/2014/main" id="{42C5811B-C04E-A24F-B1A5-70311645013E}"/>
              </a:ext>
            </a:extLst>
          </p:cNvPr>
          <p:cNvSpPr/>
          <p:nvPr/>
        </p:nvSpPr>
        <p:spPr>
          <a:xfrm>
            <a:off x="6766560" y="124692"/>
            <a:ext cx="5286895" cy="1399308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merican Typewriter" panose="02090604020004020304" pitchFamily="18" charset="77"/>
              </a:rPr>
              <a:t>PROSES PENGENDALIAN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09836FE-D699-E542-93DE-6028F621EEFC}"/>
              </a:ext>
            </a:extLst>
          </p:cNvPr>
          <p:cNvSpPr/>
          <p:nvPr/>
        </p:nvSpPr>
        <p:spPr>
          <a:xfrm>
            <a:off x="382385" y="2061556"/>
            <a:ext cx="11465904" cy="321702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“proses 3 </a:t>
            </a:r>
            <a:r>
              <a:rPr lang="en-US" sz="3200" dirty="0" err="1">
                <a:solidFill>
                  <a:schemeClr val="tx1"/>
                </a:solidFill>
              </a:rPr>
              <a:t>tahap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err="1">
                <a:solidFill>
                  <a:schemeClr val="tx1"/>
                </a:solidFill>
              </a:rPr>
              <a:t>yaitu</a:t>
            </a:r>
            <a:r>
              <a:rPr lang="en-US" sz="3200" dirty="0">
                <a:solidFill>
                  <a:schemeClr val="tx1"/>
                </a:solidFill>
              </a:rPr>
              <a:t>: </a:t>
            </a:r>
            <a:r>
              <a:rPr lang="en-US" sz="3200" b="1" i="1" u="sng" dirty="0" err="1">
                <a:solidFill>
                  <a:schemeClr val="tx1"/>
                </a:solidFill>
              </a:rPr>
              <a:t>mengukur</a:t>
            </a:r>
            <a:r>
              <a:rPr lang="en-US" sz="3200" b="1" i="1" u="sng" dirty="0">
                <a:solidFill>
                  <a:schemeClr val="tx1"/>
                </a:solidFill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</a:rPr>
              <a:t>kinerja</a:t>
            </a:r>
            <a:r>
              <a:rPr lang="en-US" sz="3200" dirty="0">
                <a:solidFill>
                  <a:schemeClr val="tx1"/>
                </a:solidFill>
              </a:rPr>
              <a:t> actual, </a:t>
            </a:r>
            <a:r>
              <a:rPr lang="en-US" sz="3200" b="1" i="1" u="sng" dirty="0" err="1">
                <a:solidFill>
                  <a:schemeClr val="tx1"/>
                </a:solidFill>
              </a:rPr>
              <a:t>membandingkan</a:t>
            </a:r>
            <a:r>
              <a:rPr lang="en-US" sz="3200" b="1" i="1" u="sng" dirty="0">
                <a:solidFill>
                  <a:schemeClr val="tx1"/>
                </a:solidFill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</a:rPr>
              <a:t>kinerja</a:t>
            </a:r>
            <a:r>
              <a:rPr lang="en-US" sz="3200" dirty="0">
                <a:solidFill>
                  <a:schemeClr val="tx1"/>
                </a:solidFill>
              </a:rPr>
              <a:t> actual </a:t>
            </a:r>
            <a:r>
              <a:rPr lang="en-US" sz="3200" dirty="0" err="1">
                <a:solidFill>
                  <a:schemeClr val="tx1"/>
                </a:solidFill>
              </a:rPr>
              <a:t>dengan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standar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err="1">
                <a:solidFill>
                  <a:schemeClr val="tx1"/>
                </a:solidFill>
              </a:rPr>
              <a:t>dan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</a:rPr>
              <a:t>mengambil</a:t>
            </a:r>
            <a:r>
              <a:rPr lang="en-US" sz="3200" b="1" i="1" u="sng" dirty="0">
                <a:solidFill>
                  <a:schemeClr val="tx1"/>
                </a:solidFill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</a:rPr>
              <a:t>tindakan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manajerial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untuk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memperbaiki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penyimpangan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atau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mengetahui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ketidaksesuaian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dengan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standar</a:t>
            </a:r>
            <a:r>
              <a:rPr lang="en-US" sz="3200" dirty="0">
                <a:solidFill>
                  <a:schemeClr val="tx1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7973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94CC7B-78F7-3D44-ABC2-EA01FBC38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693"/>
            <a:ext cx="12198924" cy="6733308"/>
          </a:xfrm>
          <a:prstGeom prst="rect">
            <a:avLst/>
          </a:prstGeom>
        </p:spPr>
      </p:pic>
      <p:sp>
        <p:nvSpPr>
          <p:cNvPr id="7" name="Cloud 6">
            <a:extLst>
              <a:ext uri="{FF2B5EF4-FFF2-40B4-BE49-F238E27FC236}">
                <a16:creationId xmlns:a16="http://schemas.microsoft.com/office/drawing/2014/main" id="{42C5811B-C04E-A24F-B1A5-70311645013E}"/>
              </a:ext>
            </a:extLst>
          </p:cNvPr>
          <p:cNvSpPr/>
          <p:nvPr/>
        </p:nvSpPr>
        <p:spPr>
          <a:xfrm>
            <a:off x="6766560" y="124692"/>
            <a:ext cx="5286895" cy="1399308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merican Typewriter" panose="02090604020004020304" pitchFamily="18" charset="77"/>
              </a:rPr>
              <a:t>PROSES PENGENDALIAN</a:t>
            </a:r>
          </a:p>
        </p:txBody>
      </p:sp>
    </p:spTree>
    <p:extLst>
      <p:ext uri="{BB962C8B-B14F-4D97-AF65-F5344CB8AC3E}">
        <p14:creationId xmlns:p14="http://schemas.microsoft.com/office/powerpoint/2010/main" val="3880098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9CC0CD-0A1E-7646-B30C-4F2C9FD23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704" y="744938"/>
            <a:ext cx="8503885" cy="6113062"/>
          </a:xfrm>
          <a:prstGeom prst="rect">
            <a:avLst/>
          </a:prstGeom>
        </p:spPr>
      </p:pic>
      <p:sp>
        <p:nvSpPr>
          <p:cNvPr id="7" name="Cloud 6">
            <a:extLst>
              <a:ext uri="{FF2B5EF4-FFF2-40B4-BE49-F238E27FC236}">
                <a16:creationId xmlns:a16="http://schemas.microsoft.com/office/drawing/2014/main" id="{42C5811B-C04E-A24F-B1A5-70311645013E}"/>
              </a:ext>
            </a:extLst>
          </p:cNvPr>
          <p:cNvSpPr/>
          <p:nvPr/>
        </p:nvSpPr>
        <p:spPr>
          <a:xfrm>
            <a:off x="6766560" y="124692"/>
            <a:ext cx="5286895" cy="1399308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merican Typewriter" panose="02090604020004020304" pitchFamily="18" charset="77"/>
              </a:rPr>
              <a:t>PROSES PENGENDALIAN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895B8EA-1453-1F4E-8E03-083AE321CA97}"/>
              </a:ext>
            </a:extLst>
          </p:cNvPr>
          <p:cNvSpPr/>
          <p:nvPr/>
        </p:nvSpPr>
        <p:spPr>
          <a:xfrm>
            <a:off x="-18704" y="124692"/>
            <a:ext cx="7250777" cy="7203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TAHAP 1 : MENGUKUR KINERJA AKTUAL</a:t>
            </a:r>
          </a:p>
        </p:txBody>
      </p:sp>
    </p:spTree>
    <p:extLst>
      <p:ext uri="{BB962C8B-B14F-4D97-AF65-F5344CB8AC3E}">
        <p14:creationId xmlns:p14="http://schemas.microsoft.com/office/powerpoint/2010/main" val="4270090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02FE45-5867-F24F-BF4D-9221D7975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8764"/>
            <a:ext cx="10785925" cy="6359236"/>
          </a:xfrm>
          <a:prstGeom prst="rect">
            <a:avLst/>
          </a:prstGeom>
        </p:spPr>
      </p:pic>
      <p:sp>
        <p:nvSpPr>
          <p:cNvPr id="7" name="Cloud 6">
            <a:extLst>
              <a:ext uri="{FF2B5EF4-FFF2-40B4-BE49-F238E27FC236}">
                <a16:creationId xmlns:a16="http://schemas.microsoft.com/office/drawing/2014/main" id="{42C5811B-C04E-A24F-B1A5-70311645013E}"/>
              </a:ext>
            </a:extLst>
          </p:cNvPr>
          <p:cNvSpPr/>
          <p:nvPr/>
        </p:nvSpPr>
        <p:spPr>
          <a:xfrm>
            <a:off x="6766560" y="124692"/>
            <a:ext cx="5286895" cy="1399308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merican Typewriter" panose="02090604020004020304" pitchFamily="18" charset="77"/>
              </a:rPr>
              <a:t>PROSES PENGENDALIAN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895B8EA-1453-1F4E-8E03-083AE321CA97}"/>
              </a:ext>
            </a:extLst>
          </p:cNvPr>
          <p:cNvSpPr/>
          <p:nvPr/>
        </p:nvSpPr>
        <p:spPr>
          <a:xfrm>
            <a:off x="-18704" y="124692"/>
            <a:ext cx="7250777" cy="7203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TAHAP 2 : MEMBANDINGKAN KINERJA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A42F1264-15B6-894A-9A91-476D6C98339C}"/>
              </a:ext>
            </a:extLst>
          </p:cNvPr>
          <p:cNvSpPr/>
          <p:nvPr/>
        </p:nvSpPr>
        <p:spPr>
          <a:xfrm>
            <a:off x="9005455" y="4738255"/>
            <a:ext cx="3047999" cy="2022763"/>
          </a:xfrm>
          <a:prstGeom prst="wedgeRoundRectCallout">
            <a:avLst>
              <a:gd name="adj1" fmla="val -25636"/>
              <a:gd name="adj2" fmla="val -101579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RENTANG VARIASI</a:t>
            </a:r>
          </a:p>
          <a:p>
            <a:pPr algn="ctr"/>
            <a:r>
              <a:rPr lang="en-US" sz="2000" dirty="0"/>
              <a:t>Parameter </a:t>
            </a:r>
            <a:r>
              <a:rPr lang="en-US" sz="2000" dirty="0" err="1"/>
              <a:t>variasi</a:t>
            </a:r>
            <a:r>
              <a:rPr lang="en-US" sz="2000" dirty="0"/>
              <a:t> yang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diterima</a:t>
            </a:r>
            <a:r>
              <a:rPr lang="en-US" sz="2000" dirty="0"/>
              <a:t> </a:t>
            </a:r>
            <a:r>
              <a:rPr lang="en-US" sz="2000" dirty="0" err="1"/>
              <a:t>antara</a:t>
            </a:r>
            <a:r>
              <a:rPr lang="en-US" sz="2000" dirty="0"/>
              <a:t> </a:t>
            </a:r>
            <a:r>
              <a:rPr lang="en-US" sz="2000" dirty="0" err="1"/>
              <a:t>kinerja</a:t>
            </a:r>
            <a:r>
              <a:rPr lang="en-US" sz="2000" dirty="0"/>
              <a:t> actual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standar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41120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4109</TotalTime>
  <Words>530</Words>
  <Application>Microsoft Macintosh PowerPoint</Application>
  <PresentationFormat>Widescreen</PresentationFormat>
  <Paragraphs>106</Paragraphs>
  <Slides>20</Slides>
  <Notes>20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American Typewriter</vt:lpstr>
      <vt:lpstr>Arial</vt:lpstr>
      <vt:lpstr>Calibri</vt:lpstr>
      <vt:lpstr>Office Theme</vt:lpstr>
      <vt:lpstr>Pemantauan &amp; Pengendalian</vt:lpstr>
      <vt:lpstr>DAFTAR ISI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Newsletter &amp; Brochure</dc:title>
  <cp:lastModifiedBy>nanto poer</cp:lastModifiedBy>
  <cp:revision>590</cp:revision>
  <dcterms:modified xsi:type="dcterms:W3CDTF">2019-12-01T11:07:57Z</dcterms:modified>
</cp:coreProperties>
</file>