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9"/>
  </p:notesMasterIdLst>
  <p:sldIdLst>
    <p:sldId id="256" r:id="rId2"/>
    <p:sldId id="257" r:id="rId3"/>
    <p:sldId id="370" r:id="rId4"/>
    <p:sldId id="387" r:id="rId5"/>
    <p:sldId id="386" r:id="rId6"/>
    <p:sldId id="388" r:id="rId7"/>
    <p:sldId id="389" r:id="rId8"/>
    <p:sldId id="365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400" r:id="rId19"/>
    <p:sldId id="371" r:id="rId20"/>
    <p:sldId id="402" r:id="rId21"/>
    <p:sldId id="403" r:id="rId22"/>
    <p:sldId id="404" r:id="rId23"/>
    <p:sldId id="405" r:id="rId24"/>
    <p:sldId id="406" r:id="rId25"/>
    <p:sldId id="408" r:id="rId26"/>
    <p:sldId id="336" r:id="rId27"/>
    <p:sldId id="407" r:id="rId2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/>
    <p:restoredTop sz="85514"/>
  </p:normalViewPr>
  <p:slideViewPr>
    <p:cSldViewPr snapToGrid="0" snapToObjects="1">
      <p:cViewPr varScale="1">
        <p:scale>
          <a:sx n="55" d="100"/>
          <a:sy n="55" d="100"/>
        </p:scale>
        <p:origin x="6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5F7278-E8AB-E447-AEB2-DF7A6FB1738F}" type="doc">
      <dgm:prSet loTypeId="urn:microsoft.com/office/officeart/2005/8/layout/process5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7019FDC-AEAE-1841-8693-E78CB1355EF4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Misi</a:t>
          </a:r>
          <a:r>
            <a:rPr lang="en-US" dirty="0">
              <a:solidFill>
                <a:schemeClr val="tx1"/>
              </a:solidFill>
            </a:rPr>
            <a:t>, </a:t>
          </a:r>
          <a:r>
            <a:rPr lang="en-US" dirty="0" err="1">
              <a:solidFill>
                <a:schemeClr val="tx1"/>
              </a:solidFill>
            </a:rPr>
            <a:t>Tujuan</a:t>
          </a:r>
          <a:r>
            <a:rPr lang="en-US" dirty="0">
              <a:solidFill>
                <a:schemeClr val="tx1"/>
              </a:solidFill>
            </a:rPr>
            <a:t>, </a:t>
          </a:r>
          <a:r>
            <a:rPr lang="en-US" dirty="0" err="1">
              <a:solidFill>
                <a:schemeClr val="tx1"/>
              </a:solidFill>
            </a:rPr>
            <a:t>Strategi</a:t>
          </a:r>
          <a:endParaRPr lang="en-US" dirty="0">
            <a:solidFill>
              <a:schemeClr val="tx1"/>
            </a:solidFill>
          </a:endParaRPr>
        </a:p>
      </dgm:t>
    </dgm:pt>
    <dgm:pt modelId="{777B740B-91F1-1A49-8C57-1B4D8EC52127}" type="parTrans" cxnId="{6DF3D0A4-3FD2-4648-99DB-1A51D84B71A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BFFEB8F-A3F3-8349-A55C-A96C5F525EF2}" type="sibTrans" cxnId="{6DF3D0A4-3FD2-4648-99DB-1A51D84B71A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F3B00CB-6D29-0742-99C5-EB29B77DAD56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Analisa </a:t>
          </a:r>
          <a:r>
            <a:rPr lang="en-US" dirty="0" err="1">
              <a:solidFill>
                <a:schemeClr val="tx1"/>
              </a:solidFill>
            </a:rPr>
            <a:t>Eksternal</a:t>
          </a:r>
          <a:endParaRPr lang="en-US" dirty="0">
            <a:solidFill>
              <a:schemeClr val="tx1"/>
            </a:solidFill>
          </a:endParaRPr>
        </a:p>
      </dgm:t>
    </dgm:pt>
    <dgm:pt modelId="{6C243832-70B0-D846-8BBA-CF42E07A0F50}" type="parTrans" cxnId="{A687DC07-32DE-B342-80EA-31064E560A2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6D5FE11-4641-9848-8987-0D048578FBAC}" type="sibTrans" cxnId="{A687DC07-32DE-B342-80EA-31064E560A2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8929939-C8C1-244C-B64F-3CECCBECE5F4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Analisa Internal</a:t>
          </a:r>
        </a:p>
      </dgm:t>
    </dgm:pt>
    <dgm:pt modelId="{A95AB38E-09F1-D940-9ABC-44878CC163E4}" type="parTrans" cxnId="{C45185C1-14AA-FF41-B0AD-84632145DEB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99BF324-FA2F-3C4C-BA96-CAA52E69ACA6}" type="sibTrans" cxnId="{C45185C1-14AA-FF41-B0AD-84632145DEB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DC943C5-6BAF-B446-973E-E443126E50D4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Formulasi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Strategi</a:t>
          </a:r>
          <a:endParaRPr lang="en-US" dirty="0">
            <a:solidFill>
              <a:schemeClr val="tx1"/>
            </a:solidFill>
          </a:endParaRPr>
        </a:p>
      </dgm:t>
    </dgm:pt>
    <dgm:pt modelId="{5150849F-4C3A-FB43-9BE7-94B9538B92BF}" type="parTrans" cxnId="{1277AA4C-6A9A-6B49-B0D6-FE8AC5F7D69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9AA929A-2DE5-9042-A17D-DAF08FAB0AE8}" type="sibTrans" cxnId="{1277AA4C-6A9A-6B49-B0D6-FE8AC5F7D69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FAC5956-88F6-6D47-A073-17CF6A6BDE30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Implementasi</a:t>
          </a:r>
          <a:endParaRPr lang="en-US" dirty="0">
            <a:solidFill>
              <a:schemeClr val="tx1"/>
            </a:solidFill>
          </a:endParaRPr>
        </a:p>
      </dgm:t>
    </dgm:pt>
    <dgm:pt modelId="{67C7D13E-BA74-064C-8805-2B60F1784C8B}" type="parTrans" cxnId="{665964F4-A973-544B-8ADE-CDE48912946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1198268-C672-2E4E-B36B-27DFF992C727}" type="sibTrans" cxnId="{665964F4-A973-544B-8ADE-CDE48912946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AC383AE-E4DA-7C4B-A426-67C819F68C54}">
      <dgm:prSet phldrT="[Text]"/>
      <dgm:spPr/>
      <dgm:t>
        <a:bodyPr/>
        <a:lstStyle/>
        <a:p>
          <a:r>
            <a:rPr lang="en-US" dirty="0" err="1">
              <a:solidFill>
                <a:schemeClr val="tx1"/>
              </a:solidFill>
            </a:rPr>
            <a:t>Evaluasi</a:t>
          </a:r>
          <a:endParaRPr lang="en-US" dirty="0">
            <a:solidFill>
              <a:schemeClr val="tx1"/>
            </a:solidFill>
          </a:endParaRPr>
        </a:p>
      </dgm:t>
    </dgm:pt>
    <dgm:pt modelId="{D84D5652-F992-0447-89D2-BC9EFBDC4E5A}" type="parTrans" cxnId="{CC882F06-F417-2A45-8BA5-9BFEBB136A0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30C195B-2040-F646-8563-D0727E02D0E5}" type="sibTrans" cxnId="{CC882F06-F417-2A45-8BA5-9BFEBB136A0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0E72B1C-7E3B-4541-A538-917745F14CB1}" type="pres">
      <dgm:prSet presAssocID="{4D5F7278-E8AB-E447-AEB2-DF7A6FB1738F}" presName="diagram" presStyleCnt="0">
        <dgm:presLayoutVars>
          <dgm:dir/>
          <dgm:resizeHandles val="exact"/>
        </dgm:presLayoutVars>
      </dgm:prSet>
      <dgm:spPr/>
    </dgm:pt>
    <dgm:pt modelId="{D4B35807-DFD0-F041-AD6A-7A3E587B3D99}" type="pres">
      <dgm:prSet presAssocID="{47019FDC-AEAE-1841-8693-E78CB1355EF4}" presName="node" presStyleLbl="node1" presStyleIdx="0" presStyleCnt="6">
        <dgm:presLayoutVars>
          <dgm:bulletEnabled val="1"/>
        </dgm:presLayoutVars>
      </dgm:prSet>
      <dgm:spPr/>
    </dgm:pt>
    <dgm:pt modelId="{4A7B6E31-9B03-B34C-8111-635E51F01BA9}" type="pres">
      <dgm:prSet presAssocID="{0BFFEB8F-A3F3-8349-A55C-A96C5F525EF2}" presName="sibTrans" presStyleLbl="sibTrans2D1" presStyleIdx="0" presStyleCnt="5"/>
      <dgm:spPr/>
    </dgm:pt>
    <dgm:pt modelId="{347173B0-DC3C-B649-A7CD-A5D9C3DD3DC5}" type="pres">
      <dgm:prSet presAssocID="{0BFFEB8F-A3F3-8349-A55C-A96C5F525EF2}" presName="connectorText" presStyleLbl="sibTrans2D1" presStyleIdx="0" presStyleCnt="5"/>
      <dgm:spPr/>
    </dgm:pt>
    <dgm:pt modelId="{AE17FB6C-0EC7-524B-8E69-08B5FB5DAA0D}" type="pres">
      <dgm:prSet presAssocID="{2F3B00CB-6D29-0742-99C5-EB29B77DAD56}" presName="node" presStyleLbl="node1" presStyleIdx="1" presStyleCnt="6">
        <dgm:presLayoutVars>
          <dgm:bulletEnabled val="1"/>
        </dgm:presLayoutVars>
      </dgm:prSet>
      <dgm:spPr/>
    </dgm:pt>
    <dgm:pt modelId="{3631A728-276A-4248-BBF8-118336A582AD}" type="pres">
      <dgm:prSet presAssocID="{C6D5FE11-4641-9848-8987-0D048578FBAC}" presName="sibTrans" presStyleLbl="sibTrans2D1" presStyleIdx="1" presStyleCnt="5"/>
      <dgm:spPr/>
    </dgm:pt>
    <dgm:pt modelId="{6A01EBC1-4E76-184F-9220-986C3C741C31}" type="pres">
      <dgm:prSet presAssocID="{C6D5FE11-4641-9848-8987-0D048578FBAC}" presName="connectorText" presStyleLbl="sibTrans2D1" presStyleIdx="1" presStyleCnt="5"/>
      <dgm:spPr/>
    </dgm:pt>
    <dgm:pt modelId="{A1DF3C2F-FD0A-964C-93C5-70CDC8D335FF}" type="pres">
      <dgm:prSet presAssocID="{98929939-C8C1-244C-B64F-3CECCBECE5F4}" presName="node" presStyleLbl="node1" presStyleIdx="2" presStyleCnt="6">
        <dgm:presLayoutVars>
          <dgm:bulletEnabled val="1"/>
        </dgm:presLayoutVars>
      </dgm:prSet>
      <dgm:spPr/>
    </dgm:pt>
    <dgm:pt modelId="{9E0B68DE-5689-FE49-8076-CE9DD3E4CDA5}" type="pres">
      <dgm:prSet presAssocID="{999BF324-FA2F-3C4C-BA96-CAA52E69ACA6}" presName="sibTrans" presStyleLbl="sibTrans2D1" presStyleIdx="2" presStyleCnt="5"/>
      <dgm:spPr/>
    </dgm:pt>
    <dgm:pt modelId="{FABFC117-DF62-394B-AB69-CBB41DC813F4}" type="pres">
      <dgm:prSet presAssocID="{999BF324-FA2F-3C4C-BA96-CAA52E69ACA6}" presName="connectorText" presStyleLbl="sibTrans2D1" presStyleIdx="2" presStyleCnt="5"/>
      <dgm:spPr/>
    </dgm:pt>
    <dgm:pt modelId="{3DEAC81D-95E6-C643-AE1F-C5ED503E196C}" type="pres">
      <dgm:prSet presAssocID="{9DC943C5-6BAF-B446-973E-E443126E50D4}" presName="node" presStyleLbl="node1" presStyleIdx="3" presStyleCnt="6">
        <dgm:presLayoutVars>
          <dgm:bulletEnabled val="1"/>
        </dgm:presLayoutVars>
      </dgm:prSet>
      <dgm:spPr/>
    </dgm:pt>
    <dgm:pt modelId="{A53B0E12-B430-6841-8585-43CECAEB3C22}" type="pres">
      <dgm:prSet presAssocID="{29AA929A-2DE5-9042-A17D-DAF08FAB0AE8}" presName="sibTrans" presStyleLbl="sibTrans2D1" presStyleIdx="3" presStyleCnt="5"/>
      <dgm:spPr/>
    </dgm:pt>
    <dgm:pt modelId="{60EA57A6-8550-CD4B-B090-E6733FDD7170}" type="pres">
      <dgm:prSet presAssocID="{29AA929A-2DE5-9042-A17D-DAF08FAB0AE8}" presName="connectorText" presStyleLbl="sibTrans2D1" presStyleIdx="3" presStyleCnt="5"/>
      <dgm:spPr/>
    </dgm:pt>
    <dgm:pt modelId="{378188E8-0EB0-854B-B96F-4BF6568DFA0E}" type="pres">
      <dgm:prSet presAssocID="{6FAC5956-88F6-6D47-A073-17CF6A6BDE30}" presName="node" presStyleLbl="node1" presStyleIdx="4" presStyleCnt="6">
        <dgm:presLayoutVars>
          <dgm:bulletEnabled val="1"/>
        </dgm:presLayoutVars>
      </dgm:prSet>
      <dgm:spPr/>
    </dgm:pt>
    <dgm:pt modelId="{9ADBBD8A-A0B6-3640-AF3A-1C804B75C850}" type="pres">
      <dgm:prSet presAssocID="{41198268-C672-2E4E-B36B-27DFF992C727}" presName="sibTrans" presStyleLbl="sibTrans2D1" presStyleIdx="4" presStyleCnt="5"/>
      <dgm:spPr/>
    </dgm:pt>
    <dgm:pt modelId="{A58A382B-F74E-5D4F-A9C3-4703FC3D160D}" type="pres">
      <dgm:prSet presAssocID="{41198268-C672-2E4E-B36B-27DFF992C727}" presName="connectorText" presStyleLbl="sibTrans2D1" presStyleIdx="4" presStyleCnt="5"/>
      <dgm:spPr/>
    </dgm:pt>
    <dgm:pt modelId="{CA9FE89E-C188-8644-ABFB-AC233AEE1CC2}" type="pres">
      <dgm:prSet presAssocID="{FAC383AE-E4DA-7C4B-A426-67C819F68C54}" presName="node" presStyleLbl="node1" presStyleIdx="5" presStyleCnt="6">
        <dgm:presLayoutVars>
          <dgm:bulletEnabled val="1"/>
        </dgm:presLayoutVars>
      </dgm:prSet>
      <dgm:spPr/>
    </dgm:pt>
  </dgm:ptLst>
  <dgm:cxnLst>
    <dgm:cxn modelId="{CC882F06-F417-2A45-8BA5-9BFEBB136A0F}" srcId="{4D5F7278-E8AB-E447-AEB2-DF7A6FB1738F}" destId="{FAC383AE-E4DA-7C4B-A426-67C819F68C54}" srcOrd="5" destOrd="0" parTransId="{D84D5652-F992-0447-89D2-BC9EFBDC4E5A}" sibTransId="{B30C195B-2040-F646-8563-D0727E02D0E5}"/>
    <dgm:cxn modelId="{A687DC07-32DE-B342-80EA-31064E560A2D}" srcId="{4D5F7278-E8AB-E447-AEB2-DF7A6FB1738F}" destId="{2F3B00CB-6D29-0742-99C5-EB29B77DAD56}" srcOrd="1" destOrd="0" parTransId="{6C243832-70B0-D846-8BBA-CF42E07A0F50}" sibTransId="{C6D5FE11-4641-9848-8987-0D048578FBAC}"/>
    <dgm:cxn modelId="{2B532509-4FFC-B941-922C-2C09FCDE11A8}" type="presOf" srcId="{0BFFEB8F-A3F3-8349-A55C-A96C5F525EF2}" destId="{347173B0-DC3C-B649-A7CD-A5D9C3DD3DC5}" srcOrd="1" destOrd="0" presId="urn:microsoft.com/office/officeart/2005/8/layout/process5"/>
    <dgm:cxn modelId="{C5010311-4349-BD4F-A8B4-7AD0FAA92455}" type="presOf" srcId="{41198268-C672-2E4E-B36B-27DFF992C727}" destId="{A58A382B-F74E-5D4F-A9C3-4703FC3D160D}" srcOrd="1" destOrd="0" presId="urn:microsoft.com/office/officeart/2005/8/layout/process5"/>
    <dgm:cxn modelId="{335C1F13-97BB-E449-AB5E-DE3F1ACCD4CC}" type="presOf" srcId="{C6D5FE11-4641-9848-8987-0D048578FBAC}" destId="{6A01EBC1-4E76-184F-9220-986C3C741C31}" srcOrd="1" destOrd="0" presId="urn:microsoft.com/office/officeart/2005/8/layout/process5"/>
    <dgm:cxn modelId="{A10AED25-CEA4-F447-A497-9520187C6A41}" type="presOf" srcId="{98929939-C8C1-244C-B64F-3CECCBECE5F4}" destId="{A1DF3C2F-FD0A-964C-93C5-70CDC8D335FF}" srcOrd="0" destOrd="0" presId="urn:microsoft.com/office/officeart/2005/8/layout/process5"/>
    <dgm:cxn modelId="{985A4E29-B528-E542-8772-03BD73A78422}" type="presOf" srcId="{C6D5FE11-4641-9848-8987-0D048578FBAC}" destId="{3631A728-276A-4248-BBF8-118336A582AD}" srcOrd="0" destOrd="0" presId="urn:microsoft.com/office/officeart/2005/8/layout/process5"/>
    <dgm:cxn modelId="{80674B40-DB42-3D44-937B-AB1D985E58E4}" type="presOf" srcId="{29AA929A-2DE5-9042-A17D-DAF08FAB0AE8}" destId="{60EA57A6-8550-CD4B-B090-E6733FDD7170}" srcOrd="1" destOrd="0" presId="urn:microsoft.com/office/officeart/2005/8/layout/process5"/>
    <dgm:cxn modelId="{1277AA4C-6A9A-6B49-B0D6-FE8AC5F7D69C}" srcId="{4D5F7278-E8AB-E447-AEB2-DF7A6FB1738F}" destId="{9DC943C5-6BAF-B446-973E-E443126E50D4}" srcOrd="3" destOrd="0" parTransId="{5150849F-4C3A-FB43-9BE7-94B9538B92BF}" sibTransId="{29AA929A-2DE5-9042-A17D-DAF08FAB0AE8}"/>
    <dgm:cxn modelId="{B29E2150-BB54-714D-AF54-5A24AAD1FB25}" type="presOf" srcId="{6FAC5956-88F6-6D47-A073-17CF6A6BDE30}" destId="{378188E8-0EB0-854B-B96F-4BF6568DFA0E}" srcOrd="0" destOrd="0" presId="urn:microsoft.com/office/officeart/2005/8/layout/process5"/>
    <dgm:cxn modelId="{D4C44963-C93D-7142-B87F-0FEFDEC2EC5A}" type="presOf" srcId="{FAC383AE-E4DA-7C4B-A426-67C819F68C54}" destId="{CA9FE89E-C188-8644-ABFB-AC233AEE1CC2}" srcOrd="0" destOrd="0" presId="urn:microsoft.com/office/officeart/2005/8/layout/process5"/>
    <dgm:cxn modelId="{597BBA73-5603-BD42-84D0-5A459B408F12}" type="presOf" srcId="{41198268-C672-2E4E-B36B-27DFF992C727}" destId="{9ADBBD8A-A0B6-3640-AF3A-1C804B75C850}" srcOrd="0" destOrd="0" presId="urn:microsoft.com/office/officeart/2005/8/layout/process5"/>
    <dgm:cxn modelId="{12081174-8E16-3246-9539-51139C38EEF4}" type="presOf" srcId="{999BF324-FA2F-3C4C-BA96-CAA52E69ACA6}" destId="{9E0B68DE-5689-FE49-8076-CE9DD3E4CDA5}" srcOrd="0" destOrd="0" presId="urn:microsoft.com/office/officeart/2005/8/layout/process5"/>
    <dgm:cxn modelId="{B346D384-AE32-594B-A5E4-9D34F4AD6AA2}" type="presOf" srcId="{29AA929A-2DE5-9042-A17D-DAF08FAB0AE8}" destId="{A53B0E12-B430-6841-8585-43CECAEB3C22}" srcOrd="0" destOrd="0" presId="urn:microsoft.com/office/officeart/2005/8/layout/process5"/>
    <dgm:cxn modelId="{1E47E78B-EB52-AD4B-A926-A09C017CFE92}" type="presOf" srcId="{47019FDC-AEAE-1841-8693-E78CB1355EF4}" destId="{D4B35807-DFD0-F041-AD6A-7A3E587B3D99}" srcOrd="0" destOrd="0" presId="urn:microsoft.com/office/officeart/2005/8/layout/process5"/>
    <dgm:cxn modelId="{94051C95-DC37-4F4A-B97A-6B56431DC236}" type="presOf" srcId="{0BFFEB8F-A3F3-8349-A55C-A96C5F525EF2}" destId="{4A7B6E31-9B03-B34C-8111-635E51F01BA9}" srcOrd="0" destOrd="0" presId="urn:microsoft.com/office/officeart/2005/8/layout/process5"/>
    <dgm:cxn modelId="{6DF3D0A4-3FD2-4648-99DB-1A51D84B71A2}" srcId="{4D5F7278-E8AB-E447-AEB2-DF7A6FB1738F}" destId="{47019FDC-AEAE-1841-8693-E78CB1355EF4}" srcOrd="0" destOrd="0" parTransId="{777B740B-91F1-1A49-8C57-1B4D8EC52127}" sibTransId="{0BFFEB8F-A3F3-8349-A55C-A96C5F525EF2}"/>
    <dgm:cxn modelId="{E9BD6FC1-F8C6-514A-97F7-B97DFB6FAC1C}" type="presOf" srcId="{999BF324-FA2F-3C4C-BA96-CAA52E69ACA6}" destId="{FABFC117-DF62-394B-AB69-CBB41DC813F4}" srcOrd="1" destOrd="0" presId="urn:microsoft.com/office/officeart/2005/8/layout/process5"/>
    <dgm:cxn modelId="{C45185C1-14AA-FF41-B0AD-84632145DEB8}" srcId="{4D5F7278-E8AB-E447-AEB2-DF7A6FB1738F}" destId="{98929939-C8C1-244C-B64F-3CECCBECE5F4}" srcOrd="2" destOrd="0" parTransId="{A95AB38E-09F1-D940-9ABC-44878CC163E4}" sibTransId="{999BF324-FA2F-3C4C-BA96-CAA52E69ACA6}"/>
    <dgm:cxn modelId="{D9E960C3-BCC0-8A4E-B9F9-E15950EB75F5}" type="presOf" srcId="{4D5F7278-E8AB-E447-AEB2-DF7A6FB1738F}" destId="{B0E72B1C-7E3B-4541-A538-917745F14CB1}" srcOrd="0" destOrd="0" presId="urn:microsoft.com/office/officeart/2005/8/layout/process5"/>
    <dgm:cxn modelId="{9DD4E2C5-C45C-2D42-9EA5-B7EB97E979B8}" type="presOf" srcId="{9DC943C5-6BAF-B446-973E-E443126E50D4}" destId="{3DEAC81D-95E6-C643-AE1F-C5ED503E196C}" srcOrd="0" destOrd="0" presId="urn:microsoft.com/office/officeart/2005/8/layout/process5"/>
    <dgm:cxn modelId="{F29582C7-7A1B-DF43-9B72-B4A5884B5398}" type="presOf" srcId="{2F3B00CB-6D29-0742-99C5-EB29B77DAD56}" destId="{AE17FB6C-0EC7-524B-8E69-08B5FB5DAA0D}" srcOrd="0" destOrd="0" presId="urn:microsoft.com/office/officeart/2005/8/layout/process5"/>
    <dgm:cxn modelId="{665964F4-A973-544B-8ADE-CDE489129460}" srcId="{4D5F7278-E8AB-E447-AEB2-DF7A6FB1738F}" destId="{6FAC5956-88F6-6D47-A073-17CF6A6BDE30}" srcOrd="4" destOrd="0" parTransId="{67C7D13E-BA74-064C-8805-2B60F1784C8B}" sibTransId="{41198268-C672-2E4E-B36B-27DFF992C727}"/>
    <dgm:cxn modelId="{909D5669-9238-CA48-ACAE-EFFD9CD30AA0}" type="presParOf" srcId="{B0E72B1C-7E3B-4541-A538-917745F14CB1}" destId="{D4B35807-DFD0-F041-AD6A-7A3E587B3D99}" srcOrd="0" destOrd="0" presId="urn:microsoft.com/office/officeart/2005/8/layout/process5"/>
    <dgm:cxn modelId="{D582FB20-3C20-1A48-97C7-A891C58ACF69}" type="presParOf" srcId="{B0E72B1C-7E3B-4541-A538-917745F14CB1}" destId="{4A7B6E31-9B03-B34C-8111-635E51F01BA9}" srcOrd="1" destOrd="0" presId="urn:microsoft.com/office/officeart/2005/8/layout/process5"/>
    <dgm:cxn modelId="{91B2C835-6073-A44F-B6C1-BE305ACF2F07}" type="presParOf" srcId="{4A7B6E31-9B03-B34C-8111-635E51F01BA9}" destId="{347173B0-DC3C-B649-A7CD-A5D9C3DD3DC5}" srcOrd="0" destOrd="0" presId="urn:microsoft.com/office/officeart/2005/8/layout/process5"/>
    <dgm:cxn modelId="{9458D17E-CA4C-8B41-BE8F-AC88920D8AEE}" type="presParOf" srcId="{B0E72B1C-7E3B-4541-A538-917745F14CB1}" destId="{AE17FB6C-0EC7-524B-8E69-08B5FB5DAA0D}" srcOrd="2" destOrd="0" presId="urn:microsoft.com/office/officeart/2005/8/layout/process5"/>
    <dgm:cxn modelId="{CB30925C-3162-7B43-B197-E718A0BE6FAA}" type="presParOf" srcId="{B0E72B1C-7E3B-4541-A538-917745F14CB1}" destId="{3631A728-276A-4248-BBF8-118336A582AD}" srcOrd="3" destOrd="0" presId="urn:microsoft.com/office/officeart/2005/8/layout/process5"/>
    <dgm:cxn modelId="{7F2F6479-2268-E74B-8D92-1B0C8C56ED4C}" type="presParOf" srcId="{3631A728-276A-4248-BBF8-118336A582AD}" destId="{6A01EBC1-4E76-184F-9220-986C3C741C31}" srcOrd="0" destOrd="0" presId="urn:microsoft.com/office/officeart/2005/8/layout/process5"/>
    <dgm:cxn modelId="{E97835BF-2945-EE46-8925-EA0D02265442}" type="presParOf" srcId="{B0E72B1C-7E3B-4541-A538-917745F14CB1}" destId="{A1DF3C2F-FD0A-964C-93C5-70CDC8D335FF}" srcOrd="4" destOrd="0" presId="urn:microsoft.com/office/officeart/2005/8/layout/process5"/>
    <dgm:cxn modelId="{BE5C6FE4-F3AA-D741-83E3-9579650F1414}" type="presParOf" srcId="{B0E72B1C-7E3B-4541-A538-917745F14CB1}" destId="{9E0B68DE-5689-FE49-8076-CE9DD3E4CDA5}" srcOrd="5" destOrd="0" presId="urn:microsoft.com/office/officeart/2005/8/layout/process5"/>
    <dgm:cxn modelId="{F466F62A-43D9-5448-ACF6-9E51F9FCB938}" type="presParOf" srcId="{9E0B68DE-5689-FE49-8076-CE9DD3E4CDA5}" destId="{FABFC117-DF62-394B-AB69-CBB41DC813F4}" srcOrd="0" destOrd="0" presId="urn:microsoft.com/office/officeart/2005/8/layout/process5"/>
    <dgm:cxn modelId="{0D49E3E2-1295-A348-9E95-C5D7A874112C}" type="presParOf" srcId="{B0E72B1C-7E3B-4541-A538-917745F14CB1}" destId="{3DEAC81D-95E6-C643-AE1F-C5ED503E196C}" srcOrd="6" destOrd="0" presId="urn:microsoft.com/office/officeart/2005/8/layout/process5"/>
    <dgm:cxn modelId="{8A59A5EA-9D45-994E-A5BA-2C78179BDBD2}" type="presParOf" srcId="{B0E72B1C-7E3B-4541-A538-917745F14CB1}" destId="{A53B0E12-B430-6841-8585-43CECAEB3C22}" srcOrd="7" destOrd="0" presId="urn:microsoft.com/office/officeart/2005/8/layout/process5"/>
    <dgm:cxn modelId="{F7FEE0C6-0565-7541-9B98-B32F52DB72B7}" type="presParOf" srcId="{A53B0E12-B430-6841-8585-43CECAEB3C22}" destId="{60EA57A6-8550-CD4B-B090-E6733FDD7170}" srcOrd="0" destOrd="0" presId="urn:microsoft.com/office/officeart/2005/8/layout/process5"/>
    <dgm:cxn modelId="{420C7F38-DD49-F145-BACA-3537BC5F889B}" type="presParOf" srcId="{B0E72B1C-7E3B-4541-A538-917745F14CB1}" destId="{378188E8-0EB0-854B-B96F-4BF6568DFA0E}" srcOrd="8" destOrd="0" presId="urn:microsoft.com/office/officeart/2005/8/layout/process5"/>
    <dgm:cxn modelId="{31C39E3F-C55C-A143-9D8E-7D1079AE0A03}" type="presParOf" srcId="{B0E72B1C-7E3B-4541-A538-917745F14CB1}" destId="{9ADBBD8A-A0B6-3640-AF3A-1C804B75C850}" srcOrd="9" destOrd="0" presId="urn:microsoft.com/office/officeart/2005/8/layout/process5"/>
    <dgm:cxn modelId="{102AAEC4-8742-854C-9AA3-6E2A9D1C1E77}" type="presParOf" srcId="{9ADBBD8A-A0B6-3640-AF3A-1C804B75C850}" destId="{A58A382B-F74E-5D4F-A9C3-4703FC3D160D}" srcOrd="0" destOrd="0" presId="urn:microsoft.com/office/officeart/2005/8/layout/process5"/>
    <dgm:cxn modelId="{06CCD62E-758F-334D-8CCD-8D3B60ED3848}" type="presParOf" srcId="{B0E72B1C-7E3B-4541-A538-917745F14CB1}" destId="{CA9FE89E-C188-8644-ABFB-AC233AEE1CC2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35807-DFD0-F041-AD6A-7A3E587B3D99}">
      <dsp:nvSpPr>
        <dsp:cNvPr id="0" name=""/>
        <dsp:cNvSpPr/>
      </dsp:nvSpPr>
      <dsp:spPr>
        <a:xfrm>
          <a:off x="10593" y="296478"/>
          <a:ext cx="3166386" cy="18998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solidFill>
                <a:schemeClr val="tx1"/>
              </a:solidFill>
            </a:rPr>
            <a:t>Misi</a:t>
          </a:r>
          <a:r>
            <a:rPr lang="en-US" sz="3600" kern="1200" dirty="0">
              <a:solidFill>
                <a:schemeClr val="tx1"/>
              </a:solidFill>
            </a:rPr>
            <a:t>, </a:t>
          </a:r>
          <a:r>
            <a:rPr lang="en-US" sz="3600" kern="1200" dirty="0" err="1">
              <a:solidFill>
                <a:schemeClr val="tx1"/>
              </a:solidFill>
            </a:rPr>
            <a:t>Tujuan</a:t>
          </a:r>
          <a:r>
            <a:rPr lang="en-US" sz="3600" kern="1200" dirty="0">
              <a:solidFill>
                <a:schemeClr val="tx1"/>
              </a:solidFill>
            </a:rPr>
            <a:t>, </a:t>
          </a:r>
          <a:r>
            <a:rPr lang="en-US" sz="3600" kern="1200" dirty="0" err="1">
              <a:solidFill>
                <a:schemeClr val="tx1"/>
              </a:solidFill>
            </a:rPr>
            <a:t>Strategi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66237" y="352122"/>
        <a:ext cx="3055098" cy="1788543"/>
      </dsp:txXfrm>
    </dsp:sp>
    <dsp:sp modelId="{4A7B6E31-9B03-B34C-8111-635E51F01BA9}">
      <dsp:nvSpPr>
        <dsp:cNvPr id="0" name=""/>
        <dsp:cNvSpPr/>
      </dsp:nvSpPr>
      <dsp:spPr>
        <a:xfrm>
          <a:off x="3455621" y="853762"/>
          <a:ext cx="671273" cy="7852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>
            <a:solidFill>
              <a:schemeClr val="tx1"/>
            </a:solidFill>
          </a:endParaRPr>
        </a:p>
      </dsp:txBody>
      <dsp:txXfrm>
        <a:off x="3455621" y="1010815"/>
        <a:ext cx="469891" cy="471157"/>
      </dsp:txXfrm>
    </dsp:sp>
    <dsp:sp modelId="{AE17FB6C-0EC7-524B-8E69-08B5FB5DAA0D}">
      <dsp:nvSpPr>
        <dsp:cNvPr id="0" name=""/>
        <dsp:cNvSpPr/>
      </dsp:nvSpPr>
      <dsp:spPr>
        <a:xfrm>
          <a:off x="4443534" y="296478"/>
          <a:ext cx="3166386" cy="1899831"/>
        </a:xfrm>
        <a:prstGeom prst="roundRect">
          <a:avLst>
            <a:gd name="adj" fmla="val 10000"/>
          </a:avLst>
        </a:prstGeom>
        <a:solidFill>
          <a:schemeClr val="accent4">
            <a:hueOff val="1960178"/>
            <a:satOff val="-8155"/>
            <a:lumOff val="19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tx1"/>
              </a:solidFill>
            </a:rPr>
            <a:t>Analisa </a:t>
          </a:r>
          <a:r>
            <a:rPr lang="en-US" sz="3600" kern="1200" dirty="0" err="1">
              <a:solidFill>
                <a:schemeClr val="tx1"/>
              </a:solidFill>
            </a:rPr>
            <a:t>Eksternal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4499178" y="352122"/>
        <a:ext cx="3055098" cy="1788543"/>
      </dsp:txXfrm>
    </dsp:sp>
    <dsp:sp modelId="{3631A728-276A-4248-BBF8-118336A582AD}">
      <dsp:nvSpPr>
        <dsp:cNvPr id="0" name=""/>
        <dsp:cNvSpPr/>
      </dsp:nvSpPr>
      <dsp:spPr>
        <a:xfrm>
          <a:off x="7888562" y="853762"/>
          <a:ext cx="671273" cy="7852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450223"/>
            <a:satOff val="-10194"/>
            <a:lumOff val="24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>
            <a:solidFill>
              <a:schemeClr val="tx1"/>
            </a:solidFill>
          </a:endParaRPr>
        </a:p>
      </dsp:txBody>
      <dsp:txXfrm>
        <a:off x="7888562" y="1010815"/>
        <a:ext cx="469891" cy="471157"/>
      </dsp:txXfrm>
    </dsp:sp>
    <dsp:sp modelId="{A1DF3C2F-FD0A-964C-93C5-70CDC8D335FF}">
      <dsp:nvSpPr>
        <dsp:cNvPr id="0" name=""/>
        <dsp:cNvSpPr/>
      </dsp:nvSpPr>
      <dsp:spPr>
        <a:xfrm>
          <a:off x="8876475" y="296478"/>
          <a:ext cx="3166386" cy="1899831"/>
        </a:xfrm>
        <a:prstGeom prst="roundRect">
          <a:avLst>
            <a:gd name="adj" fmla="val 10000"/>
          </a:avLst>
        </a:prstGeom>
        <a:solidFill>
          <a:schemeClr val="accent4">
            <a:hueOff val="3920356"/>
            <a:satOff val="-16311"/>
            <a:lumOff val="38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tx1"/>
              </a:solidFill>
            </a:rPr>
            <a:t>Analisa Internal</a:t>
          </a:r>
        </a:p>
      </dsp:txBody>
      <dsp:txXfrm>
        <a:off x="8932119" y="352122"/>
        <a:ext cx="3055098" cy="1788543"/>
      </dsp:txXfrm>
    </dsp:sp>
    <dsp:sp modelId="{9E0B68DE-5689-FE49-8076-CE9DD3E4CDA5}">
      <dsp:nvSpPr>
        <dsp:cNvPr id="0" name=""/>
        <dsp:cNvSpPr/>
      </dsp:nvSpPr>
      <dsp:spPr>
        <a:xfrm rot="5400000">
          <a:off x="10124031" y="2417956"/>
          <a:ext cx="671273" cy="7852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>
            <a:solidFill>
              <a:schemeClr val="tx1"/>
            </a:solidFill>
          </a:endParaRPr>
        </a:p>
      </dsp:txBody>
      <dsp:txXfrm rot="-5400000">
        <a:off x="10224089" y="2474951"/>
        <a:ext cx="471157" cy="469891"/>
      </dsp:txXfrm>
    </dsp:sp>
    <dsp:sp modelId="{3DEAC81D-95E6-C643-AE1F-C5ED503E196C}">
      <dsp:nvSpPr>
        <dsp:cNvPr id="0" name=""/>
        <dsp:cNvSpPr/>
      </dsp:nvSpPr>
      <dsp:spPr>
        <a:xfrm>
          <a:off x="8876475" y="3462864"/>
          <a:ext cx="3166386" cy="1899831"/>
        </a:xfrm>
        <a:prstGeom prst="roundRect">
          <a:avLst>
            <a:gd name="adj" fmla="val 10000"/>
          </a:avLst>
        </a:prstGeom>
        <a:solidFill>
          <a:schemeClr val="accent4">
            <a:hueOff val="5880535"/>
            <a:satOff val="-24466"/>
            <a:lumOff val="57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solidFill>
                <a:schemeClr val="tx1"/>
              </a:solidFill>
            </a:rPr>
            <a:t>Formulasi</a:t>
          </a:r>
          <a:r>
            <a:rPr lang="en-US" sz="3600" kern="1200" dirty="0">
              <a:solidFill>
                <a:schemeClr val="tx1"/>
              </a:solidFill>
            </a:rPr>
            <a:t> </a:t>
          </a:r>
          <a:r>
            <a:rPr lang="en-US" sz="3600" kern="1200" dirty="0" err="1">
              <a:solidFill>
                <a:schemeClr val="tx1"/>
              </a:solidFill>
            </a:rPr>
            <a:t>Strategi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8932119" y="3518508"/>
        <a:ext cx="3055098" cy="1788543"/>
      </dsp:txXfrm>
    </dsp:sp>
    <dsp:sp modelId="{A53B0E12-B430-6841-8585-43CECAEB3C22}">
      <dsp:nvSpPr>
        <dsp:cNvPr id="0" name=""/>
        <dsp:cNvSpPr/>
      </dsp:nvSpPr>
      <dsp:spPr>
        <a:xfrm rot="10800000">
          <a:off x="7926559" y="4020148"/>
          <a:ext cx="671273" cy="7852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7350668"/>
            <a:satOff val="-30583"/>
            <a:lumOff val="72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>
            <a:solidFill>
              <a:schemeClr val="tx1"/>
            </a:solidFill>
          </a:endParaRPr>
        </a:p>
      </dsp:txBody>
      <dsp:txXfrm rot="10800000">
        <a:off x="8127941" y="4177201"/>
        <a:ext cx="469891" cy="471157"/>
      </dsp:txXfrm>
    </dsp:sp>
    <dsp:sp modelId="{378188E8-0EB0-854B-B96F-4BF6568DFA0E}">
      <dsp:nvSpPr>
        <dsp:cNvPr id="0" name=""/>
        <dsp:cNvSpPr/>
      </dsp:nvSpPr>
      <dsp:spPr>
        <a:xfrm>
          <a:off x="4443534" y="3462864"/>
          <a:ext cx="3166386" cy="1899831"/>
        </a:xfrm>
        <a:prstGeom prst="roundRect">
          <a:avLst>
            <a:gd name="adj" fmla="val 10000"/>
          </a:avLst>
        </a:prstGeom>
        <a:solidFill>
          <a:schemeClr val="accent4">
            <a:hueOff val="7840713"/>
            <a:satOff val="-32622"/>
            <a:lumOff val="7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solidFill>
                <a:schemeClr val="tx1"/>
              </a:solidFill>
            </a:rPr>
            <a:t>Implementasi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4499178" y="3518508"/>
        <a:ext cx="3055098" cy="1788543"/>
      </dsp:txXfrm>
    </dsp:sp>
    <dsp:sp modelId="{9ADBBD8A-A0B6-3640-AF3A-1C804B75C850}">
      <dsp:nvSpPr>
        <dsp:cNvPr id="0" name=""/>
        <dsp:cNvSpPr/>
      </dsp:nvSpPr>
      <dsp:spPr>
        <a:xfrm rot="10800000">
          <a:off x="3493618" y="4020148"/>
          <a:ext cx="671273" cy="78526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>
            <a:solidFill>
              <a:schemeClr val="tx1"/>
            </a:solidFill>
          </a:endParaRPr>
        </a:p>
      </dsp:txBody>
      <dsp:txXfrm rot="10800000">
        <a:off x="3695000" y="4177201"/>
        <a:ext cx="469891" cy="471157"/>
      </dsp:txXfrm>
    </dsp:sp>
    <dsp:sp modelId="{CA9FE89E-C188-8644-ABFB-AC233AEE1CC2}">
      <dsp:nvSpPr>
        <dsp:cNvPr id="0" name=""/>
        <dsp:cNvSpPr/>
      </dsp:nvSpPr>
      <dsp:spPr>
        <a:xfrm>
          <a:off x="10593" y="3462864"/>
          <a:ext cx="3166386" cy="1899831"/>
        </a:xfrm>
        <a:prstGeom prst="roundRect">
          <a:avLst>
            <a:gd name="adj" fmla="val 1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 err="1">
              <a:solidFill>
                <a:schemeClr val="tx1"/>
              </a:solidFill>
            </a:rPr>
            <a:t>Evaluasi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66237" y="3518508"/>
        <a:ext cx="3055098" cy="17885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8025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55540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24052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60877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2779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7691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KIRI: RENCANA SPESIFIK TAPI FLEKSIBEL, SIAP BERUBAH ARAH KAPANPUN, HIERARKI ORGANISASI HARUS LEBIH FLAT AGAR DARI ISU TERKINI KE PENGAMBIL KEPUTUSAN SEMAKIN RINGKAS/CEPAT ADA PUTUSAN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83049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5939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667942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1685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45631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90765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98487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46655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pemutar</a:t>
            </a:r>
            <a:r>
              <a:rPr lang="en-US" dirty="0"/>
              <a:t> </a:t>
            </a:r>
            <a:r>
              <a:rPr lang="en-US" dirty="0" err="1"/>
              <a:t>balikan</a:t>
            </a:r>
            <a:r>
              <a:rPr lang="en-US" dirty="0"/>
              <a:t> =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pengurangan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sampe</a:t>
            </a:r>
            <a:r>
              <a:rPr lang="en-US" dirty="0"/>
              <a:t> </a:t>
            </a:r>
            <a:r>
              <a:rPr lang="en-US" dirty="0" err="1"/>
              <a:t>restrukturisasi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/</a:t>
            </a:r>
            <a:r>
              <a:rPr lang="en-US" dirty="0" err="1"/>
              <a:t>suplier</a:t>
            </a: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04184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09731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5275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53835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6241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7728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2559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266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1264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4443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8605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5614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207817" y="1122363"/>
            <a:ext cx="11804073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Clr>
                <a:schemeClr val="lt1"/>
              </a:buClr>
            </a:pPr>
            <a:r>
              <a:rPr lang="en-US" dirty="0" err="1">
                <a:solidFill>
                  <a:schemeClr val="lt1"/>
                </a:solidFill>
              </a:rPr>
              <a:t>Perencanaan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 err="1">
                <a:solidFill>
                  <a:schemeClr val="lt1"/>
                </a:solidFill>
              </a:rPr>
              <a:t>dan</a:t>
            </a:r>
            <a:r>
              <a:rPr lang="en-US" dirty="0">
                <a:solidFill>
                  <a:schemeClr val="lt1"/>
                </a:solidFill>
              </a:rPr>
              <a:t> </a:t>
            </a:r>
            <a:br>
              <a:rPr lang="en-US" dirty="0">
                <a:solidFill>
                  <a:schemeClr val="lt1"/>
                </a:solidFill>
              </a:rPr>
            </a:br>
            <a:r>
              <a:rPr lang="en-US" dirty="0" err="1">
                <a:solidFill>
                  <a:schemeClr val="lt1"/>
                </a:solidFill>
              </a:rPr>
              <a:t>Pengelolaan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 err="1">
                <a:solidFill>
                  <a:schemeClr val="lt1"/>
                </a:solidFill>
              </a:rPr>
              <a:t>Strategi</a:t>
            </a:r>
            <a:endParaRPr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32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800" dirty="0">
                <a:solidFill>
                  <a:schemeClr val="lt1"/>
                </a:solidFill>
              </a:rPr>
              <a:t>(Bab 8 &amp; 9)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800" dirty="0">
                <a:solidFill>
                  <a:schemeClr val="lt1"/>
                </a:solidFill>
              </a:rPr>
              <a:t>“</a:t>
            </a:r>
            <a:r>
              <a:rPr lang="en-US" sz="2800" dirty="0" err="1">
                <a:solidFill>
                  <a:schemeClr val="lt1"/>
                </a:solidFill>
              </a:rPr>
              <a:t>Manajemen</a:t>
            </a:r>
            <a:r>
              <a:rPr lang="en-US" sz="2800" dirty="0">
                <a:solidFill>
                  <a:schemeClr val="lt1"/>
                </a:solidFill>
              </a:rPr>
              <a:t>” </a:t>
            </a:r>
            <a:r>
              <a:rPr lang="en-US" sz="2800" dirty="0" err="1">
                <a:solidFill>
                  <a:schemeClr val="lt1"/>
                </a:solidFill>
              </a:rPr>
              <a:t>oleh</a:t>
            </a:r>
            <a:r>
              <a:rPr lang="en-US" sz="2800" dirty="0">
                <a:solidFill>
                  <a:schemeClr val="lt1"/>
                </a:solidFill>
              </a:rPr>
              <a:t> Robbins &amp; Coulter </a:t>
            </a:r>
            <a:r>
              <a:rPr lang="en-US" sz="2800" dirty="0" err="1">
                <a:solidFill>
                  <a:schemeClr val="lt1"/>
                </a:solidFill>
              </a:rPr>
              <a:t>Edisi</a:t>
            </a:r>
            <a:r>
              <a:rPr lang="en-US" sz="2800" dirty="0">
                <a:solidFill>
                  <a:schemeClr val="lt1"/>
                </a:solidFill>
              </a:rPr>
              <a:t> 13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JENIS RENCANA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BE6683-6B27-6340-B913-97D0536510EB}"/>
              </a:ext>
            </a:extLst>
          </p:cNvPr>
          <p:cNvSpPr/>
          <p:nvPr/>
        </p:nvSpPr>
        <p:spPr>
          <a:xfrm>
            <a:off x="382385" y="2061556"/>
            <a:ext cx="10735887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rencana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jangka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waktu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lebih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dari</a:t>
            </a:r>
            <a:r>
              <a:rPr lang="en-US" sz="2800" dirty="0">
                <a:solidFill>
                  <a:schemeClr val="tx1"/>
                </a:solidFill>
              </a:rPr>
              <a:t> 3 </a:t>
            </a:r>
            <a:r>
              <a:rPr lang="en-US" sz="2800" dirty="0" err="1">
                <a:solidFill>
                  <a:schemeClr val="tx1"/>
                </a:solidFill>
              </a:rPr>
              <a:t>tahun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D9054C-A15D-F246-9321-CACF3B7782D3}"/>
              </a:ext>
            </a:extLst>
          </p:cNvPr>
          <p:cNvSpPr/>
          <p:nvPr/>
        </p:nvSpPr>
        <p:spPr>
          <a:xfrm>
            <a:off x="348541" y="1396537"/>
            <a:ext cx="5401787" cy="13300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RENCANA JANGKA PANJANG</a:t>
            </a:r>
          </a:p>
        </p:txBody>
      </p:sp>
    </p:spTree>
    <p:extLst>
      <p:ext uri="{BB962C8B-B14F-4D97-AF65-F5344CB8AC3E}">
        <p14:creationId xmlns:p14="http://schemas.microsoft.com/office/powerpoint/2010/main" val="1697871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JENIS RENCANA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BE6683-6B27-6340-B913-97D0536510EB}"/>
              </a:ext>
            </a:extLst>
          </p:cNvPr>
          <p:cNvSpPr/>
          <p:nvPr/>
        </p:nvSpPr>
        <p:spPr>
          <a:xfrm>
            <a:off x="382385" y="2061556"/>
            <a:ext cx="10735887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rencana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jangka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waktu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kurang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dari</a:t>
            </a:r>
            <a:r>
              <a:rPr lang="en-US" sz="2800" dirty="0">
                <a:solidFill>
                  <a:schemeClr val="tx1"/>
                </a:solidFill>
              </a:rPr>
              <a:t> 1 </a:t>
            </a:r>
            <a:r>
              <a:rPr lang="en-US" sz="2800" dirty="0" err="1">
                <a:solidFill>
                  <a:schemeClr val="tx1"/>
                </a:solidFill>
              </a:rPr>
              <a:t>tahun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D9054C-A15D-F246-9321-CACF3B7782D3}"/>
              </a:ext>
            </a:extLst>
          </p:cNvPr>
          <p:cNvSpPr/>
          <p:nvPr/>
        </p:nvSpPr>
        <p:spPr>
          <a:xfrm>
            <a:off x="348541" y="1396537"/>
            <a:ext cx="5401787" cy="13300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RENCANA JANGKA PENDEK</a:t>
            </a:r>
          </a:p>
        </p:txBody>
      </p:sp>
    </p:spTree>
    <p:extLst>
      <p:ext uri="{BB962C8B-B14F-4D97-AF65-F5344CB8AC3E}">
        <p14:creationId xmlns:p14="http://schemas.microsoft.com/office/powerpoint/2010/main" val="4184422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JENIS RENCANA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BE6683-6B27-6340-B913-97D0536510EB}"/>
              </a:ext>
            </a:extLst>
          </p:cNvPr>
          <p:cNvSpPr/>
          <p:nvPr/>
        </p:nvSpPr>
        <p:spPr>
          <a:xfrm>
            <a:off x="382385" y="2061556"/>
            <a:ext cx="10735887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rencana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didefinisikan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secara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jelas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tidak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memberi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ruang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bagi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interpretasi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D9054C-A15D-F246-9321-CACF3B7782D3}"/>
              </a:ext>
            </a:extLst>
          </p:cNvPr>
          <p:cNvSpPr/>
          <p:nvPr/>
        </p:nvSpPr>
        <p:spPr>
          <a:xfrm>
            <a:off x="348541" y="1396537"/>
            <a:ext cx="5401787" cy="13300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RENCANA SPESIFIK</a:t>
            </a:r>
          </a:p>
        </p:txBody>
      </p:sp>
    </p:spTree>
    <p:extLst>
      <p:ext uri="{BB962C8B-B14F-4D97-AF65-F5344CB8AC3E}">
        <p14:creationId xmlns:p14="http://schemas.microsoft.com/office/powerpoint/2010/main" val="909013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JENIS RENCANA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BE6683-6B27-6340-B913-97D0536510EB}"/>
              </a:ext>
            </a:extLst>
          </p:cNvPr>
          <p:cNvSpPr/>
          <p:nvPr/>
        </p:nvSpPr>
        <p:spPr>
          <a:xfrm>
            <a:off x="382385" y="2061556"/>
            <a:ext cx="10735887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rencana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fleksibel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memberikan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panduan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umum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D9054C-A15D-F246-9321-CACF3B7782D3}"/>
              </a:ext>
            </a:extLst>
          </p:cNvPr>
          <p:cNvSpPr/>
          <p:nvPr/>
        </p:nvSpPr>
        <p:spPr>
          <a:xfrm>
            <a:off x="348541" y="1396537"/>
            <a:ext cx="5401787" cy="13300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RENCANA ARAHAN</a:t>
            </a:r>
          </a:p>
        </p:txBody>
      </p:sp>
    </p:spTree>
    <p:extLst>
      <p:ext uri="{BB962C8B-B14F-4D97-AF65-F5344CB8AC3E}">
        <p14:creationId xmlns:p14="http://schemas.microsoft.com/office/powerpoint/2010/main" val="3459975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JENIS RENCANA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BE6683-6B27-6340-B913-97D0536510EB}"/>
              </a:ext>
            </a:extLst>
          </p:cNvPr>
          <p:cNvSpPr/>
          <p:nvPr/>
        </p:nvSpPr>
        <p:spPr>
          <a:xfrm>
            <a:off x="382385" y="2061556"/>
            <a:ext cx="10735887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rencana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satu</a:t>
            </a:r>
            <a:r>
              <a:rPr lang="en-US" sz="2800" dirty="0">
                <a:solidFill>
                  <a:schemeClr val="tx1"/>
                </a:solidFill>
              </a:rPr>
              <a:t> kali yang </a:t>
            </a:r>
            <a:r>
              <a:rPr lang="en-US" sz="2800" dirty="0" err="1">
                <a:solidFill>
                  <a:schemeClr val="tx1"/>
                </a:solidFill>
              </a:rPr>
              <a:t>secara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spesifik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didesain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memenuhi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kebutuhan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situasi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unik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D9054C-A15D-F246-9321-CACF3B7782D3}"/>
              </a:ext>
            </a:extLst>
          </p:cNvPr>
          <p:cNvSpPr/>
          <p:nvPr/>
        </p:nvSpPr>
        <p:spPr>
          <a:xfrm>
            <a:off x="348541" y="1396537"/>
            <a:ext cx="5401787" cy="13300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RENCANA SEKALI PAKAI</a:t>
            </a:r>
          </a:p>
        </p:txBody>
      </p:sp>
    </p:spTree>
    <p:extLst>
      <p:ext uri="{BB962C8B-B14F-4D97-AF65-F5344CB8AC3E}">
        <p14:creationId xmlns:p14="http://schemas.microsoft.com/office/powerpoint/2010/main" val="719147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JENIS RENCANA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BE6683-6B27-6340-B913-97D0536510EB}"/>
              </a:ext>
            </a:extLst>
          </p:cNvPr>
          <p:cNvSpPr/>
          <p:nvPr/>
        </p:nvSpPr>
        <p:spPr>
          <a:xfrm>
            <a:off x="382385" y="2061556"/>
            <a:ext cx="10735887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rencana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berkelanjutan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memberikan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panduan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aktivitas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dilakukan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berulang</a:t>
            </a:r>
            <a:r>
              <a:rPr lang="en-US" sz="2800" dirty="0">
                <a:solidFill>
                  <a:schemeClr val="tx1"/>
                </a:solidFill>
              </a:rPr>
              <a:t> kali”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D9054C-A15D-F246-9321-CACF3B7782D3}"/>
              </a:ext>
            </a:extLst>
          </p:cNvPr>
          <p:cNvSpPr/>
          <p:nvPr/>
        </p:nvSpPr>
        <p:spPr>
          <a:xfrm>
            <a:off x="348541" y="1396537"/>
            <a:ext cx="5401787" cy="13300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RENCANA SIAGA</a:t>
            </a:r>
          </a:p>
        </p:txBody>
      </p:sp>
    </p:spTree>
    <p:extLst>
      <p:ext uri="{BB962C8B-B14F-4D97-AF65-F5344CB8AC3E}">
        <p14:creationId xmlns:p14="http://schemas.microsoft.com/office/powerpoint/2010/main" val="1239472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342909" y="124692"/>
            <a:ext cx="4710546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MASALAH KONTEMPORER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3114" y="1848254"/>
            <a:ext cx="5175115" cy="429962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/>
              <a:t>PERENCANAAN EFEKTIF DALAM LINGKUNGAN DINAMIS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6089515" y="1848253"/>
            <a:ext cx="5311302" cy="42996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PEMANFAATAN ENVIRONMENTAL SCANNING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Oval Callout 1">
            <a:extLst>
              <a:ext uri="{FF2B5EF4-FFF2-40B4-BE49-F238E27FC236}">
                <a16:creationId xmlns:a16="http://schemas.microsoft.com/office/drawing/2014/main" id="{43D9B608-E806-FE4B-9165-03CBCA950D6B}"/>
              </a:ext>
            </a:extLst>
          </p:cNvPr>
          <p:cNvSpPr/>
          <p:nvPr/>
        </p:nvSpPr>
        <p:spPr>
          <a:xfrm>
            <a:off x="5605726" y="5166360"/>
            <a:ext cx="3139440" cy="1691640"/>
          </a:xfrm>
          <a:prstGeom prst="wedgeEllipseCallout">
            <a:avLst>
              <a:gd name="adj1" fmla="val 21885"/>
              <a:gd name="adj2" fmla="val -73290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Menyaring</a:t>
            </a:r>
            <a:r>
              <a:rPr lang="en-US" sz="2000" dirty="0">
                <a:solidFill>
                  <a:schemeClr val="tx1"/>
                </a:solidFill>
              </a:rPr>
              <a:t> info demi </a:t>
            </a:r>
            <a:r>
              <a:rPr lang="en-US" sz="2000" dirty="0" err="1">
                <a:solidFill>
                  <a:schemeClr val="tx1"/>
                </a:solidFill>
              </a:rPr>
              <a:t>deteksi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tren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berkembang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Oval Callout 5">
            <a:extLst>
              <a:ext uri="{FF2B5EF4-FFF2-40B4-BE49-F238E27FC236}">
                <a16:creationId xmlns:a16="http://schemas.microsoft.com/office/drawing/2014/main" id="{D38929E4-4443-574C-BF31-394957323741}"/>
              </a:ext>
            </a:extLst>
          </p:cNvPr>
          <p:cNvSpPr/>
          <p:nvPr/>
        </p:nvSpPr>
        <p:spPr>
          <a:xfrm>
            <a:off x="8914015" y="5166360"/>
            <a:ext cx="3139440" cy="1691640"/>
          </a:xfrm>
          <a:prstGeom prst="wedgeEllipseCallout">
            <a:avLst>
              <a:gd name="adj1" fmla="val -16464"/>
              <a:gd name="adj2" fmla="val -73290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Competitor Intelligence (</a:t>
            </a:r>
            <a:r>
              <a:rPr lang="en-US" sz="2000" dirty="0" err="1">
                <a:solidFill>
                  <a:schemeClr val="tx1"/>
                </a:solidFill>
              </a:rPr>
              <a:t>antisipasi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tindakan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pesaing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7136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370065" y="124692"/>
            <a:ext cx="4683390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MANAJEMEN STRATEJIK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35111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”</a:t>
            </a:r>
            <a:r>
              <a:rPr lang="en-US" sz="3200" dirty="0" err="1">
                <a:solidFill>
                  <a:schemeClr val="tx1"/>
                </a:solidFill>
              </a:rPr>
              <a:t>tindakan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dilakukan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manajer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mengembangkan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strategi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organisasi</a:t>
            </a:r>
            <a:r>
              <a:rPr lang="en-US" sz="3200" dirty="0">
                <a:solidFill>
                  <a:schemeClr val="tx1"/>
                </a:solidFill>
              </a:rPr>
              <a:t>*”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A3DF400-3A5E-5247-BE1D-7BC900C87B2A}"/>
              </a:ext>
            </a:extLst>
          </p:cNvPr>
          <p:cNvSpPr/>
          <p:nvPr/>
        </p:nvSpPr>
        <p:spPr>
          <a:xfrm>
            <a:off x="382385" y="4599709"/>
            <a:ext cx="11465904" cy="225829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*</a:t>
            </a:r>
            <a:r>
              <a:rPr lang="en-US" sz="2400" dirty="0" err="1">
                <a:solidFill>
                  <a:schemeClr val="bg1"/>
                </a:solidFill>
              </a:rPr>
              <a:t>Strategi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Organisasi</a:t>
            </a:r>
            <a:r>
              <a:rPr lang="en-US" sz="2400" dirty="0">
                <a:solidFill>
                  <a:schemeClr val="bg1"/>
                </a:solidFill>
              </a:rPr>
              <a:t> : </a:t>
            </a:r>
            <a:r>
              <a:rPr lang="en-US" sz="2400" dirty="0" err="1">
                <a:solidFill>
                  <a:schemeClr val="bg1"/>
                </a:solidFill>
              </a:rPr>
              <a:t>Rencana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mengenai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bagaimana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sebuah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organisasi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melakukan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apa</a:t>
            </a:r>
            <a:r>
              <a:rPr lang="en-US" sz="2400" dirty="0">
                <a:solidFill>
                  <a:schemeClr val="bg1"/>
                </a:solidFill>
              </a:rPr>
              <a:t> yang </a:t>
            </a:r>
            <a:r>
              <a:rPr lang="en-US" sz="2400" dirty="0" err="1">
                <a:solidFill>
                  <a:schemeClr val="bg1"/>
                </a:solidFill>
              </a:rPr>
              <a:t>perlu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dikerjakan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dalam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bisnis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en-US" sz="2400" dirty="0" err="1">
                <a:solidFill>
                  <a:schemeClr val="bg1"/>
                </a:solidFill>
              </a:rPr>
              <a:t>bagaimana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mereka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menang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bersaing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bagaimana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perusahaan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menarik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serta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memuaskan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pelanggan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Oval Callout 1">
            <a:extLst>
              <a:ext uri="{FF2B5EF4-FFF2-40B4-BE49-F238E27FC236}">
                <a16:creationId xmlns:a16="http://schemas.microsoft.com/office/drawing/2014/main" id="{3869C4C1-EF16-4441-B51A-AA1BD1B1D08B}"/>
              </a:ext>
            </a:extLst>
          </p:cNvPr>
          <p:cNvSpPr/>
          <p:nvPr/>
        </p:nvSpPr>
        <p:spPr>
          <a:xfrm>
            <a:off x="274320" y="1082040"/>
            <a:ext cx="4754880" cy="1615440"/>
          </a:xfrm>
          <a:prstGeom prst="wedgeEllipseCallout">
            <a:avLst>
              <a:gd name="adj1" fmla="val 7693"/>
              <a:gd name="adj2" fmla="val 9363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dirty="0"/>
              <a:t>Model </a:t>
            </a:r>
            <a:r>
              <a:rPr lang="en-US" sz="3000" dirty="0" err="1"/>
              <a:t>Bisnis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30365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370065" y="124692"/>
            <a:ext cx="4683390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URJENSI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MANAJEMEN STRATEJIK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2853BF6E-C682-D743-9A26-31F0FD39B0EE}"/>
              </a:ext>
            </a:extLst>
          </p:cNvPr>
          <p:cNvSpPr/>
          <p:nvPr/>
        </p:nvSpPr>
        <p:spPr>
          <a:xfrm>
            <a:off x="1005840" y="1303020"/>
            <a:ext cx="5745480" cy="2514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Membedakan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seberapa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baik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kinerja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perusahaan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7A891F7-4C3F-5A4A-86A1-6FF56E9F3711}"/>
              </a:ext>
            </a:extLst>
          </p:cNvPr>
          <p:cNvSpPr/>
          <p:nvPr/>
        </p:nvSpPr>
        <p:spPr>
          <a:xfrm>
            <a:off x="5623560" y="2979420"/>
            <a:ext cx="5745480" cy="2514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Manajer</a:t>
            </a:r>
            <a:r>
              <a:rPr lang="en-US" sz="2800" dirty="0">
                <a:solidFill>
                  <a:schemeClr val="tx1"/>
                </a:solidFill>
              </a:rPr>
              <a:t> di </a:t>
            </a:r>
            <a:r>
              <a:rPr lang="en-US" sz="2800" dirty="0" err="1">
                <a:solidFill>
                  <a:schemeClr val="tx1"/>
                </a:solidFill>
              </a:rPr>
              <a:t>semua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jenis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ukuran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organisasi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terus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menghadapi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situasi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berubah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7643846-FB63-E24A-9007-FB11923AEF22}"/>
              </a:ext>
            </a:extLst>
          </p:cNvPr>
          <p:cNvSpPr/>
          <p:nvPr/>
        </p:nvSpPr>
        <p:spPr>
          <a:xfrm>
            <a:off x="171520" y="4236720"/>
            <a:ext cx="5745480" cy="2514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Organisasi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bersifat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kompleks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beragam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1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467601" y="124692"/>
            <a:ext cx="4585854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PROSES KEPUTUSAN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8E4E874-CC0C-ED4F-9196-CA1592A663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3388470"/>
              </p:ext>
            </p:extLst>
          </p:nvPr>
        </p:nvGraphicFramePr>
        <p:xfrm>
          <a:off x="0" y="1303506"/>
          <a:ext cx="12053455" cy="5659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77687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ctrTitle"/>
          </p:nvPr>
        </p:nvSpPr>
        <p:spPr>
          <a:xfrm>
            <a:off x="1524000" y="112429"/>
            <a:ext cx="9144000" cy="801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US" sz="5400" dirty="0">
                <a:solidFill>
                  <a:schemeClr val="lt1"/>
                </a:solidFill>
              </a:rPr>
              <a:t>DAFTAR ISI</a:t>
            </a:r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568650" y="1330036"/>
            <a:ext cx="11054700" cy="224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Perencanaan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dan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hal-hal</a:t>
            </a:r>
            <a:r>
              <a:rPr lang="en-US" sz="3600" i="1" dirty="0">
                <a:solidFill>
                  <a:schemeClr val="lt1"/>
                </a:solidFill>
              </a:rPr>
              <a:t> yang </a:t>
            </a:r>
            <a:r>
              <a:rPr lang="en-US" sz="3600" i="1" dirty="0" err="1">
                <a:solidFill>
                  <a:schemeClr val="lt1"/>
                </a:solidFill>
              </a:rPr>
              <a:t>terkait</a:t>
            </a:r>
            <a:endParaRPr lang="en-US" sz="3600" i="1" dirty="0">
              <a:solidFill>
                <a:schemeClr val="lt1"/>
              </a:solidFill>
            </a:endParaRPr>
          </a:p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Masalah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kontemporer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dalam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perencanaan</a:t>
            </a:r>
            <a:endParaRPr lang="en-US" sz="3600" i="1" dirty="0">
              <a:solidFill>
                <a:schemeClr val="lt1"/>
              </a:solidFill>
            </a:endParaRPr>
          </a:p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Manajemen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Stratejik</a:t>
            </a:r>
            <a:endParaRPr lang="en-US" sz="3600" i="1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095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STRATEGI KORPORAT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BE6683-6B27-6340-B913-97D0536510EB}"/>
              </a:ext>
            </a:extLst>
          </p:cNvPr>
          <p:cNvSpPr/>
          <p:nvPr/>
        </p:nvSpPr>
        <p:spPr>
          <a:xfrm>
            <a:off x="382385" y="2061556"/>
            <a:ext cx="10735887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strategi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organisasi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menspesifikasi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bisnis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apa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digeluti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atau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ingin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digeluti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apa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ingin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dilakukan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perusahaan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bisnis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ini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2" name="Oval Callout 1">
            <a:extLst>
              <a:ext uri="{FF2B5EF4-FFF2-40B4-BE49-F238E27FC236}">
                <a16:creationId xmlns:a16="http://schemas.microsoft.com/office/drawing/2014/main" id="{D1928FA3-AC5C-2F4B-B26F-598CFD2F4F09}"/>
              </a:ext>
            </a:extLst>
          </p:cNvPr>
          <p:cNvSpPr/>
          <p:nvPr/>
        </p:nvSpPr>
        <p:spPr>
          <a:xfrm>
            <a:off x="382385" y="4980562"/>
            <a:ext cx="3664321" cy="1498059"/>
          </a:xfrm>
          <a:prstGeom prst="wedgeEllipseCallout">
            <a:avLst>
              <a:gd name="adj1" fmla="val 43411"/>
              <a:gd name="adj2" fmla="val -6477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Pertumbuhan</a:t>
            </a:r>
            <a:endParaRPr lang="en-US" sz="2800" dirty="0"/>
          </a:p>
        </p:txBody>
      </p:sp>
      <p:sp>
        <p:nvSpPr>
          <p:cNvPr id="6" name="Oval Callout 5">
            <a:extLst>
              <a:ext uri="{FF2B5EF4-FFF2-40B4-BE49-F238E27FC236}">
                <a16:creationId xmlns:a16="http://schemas.microsoft.com/office/drawing/2014/main" id="{E273D452-154D-CF4A-9ECB-6154F3E5F9FE}"/>
              </a:ext>
            </a:extLst>
          </p:cNvPr>
          <p:cNvSpPr/>
          <p:nvPr/>
        </p:nvSpPr>
        <p:spPr>
          <a:xfrm>
            <a:off x="4288188" y="4980562"/>
            <a:ext cx="3664321" cy="1498059"/>
          </a:xfrm>
          <a:prstGeom prst="wedgeEllipseCallout">
            <a:avLst>
              <a:gd name="adj1" fmla="val -3843"/>
              <a:gd name="adj2" fmla="val -6737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Stabilitas</a:t>
            </a:r>
            <a:endParaRPr lang="en-US" sz="2800" dirty="0"/>
          </a:p>
        </p:txBody>
      </p:sp>
      <p:sp>
        <p:nvSpPr>
          <p:cNvPr id="8" name="Oval Callout 7">
            <a:extLst>
              <a:ext uri="{FF2B5EF4-FFF2-40B4-BE49-F238E27FC236}">
                <a16:creationId xmlns:a16="http://schemas.microsoft.com/office/drawing/2014/main" id="{41E285EC-A4FB-4940-BB3B-888F08F7254E}"/>
              </a:ext>
            </a:extLst>
          </p:cNvPr>
          <p:cNvSpPr/>
          <p:nvPr/>
        </p:nvSpPr>
        <p:spPr>
          <a:xfrm>
            <a:off x="8170820" y="4980562"/>
            <a:ext cx="3664321" cy="1498059"/>
          </a:xfrm>
          <a:prstGeom prst="wedgeEllipseCallout">
            <a:avLst>
              <a:gd name="adj1" fmla="val -33576"/>
              <a:gd name="adj2" fmla="val -7386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Pembaharuan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343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JENIS STRATEGI KORPORAT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BE6683-6B27-6340-B913-97D0536510EB}"/>
              </a:ext>
            </a:extLst>
          </p:cNvPr>
          <p:cNvSpPr/>
          <p:nvPr/>
        </p:nvSpPr>
        <p:spPr>
          <a:xfrm>
            <a:off x="382385" y="2061556"/>
            <a:ext cx="10735887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organisasi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memperluas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jumlah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pasar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dilayani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atau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produk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ditawarkan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baik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melalui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bisnis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sudah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maupun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melalui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bisnis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baru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D9054C-A15D-F246-9321-CACF3B7782D3}"/>
              </a:ext>
            </a:extLst>
          </p:cNvPr>
          <p:cNvSpPr/>
          <p:nvPr/>
        </p:nvSpPr>
        <p:spPr>
          <a:xfrm>
            <a:off x="348541" y="1396537"/>
            <a:ext cx="5401787" cy="13300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PERTUMBUHAN</a:t>
            </a:r>
          </a:p>
        </p:txBody>
      </p:sp>
    </p:spTree>
    <p:extLst>
      <p:ext uri="{BB962C8B-B14F-4D97-AF65-F5344CB8AC3E}">
        <p14:creationId xmlns:p14="http://schemas.microsoft.com/office/powerpoint/2010/main" val="2176785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JENIS STRATEGI KORPORAT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BE6683-6B27-6340-B913-97D0536510EB}"/>
              </a:ext>
            </a:extLst>
          </p:cNvPr>
          <p:cNvSpPr/>
          <p:nvPr/>
        </p:nvSpPr>
        <p:spPr>
          <a:xfrm>
            <a:off x="382385" y="2061556"/>
            <a:ext cx="10735887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organisasi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tetap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melakukan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apa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sedang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dilakukan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saat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ini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D9054C-A15D-F246-9321-CACF3B7782D3}"/>
              </a:ext>
            </a:extLst>
          </p:cNvPr>
          <p:cNvSpPr/>
          <p:nvPr/>
        </p:nvSpPr>
        <p:spPr>
          <a:xfrm>
            <a:off x="348541" y="1396537"/>
            <a:ext cx="5401787" cy="13300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STABILITAS</a:t>
            </a:r>
          </a:p>
        </p:txBody>
      </p:sp>
    </p:spTree>
    <p:extLst>
      <p:ext uri="{BB962C8B-B14F-4D97-AF65-F5344CB8AC3E}">
        <p14:creationId xmlns:p14="http://schemas.microsoft.com/office/powerpoint/2010/main" val="25174198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JENIS STRATEGI KORPORAT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BE6683-6B27-6340-B913-97D0536510EB}"/>
              </a:ext>
            </a:extLst>
          </p:cNvPr>
          <p:cNvSpPr/>
          <p:nvPr/>
        </p:nvSpPr>
        <p:spPr>
          <a:xfrm>
            <a:off x="382385" y="2061556"/>
            <a:ext cx="10735887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organisasi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mendesain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strategi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dianggap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dapat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mengatasi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penurunan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kinerja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D9054C-A15D-F246-9321-CACF3B7782D3}"/>
              </a:ext>
            </a:extLst>
          </p:cNvPr>
          <p:cNvSpPr/>
          <p:nvPr/>
        </p:nvSpPr>
        <p:spPr>
          <a:xfrm>
            <a:off x="348541" y="1396537"/>
            <a:ext cx="5401787" cy="13300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PEMBAHARUAN</a:t>
            </a:r>
          </a:p>
        </p:txBody>
      </p:sp>
      <p:sp>
        <p:nvSpPr>
          <p:cNvPr id="2" name="Oval Callout 1">
            <a:extLst>
              <a:ext uri="{FF2B5EF4-FFF2-40B4-BE49-F238E27FC236}">
                <a16:creationId xmlns:a16="http://schemas.microsoft.com/office/drawing/2014/main" id="{D5675D09-B084-3D48-BB0C-D3ECFF1AEFEC}"/>
              </a:ext>
            </a:extLst>
          </p:cNvPr>
          <p:cNvSpPr/>
          <p:nvPr/>
        </p:nvSpPr>
        <p:spPr>
          <a:xfrm>
            <a:off x="348541" y="4766553"/>
            <a:ext cx="5001672" cy="1575881"/>
          </a:xfrm>
          <a:prstGeom prst="wedgeEllipseCallout">
            <a:avLst>
              <a:gd name="adj1" fmla="val 32457"/>
              <a:gd name="adj2" fmla="val -695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Strategi</a:t>
            </a:r>
            <a:r>
              <a:rPr lang="en-US" sz="2800" dirty="0"/>
              <a:t> </a:t>
            </a:r>
            <a:r>
              <a:rPr lang="en-US" sz="2800" dirty="0" err="1"/>
              <a:t>pengurangan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endParaRPr lang="en-US" sz="2800" dirty="0"/>
          </a:p>
        </p:txBody>
      </p:sp>
      <p:sp>
        <p:nvSpPr>
          <p:cNvPr id="8" name="Oval Callout 7">
            <a:extLst>
              <a:ext uri="{FF2B5EF4-FFF2-40B4-BE49-F238E27FC236}">
                <a16:creationId xmlns:a16="http://schemas.microsoft.com/office/drawing/2014/main" id="{4FB9CCFB-5327-1D4B-A16F-6166209F5431}"/>
              </a:ext>
            </a:extLst>
          </p:cNvPr>
          <p:cNvSpPr/>
          <p:nvPr/>
        </p:nvSpPr>
        <p:spPr>
          <a:xfrm>
            <a:off x="5733406" y="4766553"/>
            <a:ext cx="5001672" cy="1575881"/>
          </a:xfrm>
          <a:prstGeom prst="wedgeEllipseCallout">
            <a:avLst>
              <a:gd name="adj1" fmla="val -30946"/>
              <a:gd name="adj2" fmla="val -64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Strategi</a:t>
            </a:r>
            <a:r>
              <a:rPr lang="en-US" sz="2800" dirty="0"/>
              <a:t> </a:t>
            </a:r>
            <a:r>
              <a:rPr lang="en-US" sz="2800" dirty="0" err="1"/>
              <a:t>pemutar</a:t>
            </a:r>
            <a:r>
              <a:rPr lang="en-US" sz="2800" dirty="0"/>
              <a:t> </a:t>
            </a:r>
            <a:r>
              <a:rPr lang="en-US" sz="2800" dirty="0" err="1"/>
              <a:t>balikkan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771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STRATEGI KOMPETITIF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BE6683-6B27-6340-B913-97D0536510EB}"/>
              </a:ext>
            </a:extLst>
          </p:cNvPr>
          <p:cNvSpPr/>
          <p:nvPr/>
        </p:nvSpPr>
        <p:spPr>
          <a:xfrm>
            <a:off x="382385" y="2061556"/>
            <a:ext cx="10735887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strategi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organisasi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tentang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bagaimana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organisasi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bersaing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bisnisnya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2" name="Oval Callout 1">
            <a:extLst>
              <a:ext uri="{FF2B5EF4-FFF2-40B4-BE49-F238E27FC236}">
                <a16:creationId xmlns:a16="http://schemas.microsoft.com/office/drawing/2014/main" id="{7E4A7362-29F7-3E4C-969F-B64E3AA51DE7}"/>
              </a:ext>
            </a:extLst>
          </p:cNvPr>
          <p:cNvSpPr/>
          <p:nvPr/>
        </p:nvSpPr>
        <p:spPr>
          <a:xfrm>
            <a:off x="382385" y="5175115"/>
            <a:ext cx="4092338" cy="1284051"/>
          </a:xfrm>
          <a:prstGeom prst="wedgeEllipseCallout">
            <a:avLst>
              <a:gd name="adj1" fmla="val 28134"/>
              <a:gd name="adj2" fmla="val -9962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Menghasilkan</a:t>
            </a:r>
            <a:r>
              <a:rPr lang="en-US" sz="2400" dirty="0"/>
              <a:t> COMPETITIVE ADVANTAGE</a:t>
            </a:r>
          </a:p>
        </p:txBody>
      </p:sp>
      <p:sp>
        <p:nvSpPr>
          <p:cNvPr id="3" name="Rectangular Callout 2">
            <a:extLst>
              <a:ext uri="{FF2B5EF4-FFF2-40B4-BE49-F238E27FC236}">
                <a16:creationId xmlns:a16="http://schemas.microsoft.com/office/drawing/2014/main" id="{982E1C4F-A0CC-6748-96B9-2C3329FAE78C}"/>
              </a:ext>
            </a:extLst>
          </p:cNvPr>
          <p:cNvSpPr/>
          <p:nvPr/>
        </p:nvSpPr>
        <p:spPr>
          <a:xfrm>
            <a:off x="4669277" y="4552545"/>
            <a:ext cx="3560323" cy="622570"/>
          </a:xfrm>
          <a:prstGeom prst="wedgeRectCallout">
            <a:avLst>
              <a:gd name="adj1" fmla="val -65642"/>
              <a:gd name="adj2" fmla="val 9687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Quality</a:t>
            </a: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A949C666-4E5D-1E42-922E-4BC28982BAC1}"/>
              </a:ext>
            </a:extLst>
          </p:cNvPr>
          <p:cNvSpPr/>
          <p:nvPr/>
        </p:nvSpPr>
        <p:spPr>
          <a:xfrm>
            <a:off x="5502614" y="5357995"/>
            <a:ext cx="3560323" cy="622570"/>
          </a:xfrm>
          <a:prstGeom prst="wedgeRectCallout">
            <a:avLst>
              <a:gd name="adj1" fmla="val -80396"/>
              <a:gd name="adj2" fmla="val 3437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Idea / Unique</a:t>
            </a:r>
          </a:p>
        </p:txBody>
      </p:sp>
      <p:sp>
        <p:nvSpPr>
          <p:cNvPr id="9" name="Rectangular Callout 8">
            <a:extLst>
              <a:ext uri="{FF2B5EF4-FFF2-40B4-BE49-F238E27FC236}">
                <a16:creationId xmlns:a16="http://schemas.microsoft.com/office/drawing/2014/main" id="{E04EAD59-4948-394B-B8D8-6B897C6EBDD6}"/>
              </a:ext>
            </a:extLst>
          </p:cNvPr>
          <p:cNvSpPr/>
          <p:nvPr/>
        </p:nvSpPr>
        <p:spPr>
          <a:xfrm>
            <a:off x="5502614" y="6147881"/>
            <a:ext cx="3560323" cy="622570"/>
          </a:xfrm>
          <a:prstGeom prst="wedgeRectCallout">
            <a:avLst>
              <a:gd name="adj1" fmla="val -80942"/>
              <a:gd name="adj2" fmla="val -4375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Soc</a:t>
            </a:r>
            <a:r>
              <a:rPr lang="en-US" sz="2800" dirty="0"/>
              <a:t>-Med</a:t>
            </a:r>
          </a:p>
        </p:txBody>
      </p:sp>
      <p:sp>
        <p:nvSpPr>
          <p:cNvPr id="6" name="Explosion 1 5">
            <a:extLst>
              <a:ext uri="{FF2B5EF4-FFF2-40B4-BE49-F238E27FC236}">
                <a16:creationId xmlns:a16="http://schemas.microsoft.com/office/drawing/2014/main" id="{77748080-6923-A843-B76F-5CCD6D947C11}"/>
              </a:ext>
            </a:extLst>
          </p:cNvPr>
          <p:cNvSpPr/>
          <p:nvPr/>
        </p:nvSpPr>
        <p:spPr>
          <a:xfrm>
            <a:off x="9299643" y="4552545"/>
            <a:ext cx="2753811" cy="2217906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5 FORCES MODEL</a:t>
            </a:r>
          </a:p>
        </p:txBody>
      </p:sp>
    </p:spTree>
    <p:extLst>
      <p:ext uri="{BB962C8B-B14F-4D97-AF65-F5344CB8AC3E}">
        <p14:creationId xmlns:p14="http://schemas.microsoft.com/office/powerpoint/2010/main" val="340292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370065" y="124692"/>
            <a:ext cx="4683390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STRATEGI KOMPETITIF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2853BF6E-C682-D743-9A26-31F0FD39B0EE}"/>
              </a:ext>
            </a:extLst>
          </p:cNvPr>
          <p:cNvSpPr/>
          <p:nvPr/>
        </p:nvSpPr>
        <p:spPr>
          <a:xfrm>
            <a:off x="1005840" y="1303020"/>
            <a:ext cx="5745480" cy="2514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Strategi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Diferensiasi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7A891F7-4C3F-5A4A-86A1-6FF56E9F3711}"/>
              </a:ext>
            </a:extLst>
          </p:cNvPr>
          <p:cNvSpPr/>
          <p:nvPr/>
        </p:nvSpPr>
        <p:spPr>
          <a:xfrm>
            <a:off x="5623560" y="2979420"/>
            <a:ext cx="5745480" cy="2514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Strategi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Kepemimpinan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Biaya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7643846-FB63-E24A-9007-FB11923AEF22}"/>
              </a:ext>
            </a:extLst>
          </p:cNvPr>
          <p:cNvSpPr/>
          <p:nvPr/>
        </p:nvSpPr>
        <p:spPr>
          <a:xfrm>
            <a:off x="171520" y="4236720"/>
            <a:ext cx="5745480" cy="2514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Strategi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fokus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(</a:t>
            </a:r>
            <a:r>
              <a:rPr lang="en-US" sz="2800" dirty="0" err="1">
                <a:solidFill>
                  <a:schemeClr val="tx1"/>
                </a:solidFill>
              </a:rPr>
              <a:t>ceruk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pasar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sempit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7186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>
            <a:extLst>
              <a:ext uri="{FF2B5EF4-FFF2-40B4-BE49-F238E27FC236}">
                <a16:creationId xmlns:a16="http://schemas.microsoft.com/office/drawing/2014/main" id="{67EF47C6-9553-EC45-ABCE-6B4C724440A2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DISKUSI 1</a:t>
            </a:r>
          </a:p>
        </p:txBody>
      </p:sp>
      <p:sp>
        <p:nvSpPr>
          <p:cNvPr id="2" name="Vertical Scroll 1">
            <a:extLst>
              <a:ext uri="{FF2B5EF4-FFF2-40B4-BE49-F238E27FC236}">
                <a16:creationId xmlns:a16="http://schemas.microsoft.com/office/drawing/2014/main" id="{82EDA72E-4C6A-224F-8866-BEF9013847D9}"/>
              </a:ext>
            </a:extLst>
          </p:cNvPr>
          <p:cNvSpPr/>
          <p:nvPr/>
        </p:nvSpPr>
        <p:spPr>
          <a:xfrm>
            <a:off x="778213" y="124692"/>
            <a:ext cx="6984459" cy="6042644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/>
              <a:t>CARI TAHU DAN DISKUSIKAN DALAM KELOMPOK TEORI </a:t>
            </a:r>
          </a:p>
          <a:p>
            <a:pPr algn="ctr"/>
            <a:r>
              <a:rPr lang="en-US" sz="3200" i="1" dirty="0"/>
              <a:t>5-FORCES MODEL</a:t>
            </a:r>
            <a:r>
              <a:rPr lang="en-US" sz="3200" dirty="0"/>
              <a:t> OLEH MICHAEL PORTER </a:t>
            </a:r>
          </a:p>
        </p:txBody>
      </p:sp>
    </p:spTree>
    <p:extLst>
      <p:ext uri="{BB962C8B-B14F-4D97-AF65-F5344CB8AC3E}">
        <p14:creationId xmlns:p14="http://schemas.microsoft.com/office/powerpoint/2010/main" val="24341048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35E05058-CE3D-4A4A-87D1-3D7EDEA66949}"/>
              </a:ext>
            </a:extLst>
          </p:cNvPr>
          <p:cNvSpPr txBox="1"/>
          <p:nvPr/>
        </p:nvSpPr>
        <p:spPr>
          <a:xfrm>
            <a:off x="8437418" y="6082146"/>
            <a:ext cx="375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BERSAMBUNG…</a:t>
            </a:r>
          </a:p>
        </p:txBody>
      </p:sp>
    </p:spTree>
    <p:extLst>
      <p:ext uri="{BB962C8B-B14F-4D97-AF65-F5344CB8AC3E}">
        <p14:creationId xmlns:p14="http://schemas.microsoft.com/office/powerpoint/2010/main" val="217481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370065" y="124692"/>
            <a:ext cx="4683390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PERENCANAAN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b="1" i="1" u="sng" dirty="0" err="1">
                <a:solidFill>
                  <a:schemeClr val="tx1"/>
                </a:solidFill>
              </a:rPr>
              <a:t>pendefinisian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tujuan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organisasi</a:t>
            </a:r>
            <a:r>
              <a:rPr lang="en-US" sz="3200" dirty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en-US" sz="3200" b="1" i="1" u="sng" dirty="0" err="1">
                <a:solidFill>
                  <a:schemeClr val="tx1"/>
                </a:solidFill>
              </a:rPr>
              <a:t>penentuan</a:t>
            </a:r>
            <a:r>
              <a:rPr lang="en-US" sz="3200" b="1" i="1" u="sng" dirty="0">
                <a:solidFill>
                  <a:schemeClr val="tx1"/>
                </a:solidFill>
              </a:rPr>
              <a:t> </a:t>
            </a:r>
            <a:r>
              <a:rPr lang="en-US" sz="3200" b="1" i="1" u="sng" dirty="0" err="1">
                <a:solidFill>
                  <a:schemeClr val="tx1"/>
                </a:solidFill>
              </a:rPr>
              <a:t>strategi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mencapainya</a:t>
            </a:r>
            <a:r>
              <a:rPr lang="en-US" sz="3200" dirty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en-US" sz="3200" b="1" i="1" u="sng" dirty="0" err="1">
                <a:solidFill>
                  <a:schemeClr val="tx1"/>
                </a:solidFill>
              </a:rPr>
              <a:t>pengembangan</a:t>
            </a:r>
            <a:r>
              <a:rPr lang="en-US" sz="3200" b="1" i="1" u="sng" dirty="0">
                <a:solidFill>
                  <a:schemeClr val="tx1"/>
                </a:solidFill>
              </a:rPr>
              <a:t> </a:t>
            </a:r>
            <a:r>
              <a:rPr lang="en-US" sz="3200" b="1" i="1" u="sng" dirty="0" err="1">
                <a:solidFill>
                  <a:schemeClr val="tx1"/>
                </a:solidFill>
              </a:rPr>
              <a:t>rencana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mengintegrasikan</a:t>
            </a:r>
            <a:r>
              <a:rPr lang="en-US" sz="3200" dirty="0">
                <a:solidFill>
                  <a:schemeClr val="tx1"/>
                </a:solidFill>
              </a:rPr>
              <a:t>/</a:t>
            </a:r>
            <a:r>
              <a:rPr lang="en-US" sz="3200" dirty="0" err="1">
                <a:solidFill>
                  <a:schemeClr val="tx1"/>
                </a:solidFill>
              </a:rPr>
              <a:t>mengkoordinasikan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kegiatan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kerja</a:t>
            </a:r>
            <a:r>
              <a:rPr lang="en-US" sz="3200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488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370065" y="124692"/>
            <a:ext cx="4683390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TUJUAN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PERENCANAAN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09836FE-D699-E542-93DE-6028F621EEFC}"/>
              </a:ext>
            </a:extLst>
          </p:cNvPr>
          <p:cNvSpPr/>
          <p:nvPr/>
        </p:nvSpPr>
        <p:spPr>
          <a:xfrm>
            <a:off x="382385" y="2061556"/>
            <a:ext cx="11465904" cy="321702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-   </a:t>
            </a:r>
            <a:r>
              <a:rPr lang="en-US" sz="3200" dirty="0" err="1">
                <a:solidFill>
                  <a:schemeClr val="tx1"/>
                </a:solidFill>
              </a:rPr>
              <a:t>Memberikan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arah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3200" dirty="0" err="1">
                <a:solidFill>
                  <a:schemeClr val="tx1"/>
                </a:solidFill>
              </a:rPr>
              <a:t>Mengurangi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ketidakpastian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3200" dirty="0" err="1">
                <a:solidFill>
                  <a:schemeClr val="tx1"/>
                </a:solidFill>
              </a:rPr>
              <a:t>Mengurangi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pemborosan</a:t>
            </a:r>
            <a:r>
              <a:rPr lang="en-US" sz="3200" dirty="0">
                <a:solidFill>
                  <a:schemeClr val="tx1"/>
                </a:solidFill>
              </a:rPr>
              <a:t> &amp; </a:t>
            </a:r>
            <a:r>
              <a:rPr lang="en-US" sz="3200" dirty="0" err="1">
                <a:solidFill>
                  <a:schemeClr val="tx1"/>
                </a:solidFill>
              </a:rPr>
              <a:t>kesia-siaan</a:t>
            </a:r>
            <a:endParaRPr lang="en-US" sz="3200" dirty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r>
              <a:rPr lang="en-US" sz="3200" dirty="0" err="1">
                <a:solidFill>
                  <a:schemeClr val="tx1"/>
                </a:solidFill>
              </a:rPr>
              <a:t>Menetapkan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tujuan</a:t>
            </a:r>
            <a:r>
              <a:rPr lang="en-US" sz="3200" dirty="0">
                <a:solidFill>
                  <a:schemeClr val="tx1"/>
                </a:solidFill>
              </a:rPr>
              <a:t> / </a:t>
            </a:r>
            <a:r>
              <a:rPr lang="en-US" sz="3200" dirty="0" err="1">
                <a:solidFill>
                  <a:schemeClr val="tx1"/>
                </a:solidFill>
              </a:rPr>
              <a:t>standar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digunakan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pengendalian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Oval Callout 1">
            <a:extLst>
              <a:ext uri="{FF2B5EF4-FFF2-40B4-BE49-F238E27FC236}">
                <a16:creationId xmlns:a16="http://schemas.microsoft.com/office/drawing/2014/main" id="{A6B67305-A964-984C-8529-6F5EE5D3EBCA}"/>
              </a:ext>
            </a:extLst>
          </p:cNvPr>
          <p:cNvSpPr/>
          <p:nvPr/>
        </p:nvSpPr>
        <p:spPr>
          <a:xfrm>
            <a:off x="5998464" y="4681728"/>
            <a:ext cx="5849825" cy="1719072"/>
          </a:xfrm>
          <a:prstGeom prst="wedgeEllipseCallout">
            <a:avLst>
              <a:gd name="adj1" fmla="val -53281"/>
              <a:gd name="adj2" fmla="val -4707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Hasil?</a:t>
            </a:r>
          </a:p>
          <a:p>
            <a:pPr algn="ctr"/>
            <a:r>
              <a:rPr lang="en-US" sz="2800" dirty="0" err="1"/>
              <a:t>Kinerja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 </a:t>
            </a:r>
            <a:r>
              <a:rPr lang="en-US" sz="2800" dirty="0" err="1"/>
              <a:t>positif</a:t>
            </a:r>
            <a:endParaRPr lang="en-US" sz="2800" dirty="0"/>
          </a:p>
          <a:p>
            <a:pPr algn="ctr"/>
            <a:r>
              <a:rPr lang="en-US" sz="2800" dirty="0" err="1"/>
              <a:t>Kinerja</a:t>
            </a:r>
            <a:r>
              <a:rPr lang="en-US" sz="2800" dirty="0"/>
              <a:t> </a:t>
            </a:r>
            <a:r>
              <a:rPr lang="en-US" sz="2800" dirty="0" err="1"/>
              <a:t>karyawan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050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342909" y="124692"/>
            <a:ext cx="4710546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TUJUAN &amp; RENCANA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3114" y="1848254"/>
            <a:ext cx="5175115" cy="42996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/>
              <a:t>TUJUAN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Hasil yang </a:t>
            </a:r>
            <a:r>
              <a:rPr lang="en-US" sz="2800" dirty="0" err="1"/>
              <a:t>diinginkan</a:t>
            </a:r>
            <a:r>
              <a:rPr lang="en-US" sz="2800" dirty="0"/>
              <a:t> / target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89515" y="1848253"/>
            <a:ext cx="5311302" cy="42996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/>
              <a:t>RENCANA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err="1"/>
              <a:t>Dokumen</a:t>
            </a:r>
            <a:r>
              <a:rPr lang="en-US" sz="2800" dirty="0"/>
              <a:t> yang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kerangka</a:t>
            </a:r>
            <a:r>
              <a:rPr lang="en-US" sz="2800" dirty="0"/>
              <a:t> 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terpenuhi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1124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342909" y="124692"/>
            <a:ext cx="4710546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JENIS TUJUAN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3114" y="1848254"/>
            <a:ext cx="5175115" cy="429962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/>
              <a:t>TUJUAN YANG DINYATAKAN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err="1"/>
              <a:t>Pernyataan</a:t>
            </a:r>
            <a:r>
              <a:rPr lang="en-US" sz="2800" dirty="0"/>
              <a:t> </a:t>
            </a:r>
            <a:r>
              <a:rPr lang="en-US" sz="2800" dirty="0" err="1"/>
              <a:t>resmi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dikatakan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diyakini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para </a:t>
            </a:r>
            <a:r>
              <a:rPr lang="en-US" sz="2800" dirty="0" err="1"/>
              <a:t>pemangku</a:t>
            </a:r>
            <a:r>
              <a:rPr lang="en-US" sz="2800" dirty="0"/>
              <a:t> </a:t>
            </a:r>
            <a:r>
              <a:rPr lang="en-US" sz="2800" dirty="0" err="1"/>
              <a:t>kepentingan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6089515" y="1848253"/>
            <a:ext cx="5311302" cy="42996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TUJUAN RIIL</a:t>
            </a: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800" dirty="0" err="1">
                <a:solidFill>
                  <a:schemeClr val="tx1"/>
                </a:solidFill>
              </a:rPr>
              <a:t>Tujuan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secara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aktual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dikejar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oleh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organisasi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seperti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didefinisikan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oleh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tindakan</a:t>
            </a:r>
            <a:r>
              <a:rPr lang="en-US" sz="2800" dirty="0">
                <a:solidFill>
                  <a:schemeClr val="tx1"/>
                </a:solidFill>
              </a:rPr>
              <a:t> para </a:t>
            </a:r>
            <a:r>
              <a:rPr lang="en-US" sz="2800" dirty="0" err="1">
                <a:solidFill>
                  <a:schemeClr val="tx1"/>
                </a:solidFill>
              </a:rPr>
              <a:t>anggotanya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889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342909" y="124692"/>
            <a:ext cx="4710546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JENIS RENCANA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539B8C21-73D9-4344-83EA-58EE20FDB9CD}"/>
              </a:ext>
            </a:extLst>
          </p:cNvPr>
          <p:cNvSpPr/>
          <p:nvPr/>
        </p:nvSpPr>
        <p:spPr>
          <a:xfrm>
            <a:off x="42949" y="1767840"/>
            <a:ext cx="2926080" cy="16154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Strategis</a:t>
            </a:r>
            <a:endParaRPr lang="en-US" sz="2800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3573C76-ED58-ED46-BE29-F190459B49CA}"/>
              </a:ext>
            </a:extLst>
          </p:cNvPr>
          <p:cNvSpPr/>
          <p:nvPr/>
        </p:nvSpPr>
        <p:spPr>
          <a:xfrm>
            <a:off x="42949" y="3825240"/>
            <a:ext cx="2926080" cy="16154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Operasional</a:t>
            </a:r>
            <a:endParaRPr lang="en-US" sz="2800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6939C2EC-E6EF-3949-95D1-3A4BB8EFD337}"/>
              </a:ext>
            </a:extLst>
          </p:cNvPr>
          <p:cNvSpPr/>
          <p:nvPr/>
        </p:nvSpPr>
        <p:spPr>
          <a:xfrm>
            <a:off x="2969029" y="1767840"/>
            <a:ext cx="2926080" cy="16154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Jangka</a:t>
            </a:r>
            <a:r>
              <a:rPr lang="en-US" sz="2800" dirty="0"/>
              <a:t> Panjang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34ABB47-29BB-B349-ADBF-71C074D66297}"/>
              </a:ext>
            </a:extLst>
          </p:cNvPr>
          <p:cNvSpPr/>
          <p:nvPr/>
        </p:nvSpPr>
        <p:spPr>
          <a:xfrm>
            <a:off x="2969029" y="3825240"/>
            <a:ext cx="2926080" cy="16154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Jangka</a:t>
            </a:r>
            <a:r>
              <a:rPr lang="en-US" sz="2800" dirty="0"/>
              <a:t> </a:t>
            </a:r>
            <a:r>
              <a:rPr lang="en-US" sz="2800" dirty="0" err="1"/>
              <a:t>Pendek</a:t>
            </a:r>
            <a:endParaRPr lang="en-US" sz="2800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95E2A57D-0E84-D24B-A32F-2EA1663ED487}"/>
              </a:ext>
            </a:extLst>
          </p:cNvPr>
          <p:cNvSpPr/>
          <p:nvPr/>
        </p:nvSpPr>
        <p:spPr>
          <a:xfrm>
            <a:off x="6339840" y="1767840"/>
            <a:ext cx="2926080" cy="16154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Spesifik</a:t>
            </a:r>
            <a:endParaRPr lang="en-US" sz="2800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E7EDB147-51E1-A447-BB4F-94D851A379C5}"/>
              </a:ext>
            </a:extLst>
          </p:cNvPr>
          <p:cNvSpPr/>
          <p:nvPr/>
        </p:nvSpPr>
        <p:spPr>
          <a:xfrm>
            <a:off x="6339840" y="3825240"/>
            <a:ext cx="2926080" cy="16154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Arahan</a:t>
            </a:r>
            <a:endParaRPr lang="en-US" sz="2800" dirty="0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FD7BCA02-D039-9F43-A2B2-005D20FFEDD3}"/>
              </a:ext>
            </a:extLst>
          </p:cNvPr>
          <p:cNvSpPr/>
          <p:nvPr/>
        </p:nvSpPr>
        <p:spPr>
          <a:xfrm>
            <a:off x="9265920" y="1767840"/>
            <a:ext cx="2926080" cy="16154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Sekali</a:t>
            </a:r>
            <a:r>
              <a:rPr lang="en-US" sz="2800" dirty="0"/>
              <a:t> </a:t>
            </a:r>
            <a:r>
              <a:rPr lang="en-US" sz="2800" dirty="0" err="1"/>
              <a:t>Pakai</a:t>
            </a:r>
            <a:endParaRPr lang="en-US" sz="2800" dirty="0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B34B1F35-4650-5D43-83F9-40F8A110231F}"/>
              </a:ext>
            </a:extLst>
          </p:cNvPr>
          <p:cNvSpPr/>
          <p:nvPr/>
        </p:nvSpPr>
        <p:spPr>
          <a:xfrm>
            <a:off x="9265920" y="3825240"/>
            <a:ext cx="2926080" cy="16154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Rencana</a:t>
            </a:r>
            <a:r>
              <a:rPr lang="en-US" sz="2800" dirty="0"/>
              <a:t> </a:t>
            </a:r>
            <a:r>
              <a:rPr lang="en-US" sz="2800" dirty="0" err="1"/>
              <a:t>Siaga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8212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JENIS RENCANA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BE6683-6B27-6340-B913-97D0536510EB}"/>
              </a:ext>
            </a:extLst>
          </p:cNvPr>
          <p:cNvSpPr/>
          <p:nvPr/>
        </p:nvSpPr>
        <p:spPr>
          <a:xfrm>
            <a:off x="382385" y="2061556"/>
            <a:ext cx="10735887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rencana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diterapkan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pada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seluruh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organisasi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menetapkan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tujuan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keseluruhan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organisasi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D9054C-A15D-F246-9321-CACF3B7782D3}"/>
              </a:ext>
            </a:extLst>
          </p:cNvPr>
          <p:cNvSpPr/>
          <p:nvPr/>
        </p:nvSpPr>
        <p:spPr>
          <a:xfrm>
            <a:off x="348541" y="1396537"/>
            <a:ext cx="5401787" cy="13300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RENCANA STRATEGIS</a:t>
            </a:r>
          </a:p>
        </p:txBody>
      </p:sp>
    </p:spTree>
    <p:extLst>
      <p:ext uri="{BB962C8B-B14F-4D97-AF65-F5344CB8AC3E}">
        <p14:creationId xmlns:p14="http://schemas.microsoft.com/office/powerpoint/2010/main" val="844997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JENIS RENCANA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BE6683-6B27-6340-B913-97D0536510EB}"/>
              </a:ext>
            </a:extLst>
          </p:cNvPr>
          <p:cNvSpPr/>
          <p:nvPr/>
        </p:nvSpPr>
        <p:spPr>
          <a:xfrm>
            <a:off x="382385" y="2061556"/>
            <a:ext cx="10735887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”</a:t>
            </a:r>
            <a:r>
              <a:rPr lang="en-US" sz="2800" dirty="0" err="1">
                <a:solidFill>
                  <a:schemeClr val="tx1"/>
                </a:solidFill>
              </a:rPr>
              <a:t>rencana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meliputi</a:t>
            </a:r>
            <a:r>
              <a:rPr lang="en-US" sz="2800" dirty="0">
                <a:solidFill>
                  <a:schemeClr val="tx1"/>
                </a:solidFill>
              </a:rPr>
              <a:t> area </a:t>
            </a:r>
            <a:r>
              <a:rPr lang="en-US" sz="2800" dirty="0" err="1">
                <a:solidFill>
                  <a:schemeClr val="tx1"/>
                </a:solidFill>
              </a:rPr>
              <a:t>operasional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tertentu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dari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sebuah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organisasi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D9054C-A15D-F246-9321-CACF3B7782D3}"/>
              </a:ext>
            </a:extLst>
          </p:cNvPr>
          <p:cNvSpPr/>
          <p:nvPr/>
        </p:nvSpPr>
        <p:spPr>
          <a:xfrm>
            <a:off x="348541" y="1396537"/>
            <a:ext cx="5401787" cy="13300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RENCANA OPERASIONAL</a:t>
            </a:r>
          </a:p>
        </p:txBody>
      </p:sp>
    </p:spTree>
    <p:extLst>
      <p:ext uri="{BB962C8B-B14F-4D97-AF65-F5344CB8AC3E}">
        <p14:creationId xmlns:p14="http://schemas.microsoft.com/office/powerpoint/2010/main" val="625024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3342</TotalTime>
  <Words>591</Words>
  <Application>Microsoft Macintosh PowerPoint</Application>
  <PresentationFormat>Widescreen</PresentationFormat>
  <Paragraphs>125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American Typewriter</vt:lpstr>
      <vt:lpstr>Arial</vt:lpstr>
      <vt:lpstr>Calibri</vt:lpstr>
      <vt:lpstr>Office Theme</vt:lpstr>
      <vt:lpstr>Perencanaan dan  Pengelolaan Strategi</vt:lpstr>
      <vt:lpstr>DAFTAR ISI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Newsletter &amp; Brochure</dc:title>
  <cp:lastModifiedBy>nanto poer</cp:lastModifiedBy>
  <cp:revision>388</cp:revision>
  <dcterms:modified xsi:type="dcterms:W3CDTF">2019-10-06T06:26:03Z</dcterms:modified>
</cp:coreProperties>
</file>