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328" r:id="rId5"/>
    <p:sldId id="338" r:id="rId6"/>
    <p:sldId id="339" r:id="rId7"/>
    <p:sldId id="334" r:id="rId8"/>
    <p:sldId id="348" r:id="rId9"/>
    <p:sldId id="340" r:id="rId10"/>
    <p:sldId id="341" r:id="rId11"/>
    <p:sldId id="342" r:id="rId12"/>
    <p:sldId id="343" r:id="rId13"/>
    <p:sldId id="335" r:id="rId14"/>
    <p:sldId id="344" r:id="rId15"/>
    <p:sldId id="345" r:id="rId16"/>
    <p:sldId id="346" r:id="rId17"/>
    <p:sldId id="347" r:id="rId18"/>
    <p:sldId id="336" r:id="rId1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3692"/>
  </p:normalViewPr>
  <p:slideViewPr>
    <p:cSldViewPr snapToGrid="0" snapToObjects="1">
      <p:cViewPr varScale="1">
        <p:scale>
          <a:sx n="62" d="100"/>
          <a:sy n="62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52203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07544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422247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105153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779616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04874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57147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72019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5383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5113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4754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62157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0604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3538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0702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n-US" dirty="0" err="1">
                <a:solidFill>
                  <a:schemeClr val="lt1"/>
                </a:solidFill>
              </a:rPr>
              <a:t>Manajer</a:t>
            </a:r>
            <a:r>
              <a:rPr lang="en-US" dirty="0">
                <a:solidFill>
                  <a:schemeClr val="lt1"/>
                </a:solidFill>
              </a:rPr>
              <a:t> di </a:t>
            </a:r>
            <a:r>
              <a:rPr lang="en-US" dirty="0" err="1">
                <a:solidFill>
                  <a:schemeClr val="lt1"/>
                </a:solidFill>
              </a:rPr>
              <a:t>Tempat</a:t>
            </a:r>
            <a:r>
              <a:rPr lang="en-US" dirty="0">
                <a:solidFill>
                  <a:schemeClr val="lt1"/>
                </a:solidFill>
              </a:rPr>
              <a:t> </a:t>
            </a:r>
            <a:r>
              <a:rPr lang="en-US" dirty="0" err="1">
                <a:solidFill>
                  <a:schemeClr val="lt1"/>
                </a:solidFill>
              </a:rPr>
              <a:t>Kerja</a:t>
            </a:r>
            <a:endParaRPr dirty="0"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323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800" dirty="0">
                <a:solidFill>
                  <a:schemeClr val="lt1"/>
                </a:solidFill>
              </a:rPr>
              <a:t>(Bab 1)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lang="en-US" sz="2800" dirty="0">
                <a:solidFill>
                  <a:schemeClr val="lt1"/>
                </a:solidFill>
              </a:rPr>
              <a:t>“</a:t>
            </a:r>
            <a:r>
              <a:rPr lang="en-US" sz="2800" dirty="0" err="1">
                <a:solidFill>
                  <a:schemeClr val="lt1"/>
                </a:solidFill>
              </a:rPr>
              <a:t>Manajemen</a:t>
            </a:r>
            <a:r>
              <a:rPr lang="en-US" sz="2800" dirty="0">
                <a:solidFill>
                  <a:schemeClr val="lt1"/>
                </a:solidFill>
              </a:rPr>
              <a:t>” </a:t>
            </a:r>
            <a:r>
              <a:rPr lang="en-US" sz="2800" dirty="0" err="1">
                <a:solidFill>
                  <a:schemeClr val="lt1"/>
                </a:solidFill>
              </a:rPr>
              <a:t>oleh</a:t>
            </a:r>
            <a:r>
              <a:rPr lang="en-US" sz="2800" dirty="0">
                <a:solidFill>
                  <a:schemeClr val="lt1"/>
                </a:solidFill>
              </a:rPr>
              <a:t> Robbins &amp; Coulter </a:t>
            </a:r>
            <a:r>
              <a:rPr lang="en-US" sz="2800" dirty="0" err="1">
                <a:solidFill>
                  <a:schemeClr val="lt1"/>
                </a:solidFill>
              </a:rPr>
              <a:t>Edisi</a:t>
            </a:r>
            <a:r>
              <a:rPr lang="en-US" sz="2800" dirty="0">
                <a:solidFill>
                  <a:schemeClr val="lt1"/>
                </a:solidFill>
              </a:rPr>
              <a:t> 13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135091" y="124692"/>
            <a:ext cx="4918363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KETERAMPILAN MANAJER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F89F612-FFF1-4448-966C-CC161935239A}"/>
              </a:ext>
            </a:extLst>
          </p:cNvPr>
          <p:cNvCxnSpPr/>
          <p:nvPr/>
        </p:nvCxnSpPr>
        <p:spPr>
          <a:xfrm>
            <a:off x="3837709" y="2438400"/>
            <a:ext cx="3297382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EA01CE-8518-5D47-A4AF-C9AD696E9881}"/>
              </a:ext>
            </a:extLst>
          </p:cNvPr>
          <p:cNvCxnSpPr>
            <a:cxnSpLocks/>
          </p:cNvCxnSpPr>
          <p:nvPr/>
        </p:nvCxnSpPr>
        <p:spPr>
          <a:xfrm>
            <a:off x="1981200" y="4585855"/>
            <a:ext cx="70104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A0CB239B-ADC5-2544-9E88-7669A1A47296}"/>
              </a:ext>
            </a:extLst>
          </p:cNvPr>
          <p:cNvSpPr/>
          <p:nvPr/>
        </p:nvSpPr>
        <p:spPr>
          <a:xfrm>
            <a:off x="2479964" y="4890655"/>
            <a:ext cx="6276109" cy="12884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MANAJER LINI PERTAMA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54D95F-C88C-C14C-8053-C86B6452F8CB}"/>
              </a:ext>
            </a:extLst>
          </p:cNvPr>
          <p:cNvSpPr/>
          <p:nvPr/>
        </p:nvSpPr>
        <p:spPr>
          <a:xfrm>
            <a:off x="2452253" y="3103412"/>
            <a:ext cx="6276109" cy="12884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MANAJER LINI MENENGAH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1F1682-771C-4A42-8828-0C7C0FDB78F9}"/>
              </a:ext>
            </a:extLst>
          </p:cNvPr>
          <p:cNvSpPr/>
          <p:nvPr/>
        </p:nvSpPr>
        <p:spPr>
          <a:xfrm>
            <a:off x="3456707" y="1246910"/>
            <a:ext cx="4045530" cy="12884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MANAJER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PUNCAK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529D91-5454-1B43-B0FA-CD8FDC231D76}"/>
              </a:ext>
            </a:extLst>
          </p:cNvPr>
          <p:cNvSpPr/>
          <p:nvPr/>
        </p:nvSpPr>
        <p:spPr>
          <a:xfrm>
            <a:off x="858982" y="1995046"/>
            <a:ext cx="8811491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D99A3EA-9D75-9B4A-AC75-9E5C009D575A}"/>
              </a:ext>
            </a:extLst>
          </p:cNvPr>
          <p:cNvSpPr/>
          <p:nvPr/>
        </p:nvSpPr>
        <p:spPr>
          <a:xfrm>
            <a:off x="858982" y="3616025"/>
            <a:ext cx="8811491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B81E872-7921-2741-AA50-91C7CF328B2F}"/>
              </a:ext>
            </a:extLst>
          </p:cNvPr>
          <p:cNvSpPr/>
          <p:nvPr/>
        </p:nvSpPr>
        <p:spPr>
          <a:xfrm>
            <a:off x="858982" y="5140024"/>
            <a:ext cx="8811491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AABBC8-B63E-1E41-AB8B-35565A695439}"/>
              </a:ext>
            </a:extLst>
          </p:cNvPr>
          <p:cNvSpPr/>
          <p:nvPr/>
        </p:nvSpPr>
        <p:spPr>
          <a:xfrm>
            <a:off x="858982" y="1995046"/>
            <a:ext cx="4059382" cy="121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KETERAMPILAN KONSEPTUAL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5D1BAA-4889-834E-B3AF-CD604A532D97}"/>
              </a:ext>
            </a:extLst>
          </p:cNvPr>
          <p:cNvSpPr/>
          <p:nvPr/>
        </p:nvSpPr>
        <p:spPr>
          <a:xfrm>
            <a:off x="5618018" y="5140024"/>
            <a:ext cx="4059382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KETERAMPILAN TEKNIS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3BBFD85-EF14-334F-949D-29059684F1BA}"/>
              </a:ext>
            </a:extLst>
          </p:cNvPr>
          <p:cNvSpPr/>
          <p:nvPr/>
        </p:nvSpPr>
        <p:spPr>
          <a:xfrm>
            <a:off x="6758710" y="3616025"/>
            <a:ext cx="2927003" cy="1219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KETERAMPILAN TEKNIS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5BC7860-5344-7742-AF11-64129BAD5C89}"/>
              </a:ext>
            </a:extLst>
          </p:cNvPr>
          <p:cNvSpPr/>
          <p:nvPr/>
        </p:nvSpPr>
        <p:spPr>
          <a:xfrm>
            <a:off x="3801225" y="3616025"/>
            <a:ext cx="2927003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44BBFD8-6F2C-324F-9FFD-FEE428CAD46C}"/>
              </a:ext>
            </a:extLst>
          </p:cNvPr>
          <p:cNvSpPr/>
          <p:nvPr/>
        </p:nvSpPr>
        <p:spPr>
          <a:xfrm>
            <a:off x="858982" y="3616025"/>
            <a:ext cx="2927003" cy="1219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KETERAMPILAN KONSEPTUAL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3F2D507-64D3-AC46-8637-420A6ED8269A}"/>
              </a:ext>
            </a:extLst>
          </p:cNvPr>
          <p:cNvSpPr/>
          <p:nvPr/>
        </p:nvSpPr>
        <p:spPr>
          <a:xfrm>
            <a:off x="3808846" y="3616025"/>
            <a:ext cx="2927003" cy="1219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KETERAMPILAN HUBUNGAN ANTAR MANUSIA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3B7AE67-3787-634A-8CA7-C83E6F6A6D96}"/>
              </a:ext>
            </a:extLst>
          </p:cNvPr>
          <p:cNvSpPr/>
          <p:nvPr/>
        </p:nvSpPr>
        <p:spPr>
          <a:xfrm>
            <a:off x="8117059" y="1981212"/>
            <a:ext cx="1581124" cy="123303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KETERAMPILAN TEKNIS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F42CC7B-0C4E-1143-9D76-D589A768AACD}"/>
              </a:ext>
            </a:extLst>
          </p:cNvPr>
          <p:cNvSpPr/>
          <p:nvPr/>
        </p:nvSpPr>
        <p:spPr>
          <a:xfrm>
            <a:off x="831040" y="5140024"/>
            <a:ext cx="1621213" cy="12330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KETERAMPILAN KONSEPTUAL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C91715-EA0C-DF42-923C-7571CE277D41}"/>
              </a:ext>
            </a:extLst>
          </p:cNvPr>
          <p:cNvSpPr/>
          <p:nvPr/>
        </p:nvSpPr>
        <p:spPr>
          <a:xfrm>
            <a:off x="4918364" y="1981212"/>
            <a:ext cx="3198695" cy="12330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KETERAMPILAN HUBUNGAN ANTAR MANUSIA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9DE4741-9232-4C43-BC08-215C1EA0DD89}"/>
              </a:ext>
            </a:extLst>
          </p:cNvPr>
          <p:cNvSpPr/>
          <p:nvPr/>
        </p:nvSpPr>
        <p:spPr>
          <a:xfrm>
            <a:off x="2452253" y="5140024"/>
            <a:ext cx="3165765" cy="123303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KETERAMPILAN HUBUNGAN ANTAR MANUSIA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A74040D-7150-274C-9F71-A70DA917EC79}"/>
              </a:ext>
            </a:extLst>
          </p:cNvPr>
          <p:cNvSpPr/>
          <p:nvPr/>
        </p:nvSpPr>
        <p:spPr>
          <a:xfrm>
            <a:off x="9698183" y="1995655"/>
            <a:ext cx="1581124" cy="123303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MANAJER PUNCAK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AFDC80-89A6-D84F-B61A-48BE060F7074}"/>
              </a:ext>
            </a:extLst>
          </p:cNvPr>
          <p:cNvSpPr/>
          <p:nvPr/>
        </p:nvSpPr>
        <p:spPr>
          <a:xfrm>
            <a:off x="9708574" y="3616025"/>
            <a:ext cx="1581124" cy="123303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MANAJER MENENGAH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2647BE-EE75-164A-83DA-49DF8A4008F0}"/>
              </a:ext>
            </a:extLst>
          </p:cNvPr>
          <p:cNvSpPr/>
          <p:nvPr/>
        </p:nvSpPr>
        <p:spPr>
          <a:xfrm>
            <a:off x="9675093" y="5140024"/>
            <a:ext cx="1581124" cy="123303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MANAJER LINI PERTAMA </a:t>
            </a:r>
          </a:p>
        </p:txBody>
      </p:sp>
    </p:spTree>
    <p:extLst>
      <p:ext uri="{BB962C8B-B14F-4D97-AF65-F5344CB8AC3E}">
        <p14:creationId xmlns:p14="http://schemas.microsoft.com/office/powerpoint/2010/main" val="385782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SEJARAH MANAJEMEN</a:t>
            </a:r>
          </a:p>
        </p:txBody>
      </p:sp>
      <p:sp>
        <p:nvSpPr>
          <p:cNvPr id="3" name="Pentagon 2">
            <a:extLst>
              <a:ext uri="{FF2B5EF4-FFF2-40B4-BE49-F238E27FC236}">
                <a16:creationId xmlns:a16="http://schemas.microsoft.com/office/drawing/2014/main" id="{BC26CB5B-3A18-A040-9D32-0890F29831BD}"/>
              </a:ext>
            </a:extLst>
          </p:cNvPr>
          <p:cNvSpPr/>
          <p:nvPr/>
        </p:nvSpPr>
        <p:spPr>
          <a:xfrm>
            <a:off x="344275" y="1769163"/>
            <a:ext cx="2842815" cy="1304101"/>
          </a:xfrm>
          <a:prstGeom prst="homePlat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MANAJEMEN AWAL</a:t>
            </a:r>
          </a:p>
        </p:txBody>
      </p:sp>
      <p:sp>
        <p:nvSpPr>
          <p:cNvPr id="6" name="Pentagon 5">
            <a:extLst>
              <a:ext uri="{FF2B5EF4-FFF2-40B4-BE49-F238E27FC236}">
                <a16:creationId xmlns:a16="http://schemas.microsoft.com/office/drawing/2014/main" id="{ACC90954-5B17-C348-9CDB-4BF54C8E44A9}"/>
              </a:ext>
            </a:extLst>
          </p:cNvPr>
          <p:cNvSpPr/>
          <p:nvPr/>
        </p:nvSpPr>
        <p:spPr>
          <a:xfrm>
            <a:off x="2429478" y="2435600"/>
            <a:ext cx="2842815" cy="1304101"/>
          </a:xfrm>
          <a:prstGeom prst="homePlat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PENDEKATAN KLASIK</a:t>
            </a:r>
          </a:p>
        </p:txBody>
      </p:sp>
      <p:sp>
        <p:nvSpPr>
          <p:cNvPr id="8" name="Pentagon 7">
            <a:extLst>
              <a:ext uri="{FF2B5EF4-FFF2-40B4-BE49-F238E27FC236}">
                <a16:creationId xmlns:a16="http://schemas.microsoft.com/office/drawing/2014/main" id="{58E7C118-34F3-7F44-9D79-2632A3403438}"/>
              </a:ext>
            </a:extLst>
          </p:cNvPr>
          <p:cNvSpPr/>
          <p:nvPr/>
        </p:nvSpPr>
        <p:spPr>
          <a:xfrm>
            <a:off x="4514681" y="3102037"/>
            <a:ext cx="2842815" cy="1304101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PENDEKATAN PERILAKU</a:t>
            </a:r>
          </a:p>
        </p:txBody>
      </p:sp>
      <p:sp>
        <p:nvSpPr>
          <p:cNvPr id="9" name="Pentagon 8">
            <a:extLst>
              <a:ext uri="{FF2B5EF4-FFF2-40B4-BE49-F238E27FC236}">
                <a16:creationId xmlns:a16="http://schemas.microsoft.com/office/drawing/2014/main" id="{FC01E2EF-3638-B047-9A13-656B15214DD8}"/>
              </a:ext>
            </a:extLst>
          </p:cNvPr>
          <p:cNvSpPr/>
          <p:nvPr/>
        </p:nvSpPr>
        <p:spPr>
          <a:xfrm>
            <a:off x="6599884" y="3768474"/>
            <a:ext cx="2842815" cy="1304101"/>
          </a:xfrm>
          <a:prstGeom prst="homePlat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PENDEKATAN KUANTITATIF</a:t>
            </a:r>
          </a:p>
        </p:txBody>
      </p:sp>
      <p:sp>
        <p:nvSpPr>
          <p:cNvPr id="11" name="Pentagon 10">
            <a:extLst>
              <a:ext uri="{FF2B5EF4-FFF2-40B4-BE49-F238E27FC236}">
                <a16:creationId xmlns:a16="http://schemas.microsoft.com/office/drawing/2014/main" id="{C3590D85-FDDB-9A4E-8187-733623CE90FC}"/>
              </a:ext>
            </a:extLst>
          </p:cNvPr>
          <p:cNvSpPr/>
          <p:nvPr/>
        </p:nvSpPr>
        <p:spPr>
          <a:xfrm>
            <a:off x="8845733" y="4420524"/>
            <a:ext cx="2842815" cy="1304101"/>
          </a:xfrm>
          <a:prstGeom prst="homePlat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PENDEKATAN KONTEMPORER</a:t>
            </a:r>
          </a:p>
        </p:txBody>
      </p:sp>
    </p:spTree>
    <p:extLst>
      <p:ext uri="{BB962C8B-B14F-4D97-AF65-F5344CB8AC3E}">
        <p14:creationId xmlns:p14="http://schemas.microsoft.com/office/powerpoint/2010/main" val="158137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MANAJEMEN AWAL</a:t>
            </a:r>
          </a:p>
        </p:txBody>
      </p:sp>
      <p:sp>
        <p:nvSpPr>
          <p:cNvPr id="10" name="Terminator 9">
            <a:extLst>
              <a:ext uri="{FF2B5EF4-FFF2-40B4-BE49-F238E27FC236}">
                <a16:creationId xmlns:a16="http://schemas.microsoft.com/office/drawing/2014/main" id="{4E036552-2873-E343-A4A7-B685C2006790}"/>
              </a:ext>
            </a:extLst>
          </p:cNvPr>
          <p:cNvSpPr/>
          <p:nvPr/>
        </p:nvSpPr>
        <p:spPr>
          <a:xfrm>
            <a:off x="734290" y="2175164"/>
            <a:ext cx="9310254" cy="2202873"/>
          </a:xfrm>
          <a:prstGeom prst="flowChartTermina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dirty="0">
                <a:solidFill>
                  <a:schemeClr val="tx1"/>
                </a:solidFill>
              </a:rPr>
              <a:t>“</a:t>
            </a:r>
            <a:r>
              <a:rPr lang="en-US" sz="3200" b="1" i="1" u="sng" dirty="0" err="1">
                <a:solidFill>
                  <a:schemeClr val="tx1"/>
                </a:solidFill>
              </a:rPr>
              <a:t>pembagian</a:t>
            </a:r>
            <a:r>
              <a:rPr lang="en-US" sz="3200" b="1" i="1" u="sng" dirty="0">
                <a:solidFill>
                  <a:schemeClr val="tx1"/>
                </a:solidFill>
              </a:rPr>
              <a:t> </a:t>
            </a:r>
            <a:r>
              <a:rPr lang="en-US" sz="3200" b="1" i="1" u="sng" dirty="0" err="1">
                <a:solidFill>
                  <a:schemeClr val="tx1"/>
                </a:solidFill>
              </a:rPr>
              <a:t>kerja</a:t>
            </a:r>
            <a:r>
              <a:rPr lang="en-US" sz="3200" b="1" i="1" u="sng" dirty="0">
                <a:solidFill>
                  <a:schemeClr val="tx1"/>
                </a:solidFill>
              </a:rPr>
              <a:t> / </a:t>
            </a:r>
            <a:r>
              <a:rPr lang="en-US" sz="3200" b="1" i="1" u="sng" dirty="0" err="1">
                <a:solidFill>
                  <a:schemeClr val="tx1"/>
                </a:solidFill>
              </a:rPr>
              <a:t>spesialisasi</a:t>
            </a:r>
            <a:r>
              <a:rPr lang="en-US" sz="3200" b="1" i="1" u="sng" dirty="0">
                <a:solidFill>
                  <a:schemeClr val="tx1"/>
                </a:solidFill>
              </a:rPr>
              <a:t> </a:t>
            </a:r>
            <a:r>
              <a:rPr lang="en-US" sz="3200" b="1" i="1" u="sng" dirty="0" err="1">
                <a:solidFill>
                  <a:schemeClr val="tx1"/>
                </a:solidFill>
              </a:rPr>
              <a:t>kerja</a:t>
            </a:r>
            <a:r>
              <a:rPr lang="en-US" sz="3200" b="1" i="1" u="sng" dirty="0">
                <a:solidFill>
                  <a:schemeClr val="tx1"/>
                </a:solidFill>
              </a:rPr>
              <a:t>”</a:t>
            </a:r>
          </a:p>
          <a:p>
            <a:pPr algn="ctr">
              <a:lnSpc>
                <a:spcPct val="150000"/>
              </a:lnSpc>
            </a:pPr>
            <a:r>
              <a:rPr lang="en-US" sz="2400" i="1" dirty="0">
                <a:solidFill>
                  <a:schemeClr val="tx1"/>
                </a:solidFill>
              </a:rPr>
              <a:t>Adam Smith - ”The Wealth of Nations”</a:t>
            </a:r>
          </a:p>
        </p:txBody>
      </p:sp>
    </p:spTree>
    <p:extLst>
      <p:ext uri="{BB962C8B-B14F-4D97-AF65-F5344CB8AC3E}">
        <p14:creationId xmlns:p14="http://schemas.microsoft.com/office/powerpoint/2010/main" val="36850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8035635" y="124692"/>
            <a:ext cx="4017819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TES</a:t>
            </a:r>
          </a:p>
        </p:txBody>
      </p:sp>
      <p:sp>
        <p:nvSpPr>
          <p:cNvPr id="2" name="Vertical Scroll 1">
            <a:extLst>
              <a:ext uri="{FF2B5EF4-FFF2-40B4-BE49-F238E27FC236}">
                <a16:creationId xmlns:a16="http://schemas.microsoft.com/office/drawing/2014/main" id="{9EE288E5-FAF4-0847-BAB0-8010A7F803C4}"/>
              </a:ext>
            </a:extLst>
          </p:cNvPr>
          <p:cNvSpPr/>
          <p:nvPr/>
        </p:nvSpPr>
        <p:spPr>
          <a:xfrm>
            <a:off x="1163782" y="824346"/>
            <a:ext cx="6303818" cy="4599709"/>
          </a:xfrm>
          <a:prstGeom prst="verticalScroll">
            <a:avLst>
              <a:gd name="adj" fmla="val 979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/>
              <a:t>DISKUSIKAN DALAM KELOMPOK TEMUAN DALAM TIAP PERIODE PERKEMBANGAN MANAJEMEN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BUAT DALAM POWER POINT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(1 PERIODE = 2 KELOMPOK)</a:t>
            </a:r>
          </a:p>
        </p:txBody>
      </p:sp>
    </p:spTree>
    <p:extLst>
      <p:ext uri="{BB962C8B-B14F-4D97-AF65-F5344CB8AC3E}">
        <p14:creationId xmlns:p14="http://schemas.microsoft.com/office/powerpoint/2010/main" val="262308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843521" y="124692"/>
            <a:ext cx="4209934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PENDEKATAN KLASIK</a:t>
            </a: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2E88A3B0-EC20-9A49-AA75-9A43462E222C}"/>
              </a:ext>
            </a:extLst>
          </p:cNvPr>
          <p:cNvSpPr/>
          <p:nvPr/>
        </p:nvSpPr>
        <p:spPr>
          <a:xfrm>
            <a:off x="447040" y="1686560"/>
            <a:ext cx="5303520" cy="31902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MANAJEMEN ILMIAH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Proses </a:t>
            </a:r>
            <a:r>
              <a:rPr lang="en-US" sz="2400" dirty="0" err="1">
                <a:solidFill>
                  <a:schemeClr val="tx1"/>
                </a:solidFill>
                <a:sym typeface="Wingdings" pitchFamily="2" charset="2"/>
              </a:rPr>
              <a:t>mencari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”</a:t>
            </a:r>
            <a:r>
              <a:rPr lang="en-US" sz="2400" dirty="0" err="1">
                <a:solidFill>
                  <a:schemeClr val="tx1"/>
                </a:solidFill>
                <a:sym typeface="Wingdings" pitchFamily="2" charset="2"/>
              </a:rPr>
              <a:t>satu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tx1"/>
                </a:solidFill>
                <a:sym typeface="Wingdings" pitchFamily="2" charset="2"/>
              </a:rPr>
              <a:t>cara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tx1"/>
                </a:solidFill>
                <a:sym typeface="Wingdings" pitchFamily="2" charset="2"/>
              </a:rPr>
              <a:t>terbaik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” </a:t>
            </a:r>
            <a:r>
              <a:rPr lang="en-US" sz="2400" dirty="0" err="1">
                <a:solidFill>
                  <a:schemeClr val="tx1"/>
                </a:solidFill>
                <a:sym typeface="Wingdings" pitchFamily="2" charset="2"/>
              </a:rPr>
              <a:t>untuk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tx1"/>
                </a:solidFill>
                <a:sym typeface="Wingdings" pitchFamily="2" charset="2"/>
              </a:rPr>
              <a:t>melakukan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tx1"/>
                </a:solidFill>
                <a:sym typeface="Wingdings" pitchFamily="2" charset="2"/>
              </a:rPr>
              <a:t>suatu</a:t>
            </a:r>
            <a:r>
              <a:rPr lang="en-US" sz="2400" dirty="0">
                <a:solidFill>
                  <a:schemeClr val="tx1"/>
                </a:solidFill>
                <a:sym typeface="Wingdings" pitchFamily="2" charset="2"/>
              </a:rPr>
              <a:t> </a:t>
            </a:r>
            <a:r>
              <a:rPr lang="en-US" sz="2400" dirty="0" err="1">
                <a:solidFill>
                  <a:schemeClr val="tx1"/>
                </a:solidFill>
                <a:sym typeface="Wingdings" pitchFamily="2" charset="2"/>
              </a:rPr>
              <a:t>pekerjaan</a:t>
            </a:r>
            <a:endParaRPr lang="en-US" sz="2400" dirty="0">
              <a:solidFill>
                <a:schemeClr val="tx1"/>
              </a:solidFill>
              <a:sym typeface="Wingdings" pitchFamily="2" charset="2"/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A5BBA9B6-A268-B745-843C-CBDD8A4F72B3}"/>
              </a:ext>
            </a:extLst>
          </p:cNvPr>
          <p:cNvSpPr/>
          <p:nvPr/>
        </p:nvSpPr>
        <p:spPr>
          <a:xfrm>
            <a:off x="5750560" y="1686560"/>
            <a:ext cx="5303520" cy="31902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TEORI ADMINISTRASI UMUM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Menjabarkan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hal-hal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dikerjakan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manajer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praktik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manajemen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baik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CDADA43-506D-A445-BFC9-BE686B61CF71}"/>
              </a:ext>
            </a:extLst>
          </p:cNvPr>
          <p:cNvSpPr/>
          <p:nvPr/>
        </p:nvSpPr>
        <p:spPr>
          <a:xfrm>
            <a:off x="447040" y="5384800"/>
            <a:ext cx="5303520" cy="609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14 </a:t>
            </a:r>
            <a:r>
              <a:rPr lang="en-US" sz="2000" dirty="0" err="1">
                <a:solidFill>
                  <a:schemeClr val="tx1"/>
                </a:solidFill>
              </a:rPr>
              <a:t>Prinsip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Manajemen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12061D4-42A9-0D43-BC9B-5CCAEC7AC496}"/>
              </a:ext>
            </a:extLst>
          </p:cNvPr>
          <p:cNvSpPr/>
          <p:nvPr/>
        </p:nvSpPr>
        <p:spPr>
          <a:xfrm>
            <a:off x="5750560" y="5384800"/>
            <a:ext cx="5303520" cy="609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>
                <a:solidFill>
                  <a:schemeClr val="tx1"/>
                </a:solidFill>
              </a:rPr>
              <a:t>Penemuan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Konsep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Birokrasi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23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802881" y="124692"/>
            <a:ext cx="4250574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PENDEKATAN PERILAKU</a:t>
            </a:r>
          </a:p>
        </p:txBody>
      </p:sp>
      <p:sp>
        <p:nvSpPr>
          <p:cNvPr id="3" name="Terminator 2">
            <a:extLst>
              <a:ext uri="{FF2B5EF4-FFF2-40B4-BE49-F238E27FC236}">
                <a16:creationId xmlns:a16="http://schemas.microsoft.com/office/drawing/2014/main" id="{E9809A18-0352-3846-A287-94419B716A87}"/>
              </a:ext>
            </a:extLst>
          </p:cNvPr>
          <p:cNvSpPr/>
          <p:nvPr/>
        </p:nvSpPr>
        <p:spPr>
          <a:xfrm>
            <a:off x="734290" y="2175164"/>
            <a:ext cx="9750830" cy="2884516"/>
          </a:xfrm>
          <a:prstGeom prst="flowChartTermina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000" dirty="0">
                <a:solidFill>
                  <a:schemeClr val="tx1"/>
                </a:solidFill>
              </a:rPr>
              <a:t>“</a:t>
            </a:r>
            <a:r>
              <a:rPr lang="en-US" sz="3000" dirty="0" err="1">
                <a:solidFill>
                  <a:schemeClr val="tx1"/>
                </a:solidFill>
              </a:rPr>
              <a:t>Penelaahan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terhadap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tindakan-tindakan</a:t>
            </a:r>
            <a:r>
              <a:rPr lang="en-US" sz="3000" dirty="0">
                <a:solidFill>
                  <a:schemeClr val="tx1"/>
                </a:solidFill>
              </a:rPr>
              <a:t> (</a:t>
            </a:r>
            <a:r>
              <a:rPr lang="en-US" sz="3000" dirty="0" err="1">
                <a:solidFill>
                  <a:schemeClr val="tx1"/>
                </a:solidFill>
              </a:rPr>
              <a:t>perilaku</a:t>
            </a:r>
            <a:r>
              <a:rPr lang="en-US" sz="3000" dirty="0">
                <a:solidFill>
                  <a:schemeClr val="tx1"/>
                </a:solidFill>
              </a:rPr>
              <a:t>) orang yang </a:t>
            </a:r>
            <a:r>
              <a:rPr lang="en-US" sz="3000" dirty="0" err="1">
                <a:solidFill>
                  <a:schemeClr val="tx1"/>
                </a:solidFill>
              </a:rPr>
              <a:t>bekerja</a:t>
            </a:r>
            <a:r>
              <a:rPr lang="en-US" sz="3000" dirty="0">
                <a:solidFill>
                  <a:schemeClr val="tx1"/>
                </a:solidFill>
              </a:rPr>
              <a:t> di </a:t>
            </a:r>
            <a:r>
              <a:rPr lang="en-US" sz="3000" dirty="0" err="1">
                <a:solidFill>
                  <a:schemeClr val="tx1"/>
                </a:solidFill>
              </a:rPr>
              <a:t>sebuah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organisasi</a:t>
            </a:r>
            <a:r>
              <a:rPr lang="en-US" sz="3000" dirty="0">
                <a:solidFill>
                  <a:schemeClr val="tx1"/>
                </a:solidFill>
              </a:rPr>
              <a:t>”</a:t>
            </a:r>
          </a:p>
          <a:p>
            <a:pPr algn="ctr">
              <a:lnSpc>
                <a:spcPct val="150000"/>
              </a:lnSpc>
            </a:pPr>
            <a:r>
              <a:rPr lang="en-US" sz="2400" i="1" dirty="0" err="1">
                <a:solidFill>
                  <a:schemeClr val="tx1"/>
                </a:solidFill>
              </a:rPr>
              <a:t>Teori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Perilaku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Organisasi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492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802881" y="124692"/>
            <a:ext cx="4250574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PENDEKATAN KUANTITATIF</a:t>
            </a:r>
          </a:p>
        </p:txBody>
      </p:sp>
      <p:sp>
        <p:nvSpPr>
          <p:cNvPr id="3" name="Terminator 2">
            <a:extLst>
              <a:ext uri="{FF2B5EF4-FFF2-40B4-BE49-F238E27FC236}">
                <a16:creationId xmlns:a16="http://schemas.microsoft.com/office/drawing/2014/main" id="{6825C5C7-4F0E-B945-8FAC-47DA25D53D96}"/>
              </a:ext>
            </a:extLst>
          </p:cNvPr>
          <p:cNvSpPr/>
          <p:nvPr/>
        </p:nvSpPr>
        <p:spPr>
          <a:xfrm>
            <a:off x="734290" y="2175164"/>
            <a:ext cx="9750830" cy="2884516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000" dirty="0">
                <a:solidFill>
                  <a:schemeClr val="tx1"/>
                </a:solidFill>
              </a:rPr>
              <a:t>“</a:t>
            </a:r>
            <a:r>
              <a:rPr lang="en-US" sz="3000" dirty="0" err="1">
                <a:solidFill>
                  <a:schemeClr val="tx1"/>
                </a:solidFill>
              </a:rPr>
              <a:t>Penggunaan</a:t>
            </a:r>
            <a:r>
              <a:rPr lang="en-US" sz="3000" dirty="0">
                <a:solidFill>
                  <a:schemeClr val="tx1"/>
                </a:solidFill>
              </a:rPr>
              <a:t> Teknik-Teknik </a:t>
            </a:r>
            <a:r>
              <a:rPr lang="en-US" sz="3000" dirty="0" err="1">
                <a:solidFill>
                  <a:schemeClr val="tx1"/>
                </a:solidFill>
              </a:rPr>
              <a:t>kuantitatif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untuk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membantu</a:t>
            </a:r>
            <a:r>
              <a:rPr lang="en-US" sz="3000" dirty="0">
                <a:solidFill>
                  <a:schemeClr val="tx1"/>
                </a:solidFill>
              </a:rPr>
              <a:t> proses </a:t>
            </a:r>
            <a:r>
              <a:rPr lang="en-US" sz="3000" dirty="0" err="1">
                <a:solidFill>
                  <a:schemeClr val="tx1"/>
                </a:solidFill>
              </a:rPr>
              <a:t>pengambilan</a:t>
            </a:r>
            <a:r>
              <a:rPr lang="en-US" sz="3000" dirty="0">
                <a:solidFill>
                  <a:schemeClr val="tx1"/>
                </a:solidFill>
              </a:rPr>
              <a:t> </a:t>
            </a:r>
            <a:r>
              <a:rPr lang="en-US" sz="3000" dirty="0" err="1">
                <a:solidFill>
                  <a:schemeClr val="tx1"/>
                </a:solidFill>
              </a:rPr>
              <a:t>keputusan</a:t>
            </a:r>
            <a:r>
              <a:rPr lang="en-US" sz="3000" dirty="0">
                <a:solidFill>
                  <a:schemeClr val="tx1"/>
                </a:solidFill>
              </a:rPr>
              <a:t>”</a:t>
            </a:r>
          </a:p>
          <a:p>
            <a:pPr algn="ctr">
              <a:lnSpc>
                <a:spcPct val="150000"/>
              </a:lnSpc>
            </a:pPr>
            <a:r>
              <a:rPr lang="en-US" sz="2400" i="1" dirty="0" err="1">
                <a:solidFill>
                  <a:schemeClr val="tx1"/>
                </a:solidFill>
              </a:rPr>
              <a:t>Sains</a:t>
            </a:r>
            <a:r>
              <a:rPr lang="en-US" sz="2400" i="1" dirty="0">
                <a:solidFill>
                  <a:schemeClr val="tx1"/>
                </a:solidFill>
              </a:rPr>
              <a:t> </a:t>
            </a:r>
            <a:r>
              <a:rPr lang="en-US" sz="2400" i="1" dirty="0" err="1">
                <a:solidFill>
                  <a:schemeClr val="tx1"/>
                </a:solidFill>
              </a:rPr>
              <a:t>manajemen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782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355841" y="124692"/>
            <a:ext cx="4697614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PENDEKATAN KONTEMPORER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9FA3CE3-36D3-5D4A-A4B4-B1B57ECC69FD}"/>
              </a:ext>
            </a:extLst>
          </p:cNvPr>
          <p:cNvSpPr/>
          <p:nvPr/>
        </p:nvSpPr>
        <p:spPr>
          <a:xfrm>
            <a:off x="447040" y="1686560"/>
            <a:ext cx="5303520" cy="4673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SISTEM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Sekumpuan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bagian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saling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terikat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dengan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saling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bergantung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antara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satu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sama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lainnya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ditata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sedemikian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rupa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hingga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membentuk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sebuah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kesatuan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utuh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5117EB35-0169-F045-B4BB-81A1D5D3FD27}"/>
              </a:ext>
            </a:extLst>
          </p:cNvPr>
          <p:cNvSpPr/>
          <p:nvPr/>
        </p:nvSpPr>
        <p:spPr>
          <a:xfrm>
            <a:off x="5750560" y="1686560"/>
            <a:ext cx="5303520" cy="4673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KONTINJENSI / SITUASIONAL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</a:rPr>
              <a:t>Setiap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organisasi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bersifat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unik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menghadapi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situasi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berlainan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membutuhkan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cara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pengelolaan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berbeda</a:t>
            </a:r>
            <a:endParaRPr lang="en-US" sz="2400" dirty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90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35E05058-CE3D-4A4A-87D1-3D7EDEA66949}"/>
              </a:ext>
            </a:extLst>
          </p:cNvPr>
          <p:cNvSpPr txBox="1"/>
          <p:nvPr/>
        </p:nvSpPr>
        <p:spPr>
          <a:xfrm>
            <a:off x="8437418" y="6082146"/>
            <a:ext cx="375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BERSAMBUNG…</a:t>
            </a:r>
          </a:p>
        </p:txBody>
      </p:sp>
    </p:spTree>
    <p:extLst>
      <p:ext uri="{BB962C8B-B14F-4D97-AF65-F5344CB8AC3E}">
        <p14:creationId xmlns:p14="http://schemas.microsoft.com/office/powerpoint/2010/main" val="243410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>
            <a:spLocks noGrp="1"/>
          </p:cNvSpPr>
          <p:nvPr>
            <p:ph type="ctrTitle"/>
          </p:nvPr>
        </p:nvSpPr>
        <p:spPr>
          <a:xfrm>
            <a:off x="1524000" y="112429"/>
            <a:ext cx="9144000" cy="801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alibri"/>
              <a:buNone/>
            </a:pPr>
            <a:r>
              <a:rPr lang="en-US" sz="5400" dirty="0">
                <a:solidFill>
                  <a:schemeClr val="lt1"/>
                </a:solidFill>
              </a:rPr>
              <a:t>DAFTAR ISI</a:t>
            </a:r>
          </a:p>
        </p:txBody>
      </p:sp>
      <p:sp>
        <p:nvSpPr>
          <p:cNvPr id="95" name="Google Shape;95;p14"/>
          <p:cNvSpPr txBox="1">
            <a:spLocks noGrp="1"/>
          </p:cNvSpPr>
          <p:nvPr>
            <p:ph type="subTitle" idx="1"/>
          </p:nvPr>
        </p:nvSpPr>
        <p:spPr>
          <a:xfrm>
            <a:off x="568650" y="1330036"/>
            <a:ext cx="11054700" cy="2244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Kilas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Balik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Pertemuan</a:t>
            </a:r>
            <a:r>
              <a:rPr lang="en-US" sz="3600" i="1" dirty="0">
                <a:solidFill>
                  <a:schemeClr val="lt1"/>
                </a:solidFill>
              </a:rPr>
              <a:t> 1</a:t>
            </a:r>
          </a:p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 err="1">
                <a:solidFill>
                  <a:schemeClr val="lt1"/>
                </a:solidFill>
              </a:rPr>
              <a:t>Manajer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dan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Segala</a:t>
            </a:r>
            <a:r>
              <a:rPr lang="en-US" sz="3600" i="1" dirty="0">
                <a:solidFill>
                  <a:schemeClr val="lt1"/>
                </a:solidFill>
              </a:rPr>
              <a:t> </a:t>
            </a:r>
            <a:r>
              <a:rPr lang="en-US" sz="3600" i="1" dirty="0" err="1">
                <a:solidFill>
                  <a:schemeClr val="lt1"/>
                </a:solidFill>
              </a:rPr>
              <a:t>Keterlibatannya</a:t>
            </a:r>
            <a:endParaRPr lang="en-US" sz="3600" i="1" dirty="0">
              <a:solidFill>
                <a:schemeClr val="lt1"/>
              </a:solidFill>
            </a:endParaRPr>
          </a:p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chemeClr val="lt1"/>
                </a:solidFill>
              </a:rPr>
              <a:t>Sejarah </a:t>
            </a:r>
            <a:r>
              <a:rPr lang="en-US" sz="3600" i="1" dirty="0" err="1">
                <a:solidFill>
                  <a:schemeClr val="lt1"/>
                </a:solidFill>
              </a:rPr>
              <a:t>Manajemen</a:t>
            </a:r>
            <a:endParaRPr lang="en-US" sz="3600" i="1" dirty="0">
              <a:solidFill>
                <a:schemeClr val="lt1"/>
              </a:solidFill>
            </a:endParaRPr>
          </a:p>
          <a:p>
            <a:pPr marL="469900" lvl="0" indent="-457200" algn="l">
              <a:lnSpc>
                <a:spcPct val="200000"/>
              </a:lnSpc>
              <a:buClr>
                <a:schemeClr val="lt1"/>
              </a:buClr>
              <a:buSzPts val="3000"/>
              <a:buFont typeface="Arial" panose="020B0604020202020204" pitchFamily="34" charset="0"/>
              <a:buChar char="•"/>
            </a:pPr>
            <a:endParaRPr lang="en-US" sz="3600" i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8035635" y="124692"/>
            <a:ext cx="4017819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DEFINISI ORGANISASI</a:t>
            </a:r>
          </a:p>
        </p:txBody>
      </p:sp>
      <p:sp>
        <p:nvSpPr>
          <p:cNvPr id="10" name="Terminator 9">
            <a:extLst>
              <a:ext uri="{FF2B5EF4-FFF2-40B4-BE49-F238E27FC236}">
                <a16:creationId xmlns:a16="http://schemas.microsoft.com/office/drawing/2014/main" id="{6D83A3CA-338F-C541-859C-0940E5952007}"/>
              </a:ext>
            </a:extLst>
          </p:cNvPr>
          <p:cNvSpPr/>
          <p:nvPr/>
        </p:nvSpPr>
        <p:spPr>
          <a:xfrm>
            <a:off x="734290" y="2175164"/>
            <a:ext cx="9310254" cy="2202873"/>
          </a:xfrm>
          <a:prstGeom prst="flowChartTerminato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en-US" sz="2400" b="1" i="1" u="sng" dirty="0" err="1">
                <a:solidFill>
                  <a:schemeClr val="tx1"/>
                </a:solidFill>
              </a:rPr>
              <a:t>penataan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sekumpulan</a:t>
            </a:r>
            <a:r>
              <a:rPr lang="en-US" sz="2400" b="1" i="1" u="sng" dirty="0">
                <a:solidFill>
                  <a:schemeClr val="tx1"/>
                </a:solidFill>
              </a:rPr>
              <a:t> orang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secara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sengaja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guna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mencapai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tujuan-tujuan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tertentu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DEFINISI MANAJEMEN</a:t>
            </a:r>
          </a:p>
        </p:txBody>
      </p:sp>
      <p:sp>
        <p:nvSpPr>
          <p:cNvPr id="10" name="Terminator 9">
            <a:extLst>
              <a:ext uri="{FF2B5EF4-FFF2-40B4-BE49-F238E27FC236}">
                <a16:creationId xmlns:a16="http://schemas.microsoft.com/office/drawing/2014/main" id="{6D83A3CA-338F-C541-859C-0940E5952007}"/>
              </a:ext>
            </a:extLst>
          </p:cNvPr>
          <p:cNvSpPr/>
          <p:nvPr/>
        </p:nvSpPr>
        <p:spPr>
          <a:xfrm>
            <a:off x="734290" y="2175164"/>
            <a:ext cx="9310254" cy="2854036"/>
          </a:xfrm>
          <a:prstGeom prst="flowChartTerminato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en-US" sz="2400" b="1" i="1" u="sng" dirty="0" err="1">
                <a:solidFill>
                  <a:schemeClr val="tx1"/>
                </a:solidFill>
              </a:rPr>
              <a:t>aktivitas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kerja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melibatkan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koordinasi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dan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pengawasan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terhadap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pekerjaan</a:t>
            </a:r>
            <a:r>
              <a:rPr lang="en-US" sz="2400" b="1" i="1" u="sng" dirty="0">
                <a:solidFill>
                  <a:schemeClr val="tx1"/>
                </a:solidFill>
              </a:rPr>
              <a:t> orang lain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sehingga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pekerjaan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tersebut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diselesaikan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secara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efisien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dan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efektif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015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SIAPAKAH MANAJER?</a:t>
            </a:r>
          </a:p>
        </p:txBody>
      </p:sp>
      <p:sp>
        <p:nvSpPr>
          <p:cNvPr id="10" name="Terminator 9">
            <a:extLst>
              <a:ext uri="{FF2B5EF4-FFF2-40B4-BE49-F238E27FC236}">
                <a16:creationId xmlns:a16="http://schemas.microsoft.com/office/drawing/2014/main" id="{6D83A3CA-338F-C541-859C-0940E5952007}"/>
              </a:ext>
            </a:extLst>
          </p:cNvPr>
          <p:cNvSpPr/>
          <p:nvPr/>
        </p:nvSpPr>
        <p:spPr>
          <a:xfrm>
            <a:off x="734290" y="2175164"/>
            <a:ext cx="9310254" cy="2854036"/>
          </a:xfrm>
          <a:prstGeom prst="flowChartTerminato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en-US" sz="2400" b="1" i="1" u="sng" dirty="0" err="1">
                <a:solidFill>
                  <a:schemeClr val="tx1"/>
                </a:solidFill>
              </a:rPr>
              <a:t>seseorang</a:t>
            </a:r>
            <a:r>
              <a:rPr lang="en-US" sz="2400" dirty="0">
                <a:solidFill>
                  <a:schemeClr val="tx1"/>
                </a:solidFill>
              </a:rPr>
              <a:t> yang </a:t>
            </a:r>
            <a:r>
              <a:rPr lang="en-US" sz="2400" dirty="0" err="1">
                <a:solidFill>
                  <a:schemeClr val="tx1"/>
                </a:solidFill>
              </a:rPr>
              <a:t>melakukan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koordinasi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dan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pengawasan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terhadap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pekerjaan</a:t>
            </a:r>
            <a:r>
              <a:rPr lang="en-US" sz="2400" dirty="0">
                <a:solidFill>
                  <a:schemeClr val="tx1"/>
                </a:solidFill>
              </a:rPr>
              <a:t> orang lain </a:t>
            </a:r>
            <a:r>
              <a:rPr lang="en-US" sz="2400" b="1" i="1" u="sng" dirty="0">
                <a:solidFill>
                  <a:schemeClr val="tx1"/>
                </a:solidFill>
              </a:rPr>
              <a:t>demi </a:t>
            </a:r>
            <a:r>
              <a:rPr lang="en-US" sz="2400" b="1" i="1" u="sng" dirty="0" err="1">
                <a:solidFill>
                  <a:schemeClr val="tx1"/>
                </a:solidFill>
              </a:rPr>
              <a:t>mencapai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sasaran-sasaran</a:t>
            </a:r>
            <a:r>
              <a:rPr lang="en-US" sz="2400" b="1" i="1" u="sng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organisasi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270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latin typeface="American Typewriter" panose="02090604020004020304" pitchFamily="18" charset="77"/>
              </a:rPr>
              <a:t>MENGAPA MANAJER PENTING?</a:t>
            </a:r>
          </a:p>
        </p:txBody>
      </p:sp>
      <p:sp>
        <p:nvSpPr>
          <p:cNvPr id="10" name="Terminator 9">
            <a:extLst>
              <a:ext uri="{FF2B5EF4-FFF2-40B4-BE49-F238E27FC236}">
                <a16:creationId xmlns:a16="http://schemas.microsoft.com/office/drawing/2014/main" id="{6D83A3CA-338F-C541-859C-0940E5952007}"/>
              </a:ext>
            </a:extLst>
          </p:cNvPr>
          <p:cNvSpPr/>
          <p:nvPr/>
        </p:nvSpPr>
        <p:spPr>
          <a:xfrm>
            <a:off x="734290" y="2175164"/>
            <a:ext cx="9310254" cy="2216727"/>
          </a:xfrm>
          <a:prstGeom prst="flowChartTermina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</a:rPr>
              <a:t>“</a:t>
            </a:r>
            <a:r>
              <a:rPr lang="en-US" sz="2400" dirty="0" err="1">
                <a:solidFill>
                  <a:schemeClr val="tx1"/>
                </a:solidFill>
              </a:rPr>
              <a:t>karena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dapat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membuat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kerja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jauh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lebih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menyenangkan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dan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b="1" i="1" u="sng" dirty="0" err="1">
                <a:solidFill>
                  <a:schemeClr val="tx1"/>
                </a:solidFill>
              </a:rPr>
              <a:t>produktif</a:t>
            </a:r>
            <a:r>
              <a:rPr lang="en-US" sz="24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3" name="Vertical Scroll 2">
            <a:extLst>
              <a:ext uri="{FF2B5EF4-FFF2-40B4-BE49-F238E27FC236}">
                <a16:creationId xmlns:a16="http://schemas.microsoft.com/office/drawing/2014/main" id="{AA4EAF17-FD6F-FC46-9894-58F38ECFED43}"/>
              </a:ext>
            </a:extLst>
          </p:cNvPr>
          <p:cNvSpPr/>
          <p:nvPr/>
        </p:nvSpPr>
        <p:spPr>
          <a:xfrm>
            <a:off x="3754582" y="1399309"/>
            <a:ext cx="4045527" cy="4433455"/>
          </a:xfrm>
          <a:prstGeom prst="verticalScrol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HOW???</a:t>
            </a:r>
          </a:p>
        </p:txBody>
      </p:sp>
    </p:spTree>
    <p:extLst>
      <p:ext uri="{BB962C8B-B14F-4D97-AF65-F5344CB8AC3E}">
        <p14:creationId xmlns:p14="http://schemas.microsoft.com/office/powerpoint/2010/main" val="293246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PERAN MANAJEMEN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8EB7E15-B341-894C-BBDF-2A08F6830D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7483601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E3682752-0582-514C-9C0A-4E51902D6788}"/>
              </a:ext>
            </a:extLst>
          </p:cNvPr>
          <p:cNvSpPr/>
          <p:nvPr/>
        </p:nvSpPr>
        <p:spPr>
          <a:xfrm>
            <a:off x="7483601" y="6123709"/>
            <a:ext cx="4708399" cy="7342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MINTZBERG 10 MANAGERIAL ROLE</a:t>
            </a:r>
          </a:p>
        </p:txBody>
      </p:sp>
      <p:sp>
        <p:nvSpPr>
          <p:cNvPr id="17" name="Vertical Scroll 16">
            <a:extLst>
              <a:ext uri="{FF2B5EF4-FFF2-40B4-BE49-F238E27FC236}">
                <a16:creationId xmlns:a16="http://schemas.microsoft.com/office/drawing/2014/main" id="{B8B2E8F1-3816-294D-BA31-20237A5C018B}"/>
              </a:ext>
            </a:extLst>
          </p:cNvPr>
          <p:cNvSpPr/>
          <p:nvPr/>
        </p:nvSpPr>
        <p:spPr>
          <a:xfrm>
            <a:off x="7592292" y="1898072"/>
            <a:ext cx="4599708" cy="3851564"/>
          </a:xfrm>
          <a:prstGeom prst="verticalScroll">
            <a:avLst>
              <a:gd name="adj" fmla="val 979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b="1" u="sng" dirty="0"/>
              <a:t>TUGAS PERTEMUAN 2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PELAJARI ARTINYA DAN SIAPKAN CONTOHNYA</a:t>
            </a:r>
          </a:p>
        </p:txBody>
      </p:sp>
    </p:spTree>
    <p:extLst>
      <p:ext uri="{BB962C8B-B14F-4D97-AF65-F5344CB8AC3E}">
        <p14:creationId xmlns:p14="http://schemas.microsoft.com/office/powerpoint/2010/main" val="8963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8035635" y="124692"/>
            <a:ext cx="4017819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American Typewriter" panose="02090604020004020304" pitchFamily="18" charset="77"/>
              </a:rPr>
              <a:t>TES 1</a:t>
            </a:r>
          </a:p>
        </p:txBody>
      </p:sp>
      <p:sp>
        <p:nvSpPr>
          <p:cNvPr id="2" name="Vertical Scroll 1">
            <a:extLst>
              <a:ext uri="{FF2B5EF4-FFF2-40B4-BE49-F238E27FC236}">
                <a16:creationId xmlns:a16="http://schemas.microsoft.com/office/drawing/2014/main" id="{9EE288E5-FAF4-0847-BAB0-8010A7F803C4}"/>
              </a:ext>
            </a:extLst>
          </p:cNvPr>
          <p:cNvSpPr/>
          <p:nvPr/>
        </p:nvSpPr>
        <p:spPr>
          <a:xfrm>
            <a:off x="1163782" y="824346"/>
            <a:ext cx="6303818" cy="4599709"/>
          </a:xfrm>
          <a:prstGeom prst="verticalScroll">
            <a:avLst>
              <a:gd name="adj" fmla="val 979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/>
              <a:t>JELASKAN SECARA RINCI PROSES DISKUSI KELOMPOK HINGGA DAPAT MENYELESAIKAN TUGAS YANG DIBERIKAN</a:t>
            </a:r>
          </a:p>
          <a:p>
            <a:pPr algn="ctr"/>
            <a:endParaRPr lang="en-US" sz="2200" dirty="0"/>
          </a:p>
          <a:p>
            <a:pPr algn="ctr"/>
            <a:r>
              <a:rPr lang="en-US" sz="2200" dirty="0"/>
              <a:t>(1 ORANG PER KELOMPOK)</a:t>
            </a:r>
          </a:p>
        </p:txBody>
      </p:sp>
    </p:spTree>
    <p:extLst>
      <p:ext uri="{BB962C8B-B14F-4D97-AF65-F5344CB8AC3E}">
        <p14:creationId xmlns:p14="http://schemas.microsoft.com/office/powerpoint/2010/main" val="3529699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>
            <a:extLst>
              <a:ext uri="{FF2B5EF4-FFF2-40B4-BE49-F238E27FC236}">
                <a16:creationId xmlns:a16="http://schemas.microsoft.com/office/drawing/2014/main" id="{42C5811B-C04E-A24F-B1A5-70311645013E}"/>
              </a:ext>
            </a:extLst>
          </p:cNvPr>
          <p:cNvSpPr/>
          <p:nvPr/>
        </p:nvSpPr>
        <p:spPr>
          <a:xfrm>
            <a:off x="7952509" y="124692"/>
            <a:ext cx="4100945" cy="1399308"/>
          </a:xfrm>
          <a:prstGeom prst="cloud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merican Typewriter" panose="02090604020004020304" pitchFamily="18" charset="77"/>
              </a:rPr>
              <a:t>JENJANG MANAJER</a:t>
            </a:r>
          </a:p>
        </p:txBody>
      </p:sp>
      <p:sp>
        <p:nvSpPr>
          <p:cNvPr id="2" name="Triangle 1">
            <a:extLst>
              <a:ext uri="{FF2B5EF4-FFF2-40B4-BE49-F238E27FC236}">
                <a16:creationId xmlns:a16="http://schemas.microsoft.com/office/drawing/2014/main" id="{BA8C725F-E732-4E4E-9E5B-F150606C4A75}"/>
              </a:ext>
            </a:extLst>
          </p:cNvPr>
          <p:cNvSpPr/>
          <p:nvPr/>
        </p:nvSpPr>
        <p:spPr>
          <a:xfrm>
            <a:off x="457200" y="484909"/>
            <a:ext cx="10044545" cy="5888182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F89F612-FFF1-4448-966C-CC161935239A}"/>
              </a:ext>
            </a:extLst>
          </p:cNvPr>
          <p:cNvCxnSpPr/>
          <p:nvPr/>
        </p:nvCxnSpPr>
        <p:spPr>
          <a:xfrm>
            <a:off x="3837709" y="2438400"/>
            <a:ext cx="3297382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EA01CE-8518-5D47-A4AF-C9AD696E9881}"/>
              </a:ext>
            </a:extLst>
          </p:cNvPr>
          <p:cNvCxnSpPr>
            <a:cxnSpLocks/>
          </p:cNvCxnSpPr>
          <p:nvPr/>
        </p:nvCxnSpPr>
        <p:spPr>
          <a:xfrm>
            <a:off x="1981200" y="4585855"/>
            <a:ext cx="70104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A0CB239B-ADC5-2544-9E88-7669A1A47296}"/>
              </a:ext>
            </a:extLst>
          </p:cNvPr>
          <p:cNvSpPr/>
          <p:nvPr/>
        </p:nvSpPr>
        <p:spPr>
          <a:xfrm>
            <a:off x="2479964" y="4890655"/>
            <a:ext cx="6276109" cy="12884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MANAJER LINI PERTAMA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54D95F-C88C-C14C-8053-C86B6452F8CB}"/>
              </a:ext>
            </a:extLst>
          </p:cNvPr>
          <p:cNvSpPr/>
          <p:nvPr/>
        </p:nvSpPr>
        <p:spPr>
          <a:xfrm>
            <a:off x="2452253" y="3103412"/>
            <a:ext cx="6276109" cy="12884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MANAJER LINI MENENGAH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71F1682-771C-4A42-8828-0C7C0FDB78F9}"/>
              </a:ext>
            </a:extLst>
          </p:cNvPr>
          <p:cNvSpPr/>
          <p:nvPr/>
        </p:nvSpPr>
        <p:spPr>
          <a:xfrm>
            <a:off x="3456707" y="1246910"/>
            <a:ext cx="4045530" cy="12884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MANAJER</a:t>
            </a:r>
          </a:p>
          <a:p>
            <a:pPr algn="ctr"/>
            <a:r>
              <a:rPr lang="en-US" sz="2800" dirty="0">
                <a:solidFill>
                  <a:schemeClr val="tx1"/>
                </a:solidFill>
              </a:rPr>
              <a:t>PUNCAK</a:t>
            </a:r>
          </a:p>
        </p:txBody>
      </p:sp>
    </p:spTree>
    <p:extLst>
      <p:ext uri="{BB962C8B-B14F-4D97-AF65-F5344CB8AC3E}">
        <p14:creationId xmlns:p14="http://schemas.microsoft.com/office/powerpoint/2010/main" val="350845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1352</TotalTime>
  <Words>351</Words>
  <Application>Microsoft Macintosh PowerPoint</Application>
  <PresentationFormat>Widescreen</PresentationFormat>
  <Paragraphs>85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American Typewriter</vt:lpstr>
      <vt:lpstr>Arial</vt:lpstr>
      <vt:lpstr>Calibri</vt:lpstr>
      <vt:lpstr>Wingdings</vt:lpstr>
      <vt:lpstr>Office Theme</vt:lpstr>
      <vt:lpstr>Manajer di Tempat Kerja</vt:lpstr>
      <vt:lpstr>DAFTAR ISI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Newsletter &amp; Brochure</dc:title>
  <cp:lastModifiedBy>nanto poer</cp:lastModifiedBy>
  <cp:revision>193</cp:revision>
  <dcterms:modified xsi:type="dcterms:W3CDTF">2019-09-02T05:45:00Z</dcterms:modified>
</cp:coreProperties>
</file>