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48" r:id="rId2"/>
    <p:sldMasterId id="2147483658" r:id="rId3"/>
  </p:sldMasterIdLst>
  <p:notesMasterIdLst>
    <p:notesMasterId r:id="rId27"/>
  </p:notesMasterIdLst>
  <p:handoutMasterIdLst>
    <p:handoutMasterId r:id="rId28"/>
  </p:handoutMasterIdLst>
  <p:sldIdLst>
    <p:sldId id="256" r:id="rId4"/>
    <p:sldId id="295" r:id="rId5"/>
    <p:sldId id="301" r:id="rId6"/>
    <p:sldId id="297" r:id="rId7"/>
    <p:sldId id="296" r:id="rId8"/>
    <p:sldId id="302" r:id="rId9"/>
    <p:sldId id="300" r:id="rId10"/>
    <p:sldId id="299" r:id="rId11"/>
    <p:sldId id="303" r:id="rId12"/>
    <p:sldId id="298" r:id="rId13"/>
    <p:sldId id="306" r:id="rId14"/>
    <p:sldId id="307" r:id="rId15"/>
    <p:sldId id="308" r:id="rId16"/>
    <p:sldId id="309" r:id="rId17"/>
    <p:sldId id="305" r:id="rId18"/>
    <p:sldId id="304" r:id="rId19"/>
    <p:sldId id="310" r:id="rId20"/>
    <p:sldId id="312" r:id="rId21"/>
    <p:sldId id="313" r:id="rId22"/>
    <p:sldId id="314" r:id="rId23"/>
    <p:sldId id="315" r:id="rId24"/>
    <p:sldId id="316" r:id="rId25"/>
    <p:sldId id="311" r:id="rId26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80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6D9A"/>
    <a:srgbClr val="76B1D1"/>
    <a:srgbClr val="F3C04A"/>
    <a:srgbClr val="A0C4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96" d="100"/>
          <a:sy n="96" d="100"/>
        </p:scale>
        <p:origin x="-552" y="60"/>
      </p:cViewPr>
      <p:guideLst>
        <p:guide orient="horz" pos="1801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3" d="100"/>
          <a:sy n="83" d="100"/>
        </p:scale>
        <p:origin x="5850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387649-87BE-48A6-AB38-3A28AD0FAB86}" type="datetimeFigureOut">
              <a:rPr lang="ko-KR" altLang="en-US" smtClean="0"/>
              <a:t>2019-02-17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DE6650-FA3D-4205-A4D4-AA0375A1773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291151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04DDF7-921D-4AC8-B946-4DD615DDC886}" type="datetimeFigureOut">
              <a:rPr lang="ko-KR" altLang="en-US" smtClean="0"/>
              <a:t>2019-02-17</a:t>
            </a:fld>
            <a:endParaRPr lang="ko-KR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042B24-5628-4EE2-A5C0-B4E095A4480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25444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042B24-5628-4EE2-A5C0-B4E095A44801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18246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042B24-5628-4EE2-A5C0-B4E095A44801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89225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042B24-5628-4EE2-A5C0-B4E095A44801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18246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042B24-5628-4EE2-A5C0-B4E095A44801}" type="slidenum">
              <a:rPr lang="ko-KR" altLang="en-US" smtClean="0"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76661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002-KIMS BUSINESS\007-bizdesign.tv\000-PPT FOR KMONG\PSD\13-05-14\모니터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637" y="646773"/>
            <a:ext cx="3420164" cy="2989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920519" y="744654"/>
            <a:ext cx="3146400" cy="194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2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xmlns="" id="{120A1E39-4EAE-4670-B341-E8765113888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4203515"/>
            <a:ext cx="9143999" cy="207553"/>
          </a:xfrm>
          <a:prstGeom prst="rect">
            <a:avLst/>
          </a:prstGeom>
        </p:spPr>
        <p:txBody>
          <a:bodyPr lIns="108000" anchor="ctr"/>
          <a:lstStyle>
            <a:lvl1pPr marL="0" indent="0" algn="ctr">
              <a:buNone/>
              <a:defRPr sz="1200" b="1" baseline="0">
                <a:solidFill>
                  <a:schemeClr val="tx1"/>
                </a:solidFill>
                <a:effectLst/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INSTERT THE TITLE OF YOUR PRESENTATION HERE</a:t>
            </a:r>
            <a:endParaRPr lang="ko-KR" altLang="en-US" dirty="0"/>
          </a:p>
        </p:txBody>
      </p:sp>
      <p:sp>
        <p:nvSpPr>
          <p:cNvPr id="8" name="제목 1">
            <a:extLst>
              <a:ext uri="{FF2B5EF4-FFF2-40B4-BE49-F238E27FC236}">
                <a16:creationId xmlns:a16="http://schemas.microsoft.com/office/drawing/2014/main" xmlns="" id="{3DAC9DBF-2FD4-4775-8F53-02C2F29CA8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651870"/>
            <a:ext cx="9143998" cy="5400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FREE PPT TEMPLATES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70206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3225800" y="1183642"/>
            <a:ext cx="3146400" cy="194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12018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8"/>
          <p:cNvSpPr>
            <a:spLocks noGrp="1"/>
          </p:cNvSpPr>
          <p:nvPr>
            <p:ph type="title" hasCustomPrompt="1"/>
          </p:nvPr>
        </p:nvSpPr>
        <p:spPr>
          <a:xfrm>
            <a:off x="3671392" y="2181756"/>
            <a:ext cx="5472608" cy="542078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Section Break</a:t>
            </a:r>
            <a:endParaRPr lang="ko-KR" altLang="en-US" dirty="0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xmlns="" id="{39315AC1-362C-42C8-AC5D-93231CD5493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71392" y="2734184"/>
            <a:ext cx="5472608" cy="197606"/>
          </a:xfrm>
          <a:prstGeom prst="rect">
            <a:avLst/>
          </a:prstGeom>
        </p:spPr>
        <p:txBody>
          <a:bodyPr lIns="108000" anchor="ctr"/>
          <a:lstStyle>
            <a:lvl1pPr marL="0" indent="0" algn="l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This text can be replaced with your own text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35400193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5735"/>
            <a:ext cx="9144000" cy="776530"/>
          </a:xfrm>
          <a:prstGeom prst="rect">
            <a:avLst/>
          </a:prstGeom>
        </p:spPr>
        <p:txBody>
          <a:bodyPr anchor="ctr"/>
          <a:lstStyle>
            <a:lvl1pPr algn="ctr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8371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47664" y="25735"/>
            <a:ext cx="7596336" cy="776530"/>
          </a:xfrm>
          <a:prstGeom prst="rect">
            <a:avLst/>
          </a:prstGeom>
        </p:spPr>
        <p:txBody>
          <a:bodyPr anchor="ctr"/>
          <a:lstStyle>
            <a:lvl1pPr algn="l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57728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83568" y="1189414"/>
            <a:ext cx="1728192" cy="1958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2710172" y="1189414"/>
            <a:ext cx="1728192" cy="1958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736776" y="1189414"/>
            <a:ext cx="1728192" cy="1958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6763380" y="1189414"/>
            <a:ext cx="1728192" cy="1958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0" y="25735"/>
            <a:ext cx="9144000" cy="776530"/>
          </a:xfrm>
          <a:prstGeom prst="rect">
            <a:avLst/>
          </a:prstGeom>
        </p:spPr>
        <p:txBody>
          <a:bodyPr anchor="ctr"/>
          <a:lstStyle>
            <a:lvl1pPr algn="ctr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395877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3225800" y="1183642"/>
            <a:ext cx="3146400" cy="194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048514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1200786"/>
            <a:ext cx="4572000" cy="169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0" y="25735"/>
            <a:ext cx="9144000" cy="776530"/>
          </a:xfrm>
          <a:prstGeom prst="rect">
            <a:avLst/>
          </a:prstGeom>
        </p:spPr>
        <p:txBody>
          <a:bodyPr anchor="ctr"/>
          <a:lstStyle>
            <a:lvl1pPr algn="ctr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4572000" y="2892706"/>
            <a:ext cx="4572000" cy="169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4568305" y="1200090"/>
            <a:ext cx="1416959" cy="169269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3156888" y="2892706"/>
            <a:ext cx="1416959" cy="169269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63701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139952" y="555525"/>
            <a:ext cx="1650297" cy="40484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2339752" y="555525"/>
            <a:ext cx="1650297" cy="40484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539552" y="555525"/>
            <a:ext cx="1650297" cy="40484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959970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39552" y="539550"/>
            <a:ext cx="3528392" cy="4068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604321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-1" y="0"/>
            <a:ext cx="9138113" cy="257175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tIns="540000" anchor="t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4977152" y="1491630"/>
            <a:ext cx="1390030" cy="198443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6889704" y="1491630"/>
            <a:ext cx="1390030" cy="198443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26582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KBM-정애\014-Fullppt\PNG이미지\탭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2052" y="483518"/>
            <a:ext cx="2049645" cy="2524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836710" y="731206"/>
            <a:ext cx="1440672" cy="1803564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289933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9144000" cy="278777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039958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lIns="1260000" anchor="ctr"/>
          <a:lstStyle>
            <a:lvl1pPr marL="0" indent="0" algn="l">
              <a:buNone/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853984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46042" y="1171934"/>
            <a:ext cx="1944000" cy="10436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0" y="25735"/>
            <a:ext cx="9144000" cy="776530"/>
          </a:xfrm>
          <a:prstGeom prst="rect">
            <a:avLst/>
          </a:prstGeom>
        </p:spPr>
        <p:txBody>
          <a:bodyPr anchor="ctr"/>
          <a:lstStyle>
            <a:lvl1pPr algn="ctr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546042" y="2862166"/>
            <a:ext cx="1944000" cy="122413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546042" y="2217207"/>
            <a:ext cx="1944000" cy="5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546042" y="4085904"/>
            <a:ext cx="1944000" cy="5309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1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2583307" y="1171934"/>
            <a:ext cx="1944000" cy="10436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2582971" y="2862166"/>
            <a:ext cx="1944000" cy="122413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2582971" y="2217207"/>
            <a:ext cx="1944000" cy="53095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2582635" y="4085904"/>
            <a:ext cx="1944000" cy="53095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5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619900" y="1171934"/>
            <a:ext cx="1944000" cy="10436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4619564" y="2862166"/>
            <a:ext cx="1944000" cy="122413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4619564" y="2217207"/>
            <a:ext cx="1944000" cy="53095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4619228" y="4085904"/>
            <a:ext cx="1944000" cy="53095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9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6656494" y="1171934"/>
            <a:ext cx="1944000" cy="10436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20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6656494" y="2862166"/>
            <a:ext cx="1944000" cy="122413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21" name="Rectangle 20"/>
          <p:cNvSpPr/>
          <p:nvPr userDrawn="1"/>
        </p:nvSpPr>
        <p:spPr>
          <a:xfrm>
            <a:off x="6656494" y="2217207"/>
            <a:ext cx="1944000" cy="5309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6656494" y="4085904"/>
            <a:ext cx="1944000" cy="5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277122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1239542"/>
            <a:ext cx="9144000" cy="3348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pic>
        <p:nvPicPr>
          <p:cNvPr id="4098" name="Picture 2" descr="D:\KBM-정애\014-Fullppt\PNG이미지\노트북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6568" y="1419622"/>
            <a:ext cx="5760640" cy="2929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0" y="25735"/>
            <a:ext cx="9144000" cy="776530"/>
          </a:xfrm>
          <a:prstGeom prst="rect">
            <a:avLst/>
          </a:prstGeom>
        </p:spPr>
        <p:txBody>
          <a:bodyPr anchor="ctr"/>
          <a:lstStyle>
            <a:lvl1pPr algn="ctr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sp>
        <p:nvSpPr>
          <p:cNvPr id="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070504" y="1806558"/>
            <a:ext cx="2701398" cy="19894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493825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D:\KBM-정애\014-Fullppt\PNG이미지\핸드폰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52" y="1203598"/>
            <a:ext cx="2497429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D:\KBM-정애\014-Fullppt\PNG이미지\핸드폰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3128" y="1203598"/>
            <a:ext cx="2497429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D:\KBM-정애\014-Fullppt\PNG이미지\핸드폰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7404" y="1203598"/>
            <a:ext cx="2497429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0" y="25735"/>
            <a:ext cx="9144000" cy="776530"/>
          </a:xfrm>
          <a:prstGeom prst="rect">
            <a:avLst/>
          </a:prstGeom>
        </p:spPr>
        <p:txBody>
          <a:bodyPr anchor="ctr"/>
          <a:lstStyle>
            <a:lvl1pPr algn="ctr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351812" y="1311088"/>
            <a:ext cx="1448000" cy="221204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3841834" y="1311088"/>
            <a:ext cx="1448000" cy="221204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6331856" y="1311088"/>
            <a:ext cx="1448000" cy="221204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493305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12" name="Rounded Rectangle 11"/>
          <p:cNvSpPr/>
          <p:nvPr userDrawn="1"/>
        </p:nvSpPr>
        <p:spPr>
          <a:xfrm>
            <a:off x="354008" y="1131589"/>
            <a:ext cx="2849840" cy="3649171"/>
          </a:xfrm>
          <a:prstGeom prst="roundRect">
            <a:avLst>
              <a:gd name="adj" fmla="val 396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Rounded Rectangle 14"/>
          <p:cNvSpPr/>
          <p:nvPr userDrawn="1"/>
        </p:nvSpPr>
        <p:spPr>
          <a:xfrm>
            <a:off x="531932" y="1347500"/>
            <a:ext cx="108520" cy="3240473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  <a:latin typeface="+mn-lt"/>
            </a:endParaRPr>
          </a:p>
        </p:txBody>
      </p:sp>
      <p:sp>
        <p:nvSpPr>
          <p:cNvPr id="16" name="Half Frame 15"/>
          <p:cNvSpPr/>
          <p:nvPr userDrawn="1"/>
        </p:nvSpPr>
        <p:spPr>
          <a:xfrm rot="5400000">
            <a:off x="2592642" y="1238201"/>
            <a:ext cx="502331" cy="502331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41248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8"/>
          <p:cNvSpPr>
            <a:spLocks noGrp="1"/>
          </p:cNvSpPr>
          <p:nvPr>
            <p:ph type="title" hasCustomPrompt="1"/>
          </p:nvPr>
        </p:nvSpPr>
        <p:spPr>
          <a:xfrm>
            <a:off x="3671392" y="2181756"/>
            <a:ext cx="5472608" cy="542078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Section Break</a:t>
            </a:r>
            <a:endParaRPr lang="ko-KR" altLang="en-US" dirty="0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xmlns="" id="{39315AC1-362C-42C8-AC5D-93231CD5493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71392" y="2734184"/>
            <a:ext cx="5472608" cy="197606"/>
          </a:xfrm>
          <a:prstGeom prst="rect">
            <a:avLst/>
          </a:prstGeom>
        </p:spPr>
        <p:txBody>
          <a:bodyPr lIns="108000" anchor="ctr"/>
          <a:lstStyle>
            <a:lvl1pPr marL="0" indent="0" algn="l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This text can be replaced with your own text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64635161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002-KIMS BUSINESS\007-bizdesign.tv\000-PPT FOR KMONG\PSD\13-05-14\모니터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637" y="646773"/>
            <a:ext cx="3420164" cy="2989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920519" y="744654"/>
            <a:ext cx="3146400" cy="194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007489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8"/>
          <p:cNvSpPr>
            <a:spLocks noGrp="1"/>
          </p:cNvSpPr>
          <p:nvPr>
            <p:ph type="title" hasCustomPrompt="1"/>
          </p:nvPr>
        </p:nvSpPr>
        <p:spPr>
          <a:xfrm>
            <a:off x="3671392" y="2181756"/>
            <a:ext cx="5472608" cy="542078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Section Break</a:t>
            </a:r>
            <a:endParaRPr lang="ko-KR" altLang="en-US" dirty="0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xmlns="" id="{39315AC1-362C-42C8-AC5D-93231CD5493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71392" y="2734184"/>
            <a:ext cx="5472608" cy="197606"/>
          </a:xfrm>
          <a:prstGeom prst="rect">
            <a:avLst/>
          </a:prstGeom>
        </p:spPr>
        <p:txBody>
          <a:bodyPr lIns="108000" anchor="ctr"/>
          <a:lstStyle>
            <a:lvl1pPr marL="0" indent="0" algn="l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This text can be replaced with your own text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71505854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39552" y="539550"/>
            <a:ext cx="3528392" cy="4068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69965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002-KIMS BUSINESS\007-bizdesign.tv\000-PPT FOR KMONG\PSD\13-05-14\모니터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637" y="646773"/>
            <a:ext cx="3420164" cy="2989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920519" y="744654"/>
            <a:ext cx="3146400" cy="194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539708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47664" y="25735"/>
            <a:ext cx="7596336" cy="776530"/>
          </a:xfrm>
          <a:prstGeom prst="rect">
            <a:avLst/>
          </a:prstGeom>
        </p:spPr>
        <p:txBody>
          <a:bodyPr anchor="ctr"/>
          <a:lstStyle>
            <a:lvl1pPr algn="l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87220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47664" y="25735"/>
            <a:ext cx="7596336" cy="776530"/>
          </a:xfrm>
          <a:prstGeom prst="rect">
            <a:avLst/>
          </a:prstGeom>
        </p:spPr>
        <p:txBody>
          <a:bodyPr anchor="ctr"/>
          <a:lstStyle>
            <a:lvl1pPr algn="l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61386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9144000" cy="278777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2128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8"/>
          <p:cNvSpPr>
            <a:spLocks noGrp="1"/>
          </p:cNvSpPr>
          <p:nvPr>
            <p:ph type="title" hasCustomPrompt="1"/>
          </p:nvPr>
        </p:nvSpPr>
        <p:spPr>
          <a:xfrm>
            <a:off x="3671392" y="2181756"/>
            <a:ext cx="5472608" cy="542078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Section Break</a:t>
            </a:r>
            <a:endParaRPr lang="ko-KR" altLang="en-US" dirty="0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xmlns="" id="{39315AC1-362C-42C8-AC5D-93231CD5493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71392" y="2734184"/>
            <a:ext cx="5472608" cy="197606"/>
          </a:xfrm>
          <a:prstGeom prst="rect">
            <a:avLst/>
          </a:prstGeom>
        </p:spPr>
        <p:txBody>
          <a:bodyPr lIns="108000" anchor="ctr"/>
          <a:lstStyle>
            <a:lvl1pPr marL="0" indent="0" algn="l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This text can be replaced with your own text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79720505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8"/>
          <p:cNvSpPr>
            <a:spLocks noGrp="1"/>
          </p:cNvSpPr>
          <p:nvPr>
            <p:ph type="title" hasCustomPrompt="1"/>
          </p:nvPr>
        </p:nvSpPr>
        <p:spPr>
          <a:xfrm>
            <a:off x="3671392" y="2181756"/>
            <a:ext cx="5472608" cy="542078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Section Break</a:t>
            </a:r>
            <a:endParaRPr lang="ko-KR" altLang="en-US" dirty="0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xmlns="" id="{39315AC1-362C-42C8-AC5D-93231CD5493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71392" y="2734184"/>
            <a:ext cx="5472608" cy="197606"/>
          </a:xfrm>
          <a:prstGeom prst="rect">
            <a:avLst/>
          </a:prstGeom>
        </p:spPr>
        <p:txBody>
          <a:bodyPr lIns="108000" anchor="ctr"/>
          <a:lstStyle>
            <a:lvl1pPr marL="0" indent="0" algn="l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This text can be replaced with your own text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83637579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8"/>
          <p:cNvSpPr>
            <a:spLocks noGrp="1"/>
          </p:cNvSpPr>
          <p:nvPr>
            <p:ph type="title" hasCustomPrompt="1"/>
          </p:nvPr>
        </p:nvSpPr>
        <p:spPr>
          <a:xfrm>
            <a:off x="3671392" y="2181756"/>
            <a:ext cx="5472608" cy="542078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Section Break</a:t>
            </a:r>
            <a:endParaRPr lang="ko-KR" altLang="en-US" dirty="0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xmlns="" id="{39315AC1-362C-42C8-AC5D-93231CD5493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71392" y="2734184"/>
            <a:ext cx="5472608" cy="197606"/>
          </a:xfrm>
          <a:prstGeom prst="rect">
            <a:avLst/>
          </a:prstGeom>
        </p:spPr>
        <p:txBody>
          <a:bodyPr lIns="108000" anchor="ctr"/>
          <a:lstStyle>
            <a:lvl1pPr marL="0" indent="0" algn="l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This text can be replaced with your own text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83637579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5735"/>
            <a:ext cx="9144000" cy="776530"/>
          </a:xfrm>
          <a:prstGeom prst="rect">
            <a:avLst/>
          </a:prstGeom>
        </p:spPr>
        <p:txBody>
          <a:bodyPr anchor="ctr"/>
          <a:lstStyle>
            <a:lvl1pPr algn="ctr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25762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0478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73" r:id="rId2"/>
    <p:sldLayoutId id="2147483663" r:id="rId3"/>
    <p:sldLayoutId id="2147483677" r:id="rId4"/>
    <p:sldLayoutId id="2147483678" r:id="rId5"/>
    <p:sldLayoutId id="2147483679" r:id="rId6"/>
    <p:sldLayoutId id="2147483681" r:id="rId7"/>
    <p:sldLayoutId id="2147483682" r:id="rId8"/>
    <p:sldLayoutId id="2147483683" r:id="rId9"/>
    <p:sldLayoutId id="2147483685" r:id="rId10"/>
    <p:sldLayoutId id="2147483686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281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68" r:id="rId3"/>
    <p:sldLayoutId id="2147483665" r:id="rId4"/>
    <p:sldLayoutId id="2147483667" r:id="rId5"/>
    <p:sldLayoutId id="2147483669" r:id="rId6"/>
    <p:sldLayoutId id="2147483670" r:id="rId7"/>
    <p:sldLayoutId id="2147483671" r:id="rId8"/>
    <p:sldLayoutId id="2147483672" r:id="rId9"/>
    <p:sldLayoutId id="2147483675" r:id="rId10"/>
    <p:sldLayoutId id="2147483674" r:id="rId11"/>
    <p:sldLayoutId id="2147483666" r:id="rId12"/>
    <p:sldLayoutId id="2147483657" r:id="rId13"/>
    <p:sldLayoutId id="2147483676" r:id="rId14"/>
    <p:sldLayoutId id="2147483680" r:id="rId15"/>
    <p:sldLayoutId id="2147483684" r:id="rId16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9947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87" r:id="rId2"/>
    <p:sldLayoutId id="2147483688" r:id="rId3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0.jpe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26.jpg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73" b="6073"/>
          <a:stretch>
            <a:fillRect/>
          </a:stretch>
        </p:blipFill>
        <p:spPr/>
      </p:pic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Komunikasi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Massa – </a:t>
            </a:r>
            <a:r>
              <a:rPr lang="en-US" altLang="ko-KR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Pertemuan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4</a:t>
            </a:r>
            <a:endParaRPr lang="en-US" altLang="ko-KR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ko-KR" dirty="0" smtClean="0">
                <a:ea typeface="맑은 고딕" pitchFamily="50" charset="-127"/>
              </a:rPr>
              <a:t>Film </a:t>
            </a:r>
            <a:r>
              <a:rPr lang="en-US" altLang="ko-KR" dirty="0" err="1" smtClean="0">
                <a:ea typeface="맑은 고딕" pitchFamily="50" charset="-127"/>
              </a:rPr>
              <a:t>dan</a:t>
            </a:r>
            <a:r>
              <a:rPr lang="en-US" altLang="ko-KR" dirty="0" smtClean="0">
                <a:ea typeface="맑은 고딕" pitchFamily="50" charset="-127"/>
              </a:rPr>
              <a:t> </a:t>
            </a:r>
            <a:r>
              <a:rPr lang="en-US" altLang="ko-KR" dirty="0" err="1" smtClean="0">
                <a:ea typeface="맑은 고딕" pitchFamily="50" charset="-127"/>
              </a:rPr>
              <a:t>Televisi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423317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17" b="13417"/>
          <a:stretch>
            <a:fillRect/>
          </a:stretch>
        </p:blipFill>
        <p:spPr/>
      </p:pic>
      <p:sp>
        <p:nvSpPr>
          <p:cNvPr id="5" name="Rectangle 4"/>
          <p:cNvSpPr/>
          <p:nvPr/>
        </p:nvSpPr>
        <p:spPr>
          <a:xfrm rot="16200000">
            <a:off x="1043552" y="2434740"/>
            <a:ext cx="720000" cy="72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" name="Rectangle 7"/>
          <p:cNvSpPr/>
          <p:nvPr/>
        </p:nvSpPr>
        <p:spPr>
          <a:xfrm rot="16200000">
            <a:off x="3153889" y="2434741"/>
            <a:ext cx="720000" cy="72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" name="Rectangle 8"/>
          <p:cNvSpPr/>
          <p:nvPr/>
        </p:nvSpPr>
        <p:spPr>
          <a:xfrm rot="16200000">
            <a:off x="5264224" y="2434740"/>
            <a:ext cx="720000" cy="72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Rectangle 9"/>
          <p:cNvSpPr/>
          <p:nvPr/>
        </p:nvSpPr>
        <p:spPr>
          <a:xfrm rot="16200000">
            <a:off x="7374561" y="2434741"/>
            <a:ext cx="720000" cy="72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" name="Rectangle 11"/>
          <p:cNvSpPr/>
          <p:nvPr/>
        </p:nvSpPr>
        <p:spPr>
          <a:xfrm>
            <a:off x="539552" y="4803998"/>
            <a:ext cx="17280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3" name="Rectangle 12"/>
          <p:cNvSpPr/>
          <p:nvPr/>
        </p:nvSpPr>
        <p:spPr>
          <a:xfrm>
            <a:off x="2649886" y="4803998"/>
            <a:ext cx="1728000" cy="7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4" name="Rectangle 13"/>
          <p:cNvSpPr/>
          <p:nvPr/>
        </p:nvSpPr>
        <p:spPr>
          <a:xfrm>
            <a:off x="4760224" y="4502112"/>
            <a:ext cx="1728000" cy="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5" name="Rectangle 14"/>
          <p:cNvSpPr/>
          <p:nvPr/>
        </p:nvSpPr>
        <p:spPr>
          <a:xfrm>
            <a:off x="6870561" y="4502112"/>
            <a:ext cx="172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16" name="Group 15"/>
          <p:cNvGrpSpPr/>
          <p:nvPr/>
        </p:nvGrpSpPr>
        <p:grpSpPr>
          <a:xfrm>
            <a:off x="410661" y="3308422"/>
            <a:ext cx="1985781" cy="1448544"/>
            <a:chOff x="4320395" y="1245513"/>
            <a:chExt cx="2874453" cy="1448544"/>
          </a:xfrm>
        </p:grpSpPr>
        <p:sp>
          <p:nvSpPr>
            <p:cNvPr id="17" name="TextBox 16"/>
            <p:cNvSpPr txBox="1"/>
            <p:nvPr/>
          </p:nvSpPr>
          <p:spPr>
            <a:xfrm>
              <a:off x="4320395" y="1493728"/>
              <a:ext cx="287445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Hampir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seluruh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film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diproduksi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dengan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menggunakan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teknologi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digital,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ditambah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lagi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dengan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teknologi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CGI yang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semakin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canggih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320398" y="1245513"/>
              <a:ext cx="28744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Digital Movies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396441" y="3308422"/>
            <a:ext cx="2110334" cy="1448544"/>
            <a:chOff x="4140101" y="1245513"/>
            <a:chExt cx="3054747" cy="1448544"/>
          </a:xfrm>
        </p:grpSpPr>
        <p:sp>
          <p:nvSpPr>
            <p:cNvPr id="20" name="TextBox 19"/>
            <p:cNvSpPr txBox="1"/>
            <p:nvPr/>
          </p:nvSpPr>
          <p:spPr>
            <a:xfrm>
              <a:off x="4140101" y="1493728"/>
              <a:ext cx="305474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Bioskop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maupun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penonton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dapat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membeli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film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secara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digital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baik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dalam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bentuk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alat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penyimpanan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maupun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lewat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aplikasi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/ website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tertentu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320398" y="1245513"/>
              <a:ext cx="28744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Digital Distribution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631334" y="3308422"/>
            <a:ext cx="1985779" cy="894546"/>
            <a:chOff x="4320398" y="1245513"/>
            <a:chExt cx="2874451" cy="894546"/>
          </a:xfrm>
        </p:grpSpPr>
        <p:sp>
          <p:nvSpPr>
            <p:cNvPr id="23" name="TextBox 22"/>
            <p:cNvSpPr txBox="1"/>
            <p:nvPr/>
          </p:nvSpPr>
          <p:spPr>
            <a:xfrm>
              <a:off x="4320399" y="1493728"/>
              <a:ext cx="28744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Penonton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bahkan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saat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ini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dapat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menikmati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film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dalam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layar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kecil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320398" y="1245513"/>
              <a:ext cx="28744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Mobile Movies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741669" y="3308422"/>
            <a:ext cx="1985779" cy="1079212"/>
            <a:chOff x="4320398" y="1245513"/>
            <a:chExt cx="2874451" cy="1079212"/>
          </a:xfrm>
        </p:grpSpPr>
        <p:sp>
          <p:nvSpPr>
            <p:cNvPr id="26" name="TextBox 25"/>
            <p:cNvSpPr txBox="1"/>
            <p:nvPr/>
          </p:nvSpPr>
          <p:spPr>
            <a:xfrm>
              <a:off x="4320399" y="1493728"/>
              <a:ext cx="287445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Memiliki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peran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yang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penting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dalam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menyebarkan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kepopuleran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sebuah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film.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320398" y="1245513"/>
              <a:ext cx="28744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Social Media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8" name="Rectangle 36">
            <a:extLst>
              <a:ext uri="{FF2B5EF4-FFF2-40B4-BE49-F238E27FC236}">
                <a16:creationId xmlns:a16="http://schemas.microsoft.com/office/drawing/2014/main" xmlns="" id="{63F3884E-A3C5-4F6D-B507-2DC5CCAC39B8}"/>
              </a:ext>
            </a:extLst>
          </p:cNvPr>
          <p:cNvSpPr/>
          <p:nvPr/>
        </p:nvSpPr>
        <p:spPr>
          <a:xfrm>
            <a:off x="1197763" y="2622718"/>
            <a:ext cx="411575" cy="344044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9" name="Rectangle 36">
            <a:extLst>
              <a:ext uri="{FF2B5EF4-FFF2-40B4-BE49-F238E27FC236}">
                <a16:creationId xmlns:a16="http://schemas.microsoft.com/office/drawing/2014/main" xmlns="" id="{63F3884E-A3C5-4F6D-B507-2DC5CCAC39B8}"/>
              </a:ext>
            </a:extLst>
          </p:cNvPr>
          <p:cNvSpPr/>
          <p:nvPr/>
        </p:nvSpPr>
        <p:spPr>
          <a:xfrm>
            <a:off x="3308099" y="2622718"/>
            <a:ext cx="411575" cy="344044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0" name="Rectangle 36">
            <a:extLst>
              <a:ext uri="{FF2B5EF4-FFF2-40B4-BE49-F238E27FC236}">
                <a16:creationId xmlns:a16="http://schemas.microsoft.com/office/drawing/2014/main" xmlns="" id="{63F3884E-A3C5-4F6D-B507-2DC5CCAC39B8}"/>
              </a:ext>
            </a:extLst>
          </p:cNvPr>
          <p:cNvSpPr/>
          <p:nvPr/>
        </p:nvSpPr>
        <p:spPr>
          <a:xfrm>
            <a:off x="5418435" y="2622718"/>
            <a:ext cx="411575" cy="344044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5" name="Rectangle 36">
            <a:extLst>
              <a:ext uri="{FF2B5EF4-FFF2-40B4-BE49-F238E27FC236}">
                <a16:creationId xmlns:a16="http://schemas.microsoft.com/office/drawing/2014/main" xmlns="" id="{63F3884E-A3C5-4F6D-B507-2DC5CCAC39B8}"/>
              </a:ext>
            </a:extLst>
          </p:cNvPr>
          <p:cNvSpPr/>
          <p:nvPr/>
        </p:nvSpPr>
        <p:spPr>
          <a:xfrm>
            <a:off x="7528770" y="2622718"/>
            <a:ext cx="411575" cy="344044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10603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Donut 26"/>
          <p:cNvSpPr/>
          <p:nvPr/>
        </p:nvSpPr>
        <p:spPr>
          <a:xfrm>
            <a:off x="3779912" y="2075095"/>
            <a:ext cx="1536571" cy="1536571"/>
          </a:xfrm>
          <a:prstGeom prst="donut">
            <a:avLst>
              <a:gd name="adj" fmla="val 2971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>
                <a:solidFill>
                  <a:schemeClr val="accent3"/>
                </a:solidFill>
              </a:rPr>
              <a:t>Apalagi</a:t>
            </a:r>
            <a:r>
              <a:rPr lang="en-US" altLang="ko-KR" dirty="0" smtClean="0">
                <a:solidFill>
                  <a:schemeClr val="accent3"/>
                </a:solidFill>
              </a:rPr>
              <a:t> yang </a:t>
            </a:r>
            <a:r>
              <a:rPr lang="en-US" altLang="ko-KR" dirty="0" err="1" smtClean="0">
                <a:solidFill>
                  <a:schemeClr val="accent3"/>
                </a:solidFill>
              </a:rPr>
              <a:t>berubah</a:t>
            </a:r>
            <a:r>
              <a:rPr lang="en-US" altLang="ko-KR" dirty="0" smtClean="0">
                <a:solidFill>
                  <a:schemeClr val="accent3"/>
                </a:solidFill>
              </a:rPr>
              <a:t>?</a:t>
            </a:r>
            <a:endParaRPr lang="ko-KR" altLang="en-US" dirty="0"/>
          </a:p>
        </p:txBody>
      </p:sp>
      <p:sp>
        <p:nvSpPr>
          <p:cNvPr id="7" name="Oval 6"/>
          <p:cNvSpPr/>
          <p:nvPr/>
        </p:nvSpPr>
        <p:spPr>
          <a:xfrm>
            <a:off x="4218516" y="1744620"/>
            <a:ext cx="691065" cy="69106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" name="Oval 7"/>
          <p:cNvSpPr/>
          <p:nvPr/>
        </p:nvSpPr>
        <p:spPr>
          <a:xfrm>
            <a:off x="4218516" y="3227773"/>
            <a:ext cx="691065" cy="69106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" name="Oval 8"/>
          <p:cNvSpPr/>
          <p:nvPr/>
        </p:nvSpPr>
        <p:spPr>
          <a:xfrm>
            <a:off x="3488587" y="2497909"/>
            <a:ext cx="691065" cy="69106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Oval 9"/>
          <p:cNvSpPr/>
          <p:nvPr/>
        </p:nvSpPr>
        <p:spPr>
          <a:xfrm>
            <a:off x="4949587" y="2497909"/>
            <a:ext cx="691065" cy="69106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11" name="Group 10"/>
          <p:cNvGrpSpPr/>
          <p:nvPr/>
        </p:nvGrpSpPr>
        <p:grpSpPr>
          <a:xfrm>
            <a:off x="5744597" y="2503184"/>
            <a:ext cx="2831165" cy="488848"/>
            <a:chOff x="2113657" y="4283314"/>
            <a:chExt cx="3647460" cy="488848"/>
          </a:xfrm>
        </p:grpSpPr>
        <p:sp>
          <p:nvSpPr>
            <p:cNvPr id="12" name="TextBox 11"/>
            <p:cNvSpPr txBox="1"/>
            <p:nvPr/>
          </p:nvSpPr>
          <p:spPr>
            <a:xfrm>
              <a:off x="2113657" y="4495163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Tidak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lagi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dikuasai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oleh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‘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kulit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putih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’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Diversifikasi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39552" y="2503184"/>
            <a:ext cx="2831165" cy="858180"/>
            <a:chOff x="2113657" y="4283314"/>
            <a:chExt cx="3647460" cy="858180"/>
          </a:xfrm>
        </p:grpSpPr>
        <p:sp>
          <p:nvSpPr>
            <p:cNvPr id="15" name="TextBox 14"/>
            <p:cNvSpPr txBox="1"/>
            <p:nvPr/>
          </p:nvSpPr>
          <p:spPr>
            <a:xfrm>
              <a:off x="2113657" y="4495163"/>
              <a:ext cx="364745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Semakin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banyak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genre film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sesuai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dengan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apa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yang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digemari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oleh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masyarakat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Film </a:t>
              </a:r>
              <a:r>
                <a:rPr lang="en-US" altLang="ko-KR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dan</a:t>
              </a:r>
              <a:r>
                <a:rPr lang="en-US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Khalayaknya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218924" y="1131590"/>
            <a:ext cx="2831165" cy="673514"/>
            <a:chOff x="2113657" y="4283314"/>
            <a:chExt cx="3647460" cy="673514"/>
          </a:xfrm>
        </p:grpSpPr>
        <p:sp>
          <p:nvSpPr>
            <p:cNvPr id="18" name="TextBox 17"/>
            <p:cNvSpPr txBox="1"/>
            <p:nvPr/>
          </p:nvSpPr>
          <p:spPr>
            <a:xfrm>
              <a:off x="2113657" y="4495163"/>
              <a:ext cx="36474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Media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untuk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menyebarkan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film Indie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semakin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meluas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Film Indie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949587" y="3914460"/>
            <a:ext cx="2831165" cy="858180"/>
            <a:chOff x="2113657" y="4283314"/>
            <a:chExt cx="3647460" cy="858180"/>
          </a:xfrm>
        </p:grpSpPr>
        <p:sp>
          <p:nvSpPr>
            <p:cNvPr id="21" name="TextBox 20"/>
            <p:cNvSpPr txBox="1"/>
            <p:nvPr/>
          </p:nvSpPr>
          <p:spPr>
            <a:xfrm>
              <a:off x="2113657" y="4495163"/>
              <a:ext cx="364745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Semakin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sulit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menghentikan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pembajakan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terutama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di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negara-negara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yang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kurang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pengawasan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Pembajakan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3" name="Rounded Rectangle 27"/>
          <p:cNvSpPr/>
          <p:nvPr/>
        </p:nvSpPr>
        <p:spPr>
          <a:xfrm>
            <a:off x="4411192" y="3458158"/>
            <a:ext cx="299807" cy="230293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4" name="Rounded Rectangle 7"/>
          <p:cNvSpPr/>
          <p:nvPr/>
        </p:nvSpPr>
        <p:spPr>
          <a:xfrm>
            <a:off x="4411642" y="1958627"/>
            <a:ext cx="304811" cy="263049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5" name="Rectangle 36"/>
          <p:cNvSpPr/>
          <p:nvPr/>
        </p:nvSpPr>
        <p:spPr>
          <a:xfrm>
            <a:off x="3681904" y="2743438"/>
            <a:ext cx="284937" cy="238185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6" name="Rectangle 16"/>
          <p:cNvSpPr/>
          <p:nvPr/>
        </p:nvSpPr>
        <p:spPr>
          <a:xfrm>
            <a:off x="5171265" y="2758285"/>
            <a:ext cx="317236" cy="208492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511458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3251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750"/>
            <a:ext cx="9144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6945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" y="28575"/>
            <a:ext cx="9048750" cy="508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39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141962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https://www.webfx.com/data/the-6-companies-that-own-almost-all-media/</a:t>
            </a:r>
          </a:p>
        </p:txBody>
      </p:sp>
    </p:spTree>
    <p:extLst>
      <p:ext uri="{BB962C8B-B14F-4D97-AF65-F5344CB8AC3E}">
        <p14:creationId xmlns:p14="http://schemas.microsoft.com/office/powerpoint/2010/main" val="268405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Menurut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Anda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altLang="ko-KR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apa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dampak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dari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konsentrasi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industri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film?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440653" y="2214190"/>
            <a:ext cx="142590" cy="676613"/>
            <a:chOff x="1" y="1321321"/>
            <a:chExt cx="2051719" cy="2469467"/>
          </a:xfrm>
        </p:grpSpPr>
        <p:sp>
          <p:nvSpPr>
            <p:cNvPr id="7" name="Rectangle 6"/>
            <p:cNvSpPr/>
            <p:nvPr/>
          </p:nvSpPr>
          <p:spPr>
            <a:xfrm>
              <a:off x="1" y="1321321"/>
              <a:ext cx="2051719" cy="504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" y="1976477"/>
              <a:ext cx="2051719" cy="504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A0C458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" y="2631633"/>
              <a:ext cx="2051719" cy="504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" y="3286788"/>
              <a:ext cx="2051719" cy="504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3779912" y="372387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https://www.mintpressnews.com/hollywood-propaganda/247154/</a:t>
            </a:r>
          </a:p>
        </p:txBody>
      </p:sp>
    </p:spTree>
    <p:extLst>
      <p:ext uri="{BB962C8B-B14F-4D97-AF65-F5344CB8AC3E}">
        <p14:creationId xmlns:p14="http://schemas.microsoft.com/office/powerpoint/2010/main" val="268405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302379" y="3108905"/>
            <a:ext cx="4529562" cy="925071"/>
            <a:chOff x="3714846" y="1635646"/>
            <a:chExt cx="4529562" cy="925071"/>
          </a:xfrm>
        </p:grpSpPr>
        <p:sp>
          <p:nvSpPr>
            <p:cNvPr id="3" name="TextBox 2"/>
            <p:cNvSpPr txBox="1"/>
            <p:nvPr/>
          </p:nvSpPr>
          <p:spPr>
            <a:xfrm>
              <a:off x="3714846" y="2283718"/>
              <a:ext cx="452956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Mampukah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bertahan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?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" name="Text Placeholder 13"/>
            <p:cNvSpPr txBox="1">
              <a:spLocks/>
            </p:cNvSpPr>
            <p:nvPr/>
          </p:nvSpPr>
          <p:spPr>
            <a:xfrm>
              <a:off x="3714846" y="1635646"/>
              <a:ext cx="4529562" cy="576064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3600" b="1" dirty="0" err="1" smtClean="0">
                  <a:solidFill>
                    <a:schemeClr val="accent1"/>
                  </a:solidFill>
                  <a:cs typeface="Arial" pitchFamily="34" charset="0"/>
                </a:rPr>
                <a:t>Televisi</a:t>
              </a:r>
              <a:endParaRPr lang="ko-KR" altLang="en-US" sz="36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" y="1459394"/>
            <a:ext cx="1835696" cy="2209460"/>
            <a:chOff x="1" y="1321321"/>
            <a:chExt cx="2051719" cy="2469467"/>
          </a:xfrm>
        </p:grpSpPr>
        <p:sp>
          <p:nvSpPr>
            <p:cNvPr id="9" name="Rectangle 8"/>
            <p:cNvSpPr/>
            <p:nvPr/>
          </p:nvSpPr>
          <p:spPr>
            <a:xfrm>
              <a:off x="1" y="1321321"/>
              <a:ext cx="2051719" cy="504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" y="1976477"/>
              <a:ext cx="2051719" cy="504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A0C458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" y="2631633"/>
              <a:ext cx="2051719" cy="504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" y="3286788"/>
              <a:ext cx="2051719" cy="504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308304" y="1459394"/>
            <a:ext cx="1835696" cy="2209460"/>
            <a:chOff x="1" y="1321321"/>
            <a:chExt cx="2051719" cy="2469467"/>
          </a:xfrm>
        </p:grpSpPr>
        <p:sp>
          <p:nvSpPr>
            <p:cNvPr id="20" name="Rectangle 19"/>
            <p:cNvSpPr/>
            <p:nvPr/>
          </p:nvSpPr>
          <p:spPr>
            <a:xfrm>
              <a:off x="1" y="1321321"/>
              <a:ext cx="2051719" cy="504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" y="1976477"/>
              <a:ext cx="2051719" cy="504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A0C458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" y="2631633"/>
              <a:ext cx="2051719" cy="504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" y="3286788"/>
              <a:ext cx="2051719" cy="504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27" b="832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37380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96" r="20296"/>
          <a:stretch>
            <a:fillRect/>
          </a:stretch>
        </p:blipFill>
        <p:spPr>
          <a:xfrm>
            <a:off x="4572000" y="0"/>
            <a:ext cx="4572000" cy="5143500"/>
          </a:xfrm>
        </p:spPr>
      </p:pic>
      <p:pic>
        <p:nvPicPr>
          <p:cNvPr id="5" name="Picture 2" descr="E:\002-KIMS BUSINESS\007-bizdesign.tv\000-PPT FOR KMONG\PSD\13-05-14\모니터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540" y="1077178"/>
            <a:ext cx="3420164" cy="2989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Placeholder 13"/>
          <p:cNvSpPr txBox="1">
            <a:spLocks/>
          </p:cNvSpPr>
          <p:nvPr/>
        </p:nvSpPr>
        <p:spPr>
          <a:xfrm>
            <a:off x="539552" y="876587"/>
            <a:ext cx="2412484" cy="1398598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sz="2800" b="1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Sejarah</a:t>
            </a:r>
            <a:endParaRPr lang="en-US" sz="28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sz="2800" b="1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Televisi</a:t>
            </a:r>
            <a:r>
              <a:rPr lang="en-US" sz="28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?</a:t>
            </a:r>
            <a:endParaRPr lang="en-US" altLang="ko-KR" sz="28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552" y="2279650"/>
            <a:ext cx="21896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smtClean="0">
                <a:solidFill>
                  <a:schemeClr val="bg1"/>
                </a:solidFill>
                <a:cs typeface="Arial" pitchFamily="34" charset="0"/>
              </a:rPr>
              <a:t>Let’s check your book!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2" name="Picture Placeholder 1"/>
          <p:cNvPicPr>
            <a:picLocks noGrp="1" noChangeAspect="1"/>
          </p:cNvPicPr>
          <p:nvPr>
            <p:ph type="pic" idx="10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" r="49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31076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Karakteristik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Televisi</a:t>
            </a:r>
            <a:endParaRPr lang="ko-KR" altLang="en-US" dirty="0"/>
          </a:p>
        </p:txBody>
      </p:sp>
      <p:sp>
        <p:nvSpPr>
          <p:cNvPr id="9" name="Rectangle 8"/>
          <p:cNvSpPr/>
          <p:nvPr/>
        </p:nvSpPr>
        <p:spPr>
          <a:xfrm>
            <a:off x="1527165" y="771550"/>
            <a:ext cx="7020000" cy="64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50800" dir="54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Rectangle 10"/>
          <p:cNvSpPr/>
          <p:nvPr/>
        </p:nvSpPr>
        <p:spPr>
          <a:xfrm>
            <a:off x="2327140" y="843558"/>
            <a:ext cx="6116031" cy="50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Rectangle 9"/>
          <p:cNvSpPr/>
          <p:nvPr/>
        </p:nvSpPr>
        <p:spPr>
          <a:xfrm>
            <a:off x="1619505" y="843558"/>
            <a:ext cx="612000" cy="50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1632942" y="843558"/>
            <a:ext cx="60528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01</a:t>
            </a:r>
            <a:endParaRPr lang="ko-KR" alt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2"/>
          <p:cNvSpPr txBox="1"/>
          <p:nvPr/>
        </p:nvSpPr>
        <p:spPr bwMode="auto">
          <a:xfrm>
            <a:off x="2411760" y="864809"/>
            <a:ext cx="5622397" cy="461665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sz="1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Biaya</a:t>
            </a:r>
            <a:r>
              <a:rPr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produksi</a:t>
            </a:r>
            <a:r>
              <a:rPr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yang </a:t>
            </a:r>
            <a:r>
              <a:rPr lang="en-US" altLang="ko-KR" sz="1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juga</a:t>
            </a:r>
            <a:r>
              <a:rPr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sangat</a:t>
            </a:r>
            <a:r>
              <a:rPr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tinggi</a:t>
            </a:r>
            <a:r>
              <a:rPr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altLang="ko-KR" sz="1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Banyak</a:t>
            </a:r>
            <a:r>
              <a:rPr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stasiun</a:t>
            </a:r>
            <a:r>
              <a:rPr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televisi</a:t>
            </a:r>
            <a:r>
              <a:rPr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tidak</a:t>
            </a:r>
            <a:r>
              <a:rPr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bisa</a:t>
            </a:r>
            <a:r>
              <a:rPr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bertahan</a:t>
            </a:r>
            <a:r>
              <a:rPr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tanpa</a:t>
            </a:r>
            <a:r>
              <a:rPr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iklan</a:t>
            </a:r>
            <a:r>
              <a:rPr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yang </a:t>
            </a:r>
            <a:r>
              <a:rPr lang="en-US" altLang="ko-KR" sz="1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mencukupi</a:t>
            </a:r>
            <a:r>
              <a:rPr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527165" y="1678299"/>
            <a:ext cx="7020000" cy="64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50800" dir="54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Rectangle 27"/>
          <p:cNvSpPr/>
          <p:nvPr/>
        </p:nvSpPr>
        <p:spPr>
          <a:xfrm>
            <a:off x="2327140" y="1750307"/>
            <a:ext cx="6116031" cy="50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A0C458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619505" y="1750307"/>
            <a:ext cx="612000" cy="50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TextBox 29"/>
          <p:cNvSpPr txBox="1"/>
          <p:nvPr/>
        </p:nvSpPr>
        <p:spPr>
          <a:xfrm>
            <a:off x="1626224" y="1771475"/>
            <a:ext cx="60528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02</a:t>
            </a:r>
            <a:endParaRPr lang="ko-KR" altLang="en-US" sz="24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12"/>
          <p:cNvSpPr txBox="1"/>
          <p:nvPr/>
        </p:nvSpPr>
        <p:spPr bwMode="auto">
          <a:xfrm>
            <a:off x="2411760" y="1863807"/>
            <a:ext cx="5904656" cy="27699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id-ID" sz="1200" b="1" dirty="0">
                <a:solidFill>
                  <a:schemeClr val="bg1"/>
                </a:solidFill>
              </a:rPr>
              <a:t>Audio </a:t>
            </a:r>
            <a:r>
              <a:rPr lang="en-US" altLang="id-ID" sz="1200" b="1" dirty="0" smtClean="0">
                <a:solidFill>
                  <a:schemeClr val="bg1"/>
                </a:solidFill>
              </a:rPr>
              <a:t>visual, </a:t>
            </a:r>
            <a:r>
              <a:rPr lang="en-US" altLang="id-ID" sz="1200" b="1" dirty="0" err="1" smtClean="0">
                <a:solidFill>
                  <a:schemeClr val="bg1"/>
                </a:solidFill>
              </a:rPr>
              <a:t>pesan</a:t>
            </a:r>
            <a:r>
              <a:rPr lang="en-US" altLang="id-ID" sz="1200" b="1" dirty="0" smtClean="0">
                <a:solidFill>
                  <a:schemeClr val="bg1"/>
                </a:solidFill>
              </a:rPr>
              <a:t> yang </a:t>
            </a:r>
            <a:r>
              <a:rPr lang="en-US" altLang="id-ID" sz="1200" b="1" dirty="0" err="1" smtClean="0">
                <a:solidFill>
                  <a:schemeClr val="bg1"/>
                </a:solidFill>
              </a:rPr>
              <a:t>ditampilkan</a:t>
            </a:r>
            <a:r>
              <a:rPr lang="en-US" altLang="id-ID" sz="1200" b="1" dirty="0" smtClean="0">
                <a:solidFill>
                  <a:schemeClr val="bg1"/>
                </a:solidFill>
              </a:rPr>
              <a:t> </a:t>
            </a:r>
            <a:r>
              <a:rPr lang="en-US" altLang="id-ID" sz="1200" b="1" dirty="0" err="1" smtClean="0">
                <a:solidFill>
                  <a:schemeClr val="bg1"/>
                </a:solidFill>
              </a:rPr>
              <a:t>harus</a:t>
            </a:r>
            <a:r>
              <a:rPr lang="en-US" altLang="id-ID" sz="1200" b="1" dirty="0" smtClean="0">
                <a:solidFill>
                  <a:schemeClr val="bg1"/>
                </a:solidFill>
              </a:rPr>
              <a:t> </a:t>
            </a:r>
            <a:r>
              <a:rPr lang="en-US" altLang="id-ID" sz="1200" b="1" dirty="0" err="1" smtClean="0">
                <a:solidFill>
                  <a:schemeClr val="bg1"/>
                </a:solidFill>
              </a:rPr>
              <a:t>lengkap</a:t>
            </a:r>
            <a:r>
              <a:rPr lang="en-US" altLang="id-ID" sz="1200" b="1" dirty="0" smtClean="0">
                <a:solidFill>
                  <a:schemeClr val="bg1"/>
                </a:solidFill>
              </a:rPr>
              <a:t> </a:t>
            </a:r>
            <a:r>
              <a:rPr lang="en-US" altLang="id-ID" sz="1200" b="1" dirty="0" err="1" smtClean="0">
                <a:solidFill>
                  <a:schemeClr val="bg1"/>
                </a:solidFill>
              </a:rPr>
              <a:t>suara</a:t>
            </a:r>
            <a:r>
              <a:rPr lang="en-US" altLang="id-ID" sz="1200" b="1" dirty="0" smtClean="0">
                <a:solidFill>
                  <a:schemeClr val="bg1"/>
                </a:solidFill>
              </a:rPr>
              <a:t> + </a:t>
            </a:r>
            <a:r>
              <a:rPr lang="en-US" altLang="id-ID" sz="1200" b="1" dirty="0" err="1" smtClean="0">
                <a:solidFill>
                  <a:schemeClr val="bg1"/>
                </a:solidFill>
              </a:rPr>
              <a:t>gambar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527165" y="2585048"/>
            <a:ext cx="7020000" cy="64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50800" dir="54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Rectangle 34"/>
          <p:cNvSpPr/>
          <p:nvPr/>
        </p:nvSpPr>
        <p:spPr>
          <a:xfrm>
            <a:off x="2327140" y="2657056"/>
            <a:ext cx="6116031" cy="504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Rectangle 35"/>
          <p:cNvSpPr/>
          <p:nvPr/>
        </p:nvSpPr>
        <p:spPr>
          <a:xfrm>
            <a:off x="1619505" y="2657056"/>
            <a:ext cx="612000" cy="50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TextBox 36"/>
          <p:cNvSpPr txBox="1"/>
          <p:nvPr/>
        </p:nvSpPr>
        <p:spPr>
          <a:xfrm>
            <a:off x="1626224" y="2678224"/>
            <a:ext cx="60528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03</a:t>
            </a:r>
            <a:endParaRPr lang="ko-KR" altLang="en-US" sz="2400" b="1" dirty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12"/>
          <p:cNvSpPr txBox="1"/>
          <p:nvPr/>
        </p:nvSpPr>
        <p:spPr bwMode="auto">
          <a:xfrm>
            <a:off x="2411760" y="2770556"/>
            <a:ext cx="5622397" cy="27699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sz="1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Jangkauan</a:t>
            </a:r>
            <a:r>
              <a:rPr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yang </a:t>
            </a:r>
            <a:r>
              <a:rPr lang="en-US" altLang="ko-KR" sz="1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luas</a:t>
            </a:r>
            <a:r>
              <a:rPr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altLang="ko-KR" sz="1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terutama</a:t>
            </a:r>
            <a:r>
              <a:rPr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jika</a:t>
            </a:r>
            <a:r>
              <a:rPr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televisi</a:t>
            </a:r>
            <a:r>
              <a:rPr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bersifat</a:t>
            </a:r>
            <a:r>
              <a:rPr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nasional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527165" y="3491796"/>
            <a:ext cx="7020000" cy="64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50800" dir="54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Rectangle 40"/>
          <p:cNvSpPr/>
          <p:nvPr/>
        </p:nvSpPr>
        <p:spPr>
          <a:xfrm>
            <a:off x="2327140" y="3563804"/>
            <a:ext cx="6116031" cy="50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Rectangle 41"/>
          <p:cNvSpPr/>
          <p:nvPr/>
        </p:nvSpPr>
        <p:spPr>
          <a:xfrm>
            <a:off x="1619505" y="3563804"/>
            <a:ext cx="612000" cy="50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TextBox 42"/>
          <p:cNvSpPr txBox="1"/>
          <p:nvPr/>
        </p:nvSpPr>
        <p:spPr>
          <a:xfrm>
            <a:off x="1626224" y="3584972"/>
            <a:ext cx="60528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04</a:t>
            </a:r>
            <a:endParaRPr lang="ko-KR" altLang="en-US" sz="2400" b="1" dirty="0">
              <a:solidFill>
                <a:schemeClr val="accent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Box 12"/>
          <p:cNvSpPr txBox="1"/>
          <p:nvPr/>
        </p:nvSpPr>
        <p:spPr bwMode="auto">
          <a:xfrm>
            <a:off x="2411759" y="3677304"/>
            <a:ext cx="4813049" cy="27699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id-ID" sz="1200" b="1" dirty="0" err="1" smtClean="0">
                <a:solidFill>
                  <a:schemeClr val="bg1"/>
                </a:solidFill>
              </a:rPr>
              <a:t>Pemirsanya</a:t>
            </a:r>
            <a:r>
              <a:rPr lang="en-US" altLang="id-ID" sz="1200" b="1" dirty="0" smtClean="0">
                <a:solidFill>
                  <a:schemeClr val="bg1"/>
                </a:solidFill>
              </a:rPr>
              <a:t> </a:t>
            </a:r>
            <a:r>
              <a:rPr lang="en-US" altLang="id-ID" sz="1200" b="1" dirty="0" err="1" smtClean="0">
                <a:solidFill>
                  <a:schemeClr val="bg1"/>
                </a:solidFill>
              </a:rPr>
              <a:t>heterogen</a:t>
            </a:r>
            <a:endParaRPr lang="en-US" altLang="id-ID" sz="1200" b="1" dirty="0">
              <a:solidFill>
                <a:schemeClr val="bg1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1527165" y="4371950"/>
            <a:ext cx="7020000" cy="64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50800" dir="54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4" name="Rectangle 63"/>
          <p:cNvSpPr/>
          <p:nvPr/>
        </p:nvSpPr>
        <p:spPr>
          <a:xfrm>
            <a:off x="1626224" y="4444041"/>
            <a:ext cx="612000" cy="50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1" name="TextBox 60"/>
          <p:cNvSpPr txBox="1"/>
          <p:nvPr/>
        </p:nvSpPr>
        <p:spPr>
          <a:xfrm>
            <a:off x="1626224" y="4465126"/>
            <a:ext cx="60528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05</a:t>
            </a:r>
            <a:endParaRPr lang="ko-KR" alt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2327140" y="4443958"/>
            <a:ext cx="6116031" cy="50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2" name="TextBox 12"/>
          <p:cNvSpPr txBox="1"/>
          <p:nvPr/>
        </p:nvSpPr>
        <p:spPr bwMode="auto">
          <a:xfrm>
            <a:off x="2411760" y="4465209"/>
            <a:ext cx="5622397" cy="461665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sz="1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Dibatasi</a:t>
            </a:r>
            <a:r>
              <a:rPr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waktu</a:t>
            </a:r>
            <a:r>
              <a:rPr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tayang</a:t>
            </a:r>
            <a:r>
              <a:rPr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faktor</a:t>
            </a:r>
            <a:r>
              <a:rPr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durasi</a:t>
            </a:r>
            <a:r>
              <a:rPr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altLang="ko-KR" sz="1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karena</a:t>
            </a:r>
            <a:r>
              <a:rPr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itu</a:t>
            </a:r>
            <a:r>
              <a:rPr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informasi</a:t>
            </a:r>
            <a:r>
              <a:rPr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yang </a:t>
            </a:r>
            <a:r>
              <a:rPr lang="en-US" altLang="ko-KR" sz="1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disampaikan</a:t>
            </a:r>
            <a:r>
              <a:rPr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terkadang</a:t>
            </a:r>
            <a:r>
              <a:rPr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harus</a:t>
            </a:r>
            <a:r>
              <a:rPr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dimampatkan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8181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302379" y="3108905"/>
            <a:ext cx="4529562" cy="925071"/>
            <a:chOff x="3714846" y="1635646"/>
            <a:chExt cx="4529562" cy="925071"/>
          </a:xfrm>
        </p:grpSpPr>
        <p:sp>
          <p:nvSpPr>
            <p:cNvPr id="3" name="TextBox 2"/>
            <p:cNvSpPr txBox="1"/>
            <p:nvPr/>
          </p:nvSpPr>
          <p:spPr>
            <a:xfrm>
              <a:off x="3714846" y="2283718"/>
              <a:ext cx="452956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Media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massa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yang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berkembang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tanpa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henti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" name="Text Placeholder 13"/>
            <p:cNvSpPr txBox="1">
              <a:spLocks/>
            </p:cNvSpPr>
            <p:nvPr/>
          </p:nvSpPr>
          <p:spPr>
            <a:xfrm>
              <a:off x="3714846" y="1635646"/>
              <a:ext cx="4529562" cy="576064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3600" b="1" dirty="0" smtClean="0">
                  <a:solidFill>
                    <a:schemeClr val="accent1"/>
                  </a:solidFill>
                  <a:cs typeface="Arial" pitchFamily="34" charset="0"/>
                </a:rPr>
                <a:t>FILM</a:t>
              </a:r>
              <a:endParaRPr lang="ko-KR" altLang="en-US" sz="36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" y="1459394"/>
            <a:ext cx="1835696" cy="2209460"/>
            <a:chOff x="1" y="1321321"/>
            <a:chExt cx="2051719" cy="2469467"/>
          </a:xfrm>
        </p:grpSpPr>
        <p:sp>
          <p:nvSpPr>
            <p:cNvPr id="9" name="Rectangle 8"/>
            <p:cNvSpPr/>
            <p:nvPr/>
          </p:nvSpPr>
          <p:spPr>
            <a:xfrm>
              <a:off x="1" y="1321321"/>
              <a:ext cx="2051719" cy="504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" y="1976477"/>
              <a:ext cx="2051719" cy="504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A0C458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" y="2631633"/>
              <a:ext cx="2051719" cy="504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" y="3286788"/>
              <a:ext cx="2051719" cy="504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308304" y="1459394"/>
            <a:ext cx="1835696" cy="2209460"/>
            <a:chOff x="1" y="1321321"/>
            <a:chExt cx="2051719" cy="2469467"/>
          </a:xfrm>
        </p:grpSpPr>
        <p:sp>
          <p:nvSpPr>
            <p:cNvPr id="20" name="Rectangle 19"/>
            <p:cNvSpPr/>
            <p:nvPr/>
          </p:nvSpPr>
          <p:spPr>
            <a:xfrm>
              <a:off x="1" y="1321321"/>
              <a:ext cx="2051719" cy="504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" y="1976477"/>
              <a:ext cx="2051719" cy="504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A0C458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" y="2631633"/>
              <a:ext cx="2051719" cy="504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" y="3286788"/>
              <a:ext cx="2051719" cy="504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91" b="779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343287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Section Break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ko-KR" dirty="0"/>
              <a:t>This text can be replaced with your own text.</a:t>
            </a:r>
            <a:endParaRPr lang="ko-KR" alt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3440653" y="2214190"/>
            <a:ext cx="142590" cy="676613"/>
            <a:chOff x="1" y="1321321"/>
            <a:chExt cx="2051719" cy="2469467"/>
          </a:xfrm>
        </p:grpSpPr>
        <p:sp>
          <p:nvSpPr>
            <p:cNvPr id="7" name="Rectangle 6"/>
            <p:cNvSpPr/>
            <p:nvPr/>
          </p:nvSpPr>
          <p:spPr>
            <a:xfrm>
              <a:off x="1" y="1321321"/>
              <a:ext cx="2051719" cy="504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" y="1976477"/>
              <a:ext cx="2051719" cy="504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A0C458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" y="2631633"/>
              <a:ext cx="2051719" cy="504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" y="3286788"/>
              <a:ext cx="2051719" cy="504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5" name="Rectangle 16"/>
          <p:cNvSpPr/>
          <p:nvPr/>
        </p:nvSpPr>
        <p:spPr>
          <a:xfrm>
            <a:off x="2411760" y="2315902"/>
            <a:ext cx="719993" cy="473189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90"/>
            <a:ext cx="9144000" cy="507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1526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25" r="33425"/>
          <a:stretch>
            <a:fillRect/>
          </a:stretch>
        </p:blipFill>
        <p:spPr>
          <a:xfrm>
            <a:off x="611560" y="483518"/>
            <a:ext cx="3528392" cy="4068000"/>
          </a:xfrm>
        </p:spPr>
      </p:pic>
      <p:grpSp>
        <p:nvGrpSpPr>
          <p:cNvPr id="7" name="Group 6"/>
          <p:cNvGrpSpPr/>
          <p:nvPr/>
        </p:nvGrpSpPr>
        <p:grpSpPr>
          <a:xfrm>
            <a:off x="4564522" y="771550"/>
            <a:ext cx="1767568" cy="738664"/>
            <a:chOff x="2113657" y="4283314"/>
            <a:chExt cx="2120136" cy="738664"/>
          </a:xfrm>
        </p:grpSpPr>
        <p:sp>
          <p:nvSpPr>
            <p:cNvPr id="8" name="TextBox 7"/>
            <p:cNvSpPr txBox="1"/>
            <p:nvPr/>
          </p:nvSpPr>
          <p:spPr>
            <a:xfrm>
              <a:off x="2113657" y="4560313"/>
              <a:ext cx="21201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Jangkauan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di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seluruh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negara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113659" y="4283314"/>
              <a:ext cx="21201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Televisi</a:t>
              </a:r>
              <a:r>
                <a:rPr lang="en-US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Nasional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804798" y="784324"/>
            <a:ext cx="1767568" cy="738664"/>
            <a:chOff x="2113657" y="4283314"/>
            <a:chExt cx="2120135" cy="738664"/>
          </a:xfrm>
        </p:grpSpPr>
        <p:sp>
          <p:nvSpPr>
            <p:cNvPr id="11" name="TextBox 10"/>
            <p:cNvSpPr txBox="1"/>
            <p:nvPr/>
          </p:nvSpPr>
          <p:spPr>
            <a:xfrm>
              <a:off x="2113657" y="4560313"/>
              <a:ext cx="21201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Jangkauan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hanya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di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satu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kota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tertentu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saja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113658" y="4283314"/>
              <a:ext cx="21201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Televisi</a:t>
              </a:r>
              <a:r>
                <a:rPr lang="en-US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Lokal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564522" y="2427734"/>
            <a:ext cx="1767568" cy="1107996"/>
            <a:chOff x="2113657" y="4283314"/>
            <a:chExt cx="2120136" cy="1107996"/>
          </a:xfrm>
        </p:grpSpPr>
        <p:sp>
          <p:nvSpPr>
            <p:cNvPr id="18" name="TextBox 17"/>
            <p:cNvSpPr txBox="1"/>
            <p:nvPr/>
          </p:nvSpPr>
          <p:spPr>
            <a:xfrm>
              <a:off x="2113657" y="4560313"/>
              <a:ext cx="212013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Bisa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menjangkau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lebih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dari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satu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kota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,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namun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harus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melalui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stasiun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lokal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113659" y="4283314"/>
              <a:ext cx="21201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Televisi</a:t>
              </a:r>
              <a:r>
                <a:rPr lang="en-US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Berjaringan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804798" y="2427734"/>
            <a:ext cx="1767568" cy="923330"/>
            <a:chOff x="2113657" y="4283314"/>
            <a:chExt cx="2120135" cy="923330"/>
          </a:xfrm>
        </p:grpSpPr>
        <p:sp>
          <p:nvSpPr>
            <p:cNvPr id="21" name="TextBox 20"/>
            <p:cNvSpPr txBox="1"/>
            <p:nvPr/>
          </p:nvSpPr>
          <p:spPr>
            <a:xfrm>
              <a:off x="2113657" y="4560313"/>
              <a:ext cx="21201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Menggunakan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satelit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sebagai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alat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pemancara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113658" y="4283314"/>
              <a:ext cx="21201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Televisi</a:t>
              </a:r>
              <a:r>
                <a:rPr lang="en-US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Satelite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4" name="Rectangle 18">
            <a:extLst>
              <a:ext uri="{FF2B5EF4-FFF2-40B4-BE49-F238E27FC236}">
                <a16:creationId xmlns:a16="http://schemas.microsoft.com/office/drawing/2014/main" xmlns="" id="{99A30F59-FE45-4217-9533-2B17DACE795E}"/>
              </a:ext>
            </a:extLst>
          </p:cNvPr>
          <p:cNvSpPr/>
          <p:nvPr/>
        </p:nvSpPr>
        <p:spPr>
          <a:xfrm>
            <a:off x="5076056" y="195486"/>
            <a:ext cx="576064" cy="504056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9" name="Rectangle 18">
            <a:extLst>
              <a:ext uri="{FF2B5EF4-FFF2-40B4-BE49-F238E27FC236}">
                <a16:creationId xmlns:a16="http://schemas.microsoft.com/office/drawing/2014/main" xmlns="" id="{99A30F59-FE45-4217-9533-2B17DACE795E}"/>
              </a:ext>
            </a:extLst>
          </p:cNvPr>
          <p:cNvSpPr/>
          <p:nvPr/>
        </p:nvSpPr>
        <p:spPr>
          <a:xfrm>
            <a:off x="7400550" y="195486"/>
            <a:ext cx="576064" cy="504056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0" name="Rectangle 18">
            <a:extLst>
              <a:ext uri="{FF2B5EF4-FFF2-40B4-BE49-F238E27FC236}">
                <a16:creationId xmlns:a16="http://schemas.microsoft.com/office/drawing/2014/main" xmlns="" id="{99A30F59-FE45-4217-9533-2B17DACE795E}"/>
              </a:ext>
            </a:extLst>
          </p:cNvPr>
          <p:cNvSpPr/>
          <p:nvPr/>
        </p:nvSpPr>
        <p:spPr>
          <a:xfrm>
            <a:off x="5076056" y="1851670"/>
            <a:ext cx="576064" cy="504056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1" name="Rectangle 18">
            <a:extLst>
              <a:ext uri="{FF2B5EF4-FFF2-40B4-BE49-F238E27FC236}">
                <a16:creationId xmlns:a16="http://schemas.microsoft.com/office/drawing/2014/main" xmlns="" id="{99A30F59-FE45-4217-9533-2B17DACE795E}"/>
              </a:ext>
            </a:extLst>
          </p:cNvPr>
          <p:cNvSpPr/>
          <p:nvPr/>
        </p:nvSpPr>
        <p:spPr>
          <a:xfrm>
            <a:off x="7400550" y="1859124"/>
            <a:ext cx="576064" cy="504056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32" name="Group 31"/>
          <p:cNvGrpSpPr/>
          <p:nvPr/>
        </p:nvGrpSpPr>
        <p:grpSpPr>
          <a:xfrm>
            <a:off x="5701027" y="3932448"/>
            <a:ext cx="1767568" cy="1107996"/>
            <a:chOff x="2113657" y="4283314"/>
            <a:chExt cx="2120135" cy="1107996"/>
          </a:xfrm>
        </p:grpSpPr>
        <p:sp>
          <p:nvSpPr>
            <p:cNvPr id="33" name="TextBox 32"/>
            <p:cNvSpPr txBox="1"/>
            <p:nvPr/>
          </p:nvSpPr>
          <p:spPr>
            <a:xfrm>
              <a:off x="2113657" y="4560313"/>
              <a:ext cx="212013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Menggunakan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kabel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untuk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menyiarkan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acara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dari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stasiun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ke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setiap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pesawat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televisi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113658" y="4283314"/>
              <a:ext cx="21201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Televisi</a:t>
              </a:r>
              <a:r>
                <a:rPr lang="en-US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Kabel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5" name="Rectangle 18">
            <a:extLst>
              <a:ext uri="{FF2B5EF4-FFF2-40B4-BE49-F238E27FC236}">
                <a16:creationId xmlns:a16="http://schemas.microsoft.com/office/drawing/2014/main" xmlns="" id="{99A30F59-FE45-4217-9533-2B17DACE795E}"/>
              </a:ext>
            </a:extLst>
          </p:cNvPr>
          <p:cNvSpPr/>
          <p:nvPr/>
        </p:nvSpPr>
        <p:spPr>
          <a:xfrm>
            <a:off x="6296779" y="3363838"/>
            <a:ext cx="576064" cy="504056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193118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>
                <a:solidFill>
                  <a:schemeClr val="accent3"/>
                </a:solidFill>
              </a:rPr>
              <a:t>Apa</a:t>
            </a:r>
            <a:r>
              <a:rPr lang="en-US" altLang="ko-KR" dirty="0" smtClean="0">
                <a:solidFill>
                  <a:schemeClr val="accent3"/>
                </a:solidFill>
              </a:rPr>
              <a:t> yang</a:t>
            </a:r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ko-KR" dirty="0" err="1" smtClean="0"/>
              <a:t>berubah</a:t>
            </a:r>
            <a:r>
              <a:rPr lang="en-US" altLang="ko-KR" dirty="0" smtClean="0"/>
              <a:t>?</a:t>
            </a:r>
            <a:endParaRPr lang="ko-KR" altLang="en-US" dirty="0"/>
          </a:p>
        </p:txBody>
      </p:sp>
      <p:sp>
        <p:nvSpPr>
          <p:cNvPr id="3" name="Rectangle 2"/>
          <p:cNvSpPr/>
          <p:nvPr/>
        </p:nvSpPr>
        <p:spPr>
          <a:xfrm>
            <a:off x="2173632" y="1563638"/>
            <a:ext cx="2592000" cy="7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" name="Rectangle 3"/>
          <p:cNvSpPr/>
          <p:nvPr/>
        </p:nvSpPr>
        <p:spPr>
          <a:xfrm>
            <a:off x="5508392" y="1563638"/>
            <a:ext cx="2592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" name="Rounded Rectangle 27"/>
          <p:cNvSpPr/>
          <p:nvPr/>
        </p:nvSpPr>
        <p:spPr>
          <a:xfrm>
            <a:off x="6654488" y="1092338"/>
            <a:ext cx="299807" cy="230293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" name="Rounded Rectangle 7"/>
          <p:cNvSpPr/>
          <p:nvPr/>
        </p:nvSpPr>
        <p:spPr>
          <a:xfrm>
            <a:off x="3317226" y="1059581"/>
            <a:ext cx="304811" cy="263049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657981"/>
            <a:ext cx="2016358" cy="13431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6287" y="3076575"/>
            <a:ext cx="3277762" cy="73145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033" y="1829315"/>
            <a:ext cx="1205240" cy="12052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3147814"/>
            <a:ext cx="2417082" cy="1814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3854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2523972" y="3579862"/>
            <a:ext cx="4096505" cy="1563637"/>
            <a:chOff x="152400" y="152400"/>
            <a:chExt cx="9126287" cy="5143500"/>
          </a:xfrm>
        </p:grpSpPr>
        <p:sp>
          <p:nvSpPr>
            <p:cNvPr id="12" name="Rectangle 11"/>
            <p:cNvSpPr/>
            <p:nvPr/>
          </p:nvSpPr>
          <p:spPr>
            <a:xfrm>
              <a:off x="152400" y="152400"/>
              <a:ext cx="2286000" cy="5143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436046" y="152400"/>
              <a:ext cx="2286000" cy="51435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722046" y="152400"/>
              <a:ext cx="2286000" cy="51435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992687" y="152400"/>
              <a:ext cx="2286000" cy="5143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3" name="Title 1"/>
          <p:cNvSpPr txBox="1">
            <a:spLocks/>
          </p:cNvSpPr>
          <p:nvPr/>
        </p:nvSpPr>
        <p:spPr>
          <a:xfrm>
            <a:off x="1835415" y="3802059"/>
            <a:ext cx="5472608" cy="542078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36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altLang="ko-KR" dirty="0" smtClean="0">
                <a:solidFill>
                  <a:schemeClr val="bg1"/>
                </a:solidFill>
                <a:latin typeface="+mj-lt"/>
              </a:rPr>
              <a:t>Any Questions?</a:t>
            </a:r>
            <a:endParaRPr lang="ko-KR" alt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Text Placeholder 7"/>
          <p:cNvSpPr txBox="1">
            <a:spLocks/>
          </p:cNvSpPr>
          <p:nvPr/>
        </p:nvSpPr>
        <p:spPr>
          <a:xfrm>
            <a:off x="1835415" y="4344137"/>
            <a:ext cx="5472608" cy="243837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1200" dirty="0" smtClean="0">
                <a:solidFill>
                  <a:schemeClr val="bg1"/>
                </a:solidFill>
                <a:cs typeface="Arial" pitchFamily="34" charset="0"/>
              </a:rPr>
              <a:t>Thank You!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2" name="Picture Placeholder 1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0" r="680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88376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0"/>
            <a:ext cx="721894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5318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>
                <a:solidFill>
                  <a:schemeClr val="accent3"/>
                </a:solidFill>
              </a:rPr>
              <a:t>Kapan</a:t>
            </a:r>
            <a:r>
              <a:rPr lang="en-US" altLang="ko-KR" dirty="0" smtClean="0">
                <a:solidFill>
                  <a:schemeClr val="accent3"/>
                </a:solidFill>
              </a:rPr>
              <a:t> </a:t>
            </a:r>
            <a:r>
              <a:rPr lang="en-US" altLang="ko-KR" dirty="0" err="1" smtClean="0">
                <a:solidFill>
                  <a:schemeClr val="accent3"/>
                </a:solidFill>
              </a:rPr>
              <a:t>sebenarnya</a:t>
            </a:r>
            <a:r>
              <a:rPr lang="en-US" altLang="ko-KR" dirty="0" smtClean="0">
                <a:solidFill>
                  <a:schemeClr val="accent3"/>
                </a:solidFill>
              </a:rPr>
              <a:t> film </a:t>
            </a:r>
            <a:r>
              <a:rPr lang="en-US" altLang="ko-KR" dirty="0" err="1" smtClean="0">
                <a:solidFill>
                  <a:schemeClr val="accent3"/>
                </a:solidFill>
              </a:rPr>
              <a:t>bermula</a:t>
            </a:r>
            <a:r>
              <a:rPr lang="en-US" altLang="ko-KR" dirty="0" smtClean="0">
                <a:solidFill>
                  <a:schemeClr val="accent3"/>
                </a:solidFill>
              </a:rPr>
              <a:t>?</a:t>
            </a:r>
            <a:endParaRPr lang="ko-KR" altLang="en-US" dirty="0"/>
          </a:p>
        </p:txBody>
      </p:sp>
      <p:sp>
        <p:nvSpPr>
          <p:cNvPr id="3" name="Rectangle 2"/>
          <p:cNvSpPr/>
          <p:nvPr/>
        </p:nvSpPr>
        <p:spPr>
          <a:xfrm>
            <a:off x="2173632" y="1563638"/>
            <a:ext cx="2592000" cy="7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" name="Rectangle 3"/>
          <p:cNvSpPr/>
          <p:nvPr/>
        </p:nvSpPr>
        <p:spPr>
          <a:xfrm>
            <a:off x="5508392" y="1563638"/>
            <a:ext cx="2592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" name="Rounded Rectangle 27"/>
          <p:cNvSpPr/>
          <p:nvPr/>
        </p:nvSpPr>
        <p:spPr>
          <a:xfrm>
            <a:off x="6654488" y="1092338"/>
            <a:ext cx="299807" cy="230293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" name="Rounded Rectangle 7"/>
          <p:cNvSpPr/>
          <p:nvPr/>
        </p:nvSpPr>
        <p:spPr>
          <a:xfrm>
            <a:off x="3317226" y="1059581"/>
            <a:ext cx="304811" cy="263049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2024100" y="1790194"/>
            <a:ext cx="283593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Dimulai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dengan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eksperimen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Eadweard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Muybridge yang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menangkap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gambar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menggunakan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12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kamera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untuk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memotret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seekor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kuda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di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tahun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1877.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Ia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melihat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bahwa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gambar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tersebut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ketika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dilihat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secara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berurutan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,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menghasilkan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sebuah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gambar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bergerak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.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Setelah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itu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perkembangan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film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seakan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tidak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pernah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berhenti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834286"/>
            <a:ext cx="3763033" cy="2825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0761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>
                <a:solidFill>
                  <a:schemeClr val="accent3"/>
                </a:solidFill>
              </a:rPr>
              <a:t>Sekilas</a:t>
            </a:r>
            <a:r>
              <a:rPr lang="en-US" altLang="ko-KR" dirty="0" smtClean="0">
                <a:solidFill>
                  <a:schemeClr val="accent3"/>
                </a:solidFill>
              </a:rPr>
              <a:t> </a:t>
            </a:r>
            <a:r>
              <a:rPr lang="en-US" altLang="ko-KR" dirty="0" err="1" smtClean="0">
                <a:solidFill>
                  <a:schemeClr val="accent3"/>
                </a:solidFill>
              </a:rPr>
              <a:t>Sejarah</a:t>
            </a:r>
            <a:r>
              <a:rPr lang="en-US" altLang="ko-KR" dirty="0" smtClean="0">
                <a:solidFill>
                  <a:schemeClr val="accent3"/>
                </a:solidFill>
              </a:rPr>
              <a:t> Film</a:t>
            </a:r>
            <a:endParaRPr lang="ko-KR" altLang="en-US" dirty="0"/>
          </a:p>
        </p:txBody>
      </p:sp>
      <p:sp>
        <p:nvSpPr>
          <p:cNvPr id="3" name="Rectangle 2"/>
          <p:cNvSpPr/>
          <p:nvPr/>
        </p:nvSpPr>
        <p:spPr>
          <a:xfrm>
            <a:off x="1197407" y="2685486"/>
            <a:ext cx="1440000" cy="36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Rectangle 3"/>
          <p:cNvSpPr/>
          <p:nvPr/>
        </p:nvSpPr>
        <p:spPr>
          <a:xfrm>
            <a:off x="2638132" y="2685486"/>
            <a:ext cx="1440000" cy="3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Rectangle 4"/>
          <p:cNvSpPr/>
          <p:nvPr/>
        </p:nvSpPr>
        <p:spPr>
          <a:xfrm>
            <a:off x="4078857" y="2685486"/>
            <a:ext cx="1440000" cy="3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Rectangle 5"/>
          <p:cNvSpPr/>
          <p:nvPr/>
        </p:nvSpPr>
        <p:spPr>
          <a:xfrm>
            <a:off x="5519582" y="2685486"/>
            <a:ext cx="1440000" cy="36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Rectangle 6"/>
          <p:cNvSpPr/>
          <p:nvPr/>
        </p:nvSpPr>
        <p:spPr>
          <a:xfrm>
            <a:off x="6960307" y="2685486"/>
            <a:ext cx="1309304" cy="360000"/>
          </a:xfrm>
          <a:prstGeom prst="rect">
            <a:avLst/>
          </a:prstGeom>
          <a:solidFill>
            <a:srgbClr val="F26D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Round Same Side Corner Rectangle 39"/>
          <p:cNvSpPr/>
          <p:nvPr/>
        </p:nvSpPr>
        <p:spPr>
          <a:xfrm rot="18900000">
            <a:off x="7329474" y="2403801"/>
            <a:ext cx="923370" cy="923370"/>
          </a:xfrm>
          <a:custGeom>
            <a:avLst/>
            <a:gdLst/>
            <a:ahLst/>
            <a:cxnLst/>
            <a:rect l="l" t="t" r="r" b="b"/>
            <a:pathLst>
              <a:path w="923370" h="923370">
                <a:moveTo>
                  <a:pt x="870649" y="52721"/>
                </a:moveTo>
                <a:cubicBezTo>
                  <a:pt x="903223" y="85294"/>
                  <a:pt x="923370" y="130294"/>
                  <a:pt x="923370" y="180000"/>
                </a:cubicBezTo>
                <a:lnTo>
                  <a:pt x="923370" y="914399"/>
                </a:lnTo>
                <a:lnTo>
                  <a:pt x="914399" y="914399"/>
                </a:lnTo>
                <a:lnTo>
                  <a:pt x="914399" y="923370"/>
                </a:lnTo>
                <a:lnTo>
                  <a:pt x="180000" y="923370"/>
                </a:lnTo>
                <a:cubicBezTo>
                  <a:pt x="80589" y="923370"/>
                  <a:pt x="0" y="842781"/>
                  <a:pt x="0" y="743370"/>
                </a:cubicBezTo>
                <a:cubicBezTo>
                  <a:pt x="0" y="643959"/>
                  <a:pt x="80589" y="563370"/>
                  <a:pt x="179999" y="563370"/>
                </a:cubicBezTo>
                <a:lnTo>
                  <a:pt x="563370" y="563370"/>
                </a:lnTo>
                <a:lnTo>
                  <a:pt x="563370" y="180000"/>
                </a:lnTo>
                <a:cubicBezTo>
                  <a:pt x="563370" y="80589"/>
                  <a:pt x="643959" y="0"/>
                  <a:pt x="743370" y="0"/>
                </a:cubicBezTo>
                <a:cubicBezTo>
                  <a:pt x="793076" y="0"/>
                  <a:pt x="838076" y="20147"/>
                  <a:pt x="870649" y="5272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Oval 8"/>
          <p:cNvSpPr/>
          <p:nvPr/>
        </p:nvSpPr>
        <p:spPr>
          <a:xfrm>
            <a:off x="2374832" y="2589599"/>
            <a:ext cx="540000" cy="540000"/>
          </a:xfrm>
          <a:prstGeom prst="ellipse">
            <a:avLst/>
          </a:prstGeom>
          <a:solidFill>
            <a:schemeClr val="tx1">
              <a:lumMod val="65000"/>
              <a:lumOff val="3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Oval 9"/>
          <p:cNvSpPr/>
          <p:nvPr/>
        </p:nvSpPr>
        <p:spPr>
          <a:xfrm>
            <a:off x="2457407" y="2672174"/>
            <a:ext cx="360000" cy="360000"/>
          </a:xfrm>
          <a:prstGeom prst="ellipse">
            <a:avLst/>
          </a:prstGeom>
          <a:solidFill>
            <a:schemeClr val="accent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3815557" y="2595298"/>
            <a:ext cx="540000" cy="540000"/>
          </a:xfrm>
          <a:prstGeom prst="ellipse">
            <a:avLst/>
          </a:prstGeom>
          <a:solidFill>
            <a:schemeClr val="tx1">
              <a:lumMod val="65000"/>
              <a:lumOff val="3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Oval 11"/>
          <p:cNvSpPr/>
          <p:nvPr/>
        </p:nvSpPr>
        <p:spPr>
          <a:xfrm>
            <a:off x="3898132" y="2677873"/>
            <a:ext cx="360000" cy="360000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5256282" y="2600997"/>
            <a:ext cx="540000" cy="540000"/>
          </a:xfrm>
          <a:prstGeom prst="ellipse">
            <a:avLst/>
          </a:prstGeom>
          <a:solidFill>
            <a:schemeClr val="tx1">
              <a:lumMod val="65000"/>
              <a:lumOff val="3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Oval 13"/>
          <p:cNvSpPr/>
          <p:nvPr/>
        </p:nvSpPr>
        <p:spPr>
          <a:xfrm>
            <a:off x="5338857" y="2683572"/>
            <a:ext cx="360000" cy="360000"/>
          </a:xfrm>
          <a:prstGeom prst="ellipse">
            <a:avLst/>
          </a:prstGeom>
          <a:solidFill>
            <a:schemeClr val="accent3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6697007" y="2606696"/>
            <a:ext cx="540000" cy="540000"/>
          </a:xfrm>
          <a:prstGeom prst="ellipse">
            <a:avLst/>
          </a:prstGeom>
          <a:solidFill>
            <a:schemeClr val="tx1">
              <a:lumMod val="65000"/>
              <a:lumOff val="3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Oval 15"/>
          <p:cNvSpPr/>
          <p:nvPr/>
        </p:nvSpPr>
        <p:spPr>
          <a:xfrm>
            <a:off x="6779582" y="2689271"/>
            <a:ext cx="360000" cy="360000"/>
          </a:xfrm>
          <a:prstGeom prst="ellipse">
            <a:avLst/>
          </a:prstGeom>
          <a:solidFill>
            <a:schemeClr val="accent4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934832" y="2595298"/>
            <a:ext cx="540000" cy="540000"/>
          </a:xfrm>
          <a:prstGeom prst="ellipse">
            <a:avLst/>
          </a:prstGeom>
          <a:solidFill>
            <a:schemeClr val="tx1">
              <a:lumMod val="65000"/>
              <a:lumOff val="3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Oval 17"/>
          <p:cNvSpPr/>
          <p:nvPr/>
        </p:nvSpPr>
        <p:spPr>
          <a:xfrm>
            <a:off x="1017407" y="2677873"/>
            <a:ext cx="360000" cy="360000"/>
          </a:xfrm>
          <a:prstGeom prst="ellipse">
            <a:avLst/>
          </a:prstGeom>
          <a:solidFill>
            <a:schemeClr val="accent6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9" name="직사각형 113"/>
          <p:cNvSpPr>
            <a:spLocks noChangeArrowheads="1"/>
          </p:cNvSpPr>
          <p:nvPr/>
        </p:nvSpPr>
        <p:spPr bwMode="auto">
          <a:xfrm>
            <a:off x="845045" y="3287371"/>
            <a:ext cx="6557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1887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283125" y="2099141"/>
            <a:ext cx="6655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1889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731017" y="3287371"/>
            <a:ext cx="6655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1926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178909" y="2099141"/>
            <a:ext cx="6655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1976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626801" y="3279077"/>
            <a:ext cx="6655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1996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476187" y="1283721"/>
            <a:ext cx="1431884" cy="1120231"/>
            <a:chOff x="3315381" y="1715063"/>
            <a:chExt cx="1269499" cy="1120231"/>
          </a:xfrm>
        </p:grpSpPr>
        <p:sp>
          <p:nvSpPr>
            <p:cNvPr id="25" name="TextBox 24"/>
            <p:cNvSpPr txBox="1"/>
            <p:nvPr/>
          </p:nvSpPr>
          <p:spPr>
            <a:xfrm>
              <a:off x="3324740" y="1715063"/>
              <a:ext cx="1260140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Eadweard</a:t>
              </a:r>
              <a:r>
                <a:rPr lang="en-US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Muybridge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315381" y="2188963"/>
              <a:ext cx="12601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Memotret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kuda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dan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menghasilkan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gambar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bergerak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367607" y="1376054"/>
            <a:ext cx="1421328" cy="898454"/>
            <a:chOff x="3324740" y="1807396"/>
            <a:chExt cx="1260140" cy="898454"/>
          </a:xfrm>
        </p:grpSpPr>
        <p:sp>
          <p:nvSpPr>
            <p:cNvPr id="28" name="TextBox 27"/>
            <p:cNvSpPr txBox="1"/>
            <p:nvPr/>
          </p:nvSpPr>
          <p:spPr>
            <a:xfrm>
              <a:off x="3324740" y="1807396"/>
              <a:ext cx="1260140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Warner Brothers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324740" y="2059519"/>
              <a:ext cx="12601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Film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bersuar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pertama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diluncurkan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6248469" y="1376054"/>
            <a:ext cx="1421328" cy="898454"/>
            <a:chOff x="3324740" y="1807396"/>
            <a:chExt cx="1260140" cy="898454"/>
          </a:xfrm>
        </p:grpSpPr>
        <p:sp>
          <p:nvSpPr>
            <p:cNvPr id="31" name="TextBox 30"/>
            <p:cNvSpPr txBox="1"/>
            <p:nvPr/>
          </p:nvSpPr>
          <p:spPr>
            <a:xfrm>
              <a:off x="3324740" y="1807396"/>
              <a:ext cx="1260140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DVD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324740" y="2059519"/>
              <a:ext cx="12601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Mulai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dikenal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dunia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dan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merajalela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4808038" y="3272150"/>
            <a:ext cx="1421328" cy="713788"/>
            <a:chOff x="3324740" y="1807396"/>
            <a:chExt cx="1260140" cy="713788"/>
          </a:xfrm>
        </p:grpSpPr>
        <p:sp>
          <p:nvSpPr>
            <p:cNvPr id="34" name="TextBox 33"/>
            <p:cNvSpPr txBox="1"/>
            <p:nvPr/>
          </p:nvSpPr>
          <p:spPr>
            <a:xfrm>
              <a:off x="3324740" y="1807396"/>
              <a:ext cx="1260140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VCR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324740" y="2059519"/>
              <a:ext cx="12601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Diperkenalkan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ke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seluruh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dunia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927175" y="3272150"/>
            <a:ext cx="1421328" cy="1637118"/>
            <a:chOff x="3324740" y="1807396"/>
            <a:chExt cx="1260140" cy="1637118"/>
          </a:xfrm>
        </p:grpSpPr>
        <p:sp>
          <p:nvSpPr>
            <p:cNvPr id="37" name="TextBox 36"/>
            <p:cNvSpPr txBox="1"/>
            <p:nvPr/>
          </p:nvSpPr>
          <p:spPr>
            <a:xfrm>
              <a:off x="3324740" y="1807396"/>
              <a:ext cx="1260140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William Dickson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324740" y="2059519"/>
              <a:ext cx="126014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Menyempurnakan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alat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bernama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Kinetoscope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sebagai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cikal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bakal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kamera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perekam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ctr"/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818090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640453" y="802571"/>
            <a:ext cx="5472608" cy="542078"/>
          </a:xfrm>
        </p:spPr>
        <p:txBody>
          <a:bodyPr/>
          <a:lstStyle/>
          <a:p>
            <a:r>
              <a:rPr lang="en-US" altLang="ko-KR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Bagaimana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dengan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era digital </a:t>
            </a:r>
            <a:r>
              <a:rPr lang="en-US" altLang="ko-KR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saat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ini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?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640453" y="1685085"/>
            <a:ext cx="5472608" cy="197606"/>
          </a:xfrm>
          <a:prstGeom prst="rect">
            <a:avLst/>
          </a:prstGeom>
        </p:spPr>
        <p:txBody>
          <a:bodyPr/>
          <a:lstStyle/>
          <a:p>
            <a:r>
              <a:rPr lang="en-US" altLang="ko-KR" dirty="0" err="1" smtClean="0"/>
              <a:t>Masihkah</a:t>
            </a:r>
            <a:r>
              <a:rPr lang="en-US" altLang="ko-KR" dirty="0" smtClean="0"/>
              <a:t> orang </a:t>
            </a:r>
            <a:r>
              <a:rPr lang="en-US" altLang="ko-KR" dirty="0" err="1" smtClean="0"/>
              <a:t>membeli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fisik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alat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penyimpanan</a:t>
            </a:r>
            <a:r>
              <a:rPr lang="en-US" altLang="ko-KR" dirty="0" smtClean="0"/>
              <a:t> film?</a:t>
            </a:r>
            <a:endParaRPr lang="ko-KR" alt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409714" y="1165091"/>
            <a:ext cx="142590" cy="676613"/>
            <a:chOff x="1" y="1321321"/>
            <a:chExt cx="2051719" cy="2469467"/>
          </a:xfrm>
        </p:grpSpPr>
        <p:sp>
          <p:nvSpPr>
            <p:cNvPr id="7" name="Rectangle 6"/>
            <p:cNvSpPr/>
            <p:nvPr/>
          </p:nvSpPr>
          <p:spPr>
            <a:xfrm>
              <a:off x="1" y="1321321"/>
              <a:ext cx="2051719" cy="504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" y="1976477"/>
              <a:ext cx="2051719" cy="504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A0C458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" y="2631633"/>
              <a:ext cx="2051719" cy="504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" y="3286788"/>
              <a:ext cx="2051719" cy="504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757" y="2039068"/>
            <a:ext cx="4767243" cy="3076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3998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-20538"/>
            <a:ext cx="692261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4447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0"/>
            <a:ext cx="721894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3696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Karakteristik</a:t>
            </a:r>
            <a:r>
              <a:rPr lang="en-US" altLang="ko-KR" dirty="0" smtClean="0"/>
              <a:t> Film</a:t>
            </a:r>
            <a:endParaRPr lang="ko-KR" altLang="en-US" dirty="0"/>
          </a:p>
        </p:txBody>
      </p:sp>
      <p:sp>
        <p:nvSpPr>
          <p:cNvPr id="9" name="Rectangle 8"/>
          <p:cNvSpPr/>
          <p:nvPr/>
        </p:nvSpPr>
        <p:spPr>
          <a:xfrm>
            <a:off x="1527165" y="771550"/>
            <a:ext cx="7020000" cy="64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50800" dir="54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Rectangle 10"/>
          <p:cNvSpPr/>
          <p:nvPr/>
        </p:nvSpPr>
        <p:spPr>
          <a:xfrm>
            <a:off x="2327140" y="843558"/>
            <a:ext cx="6116031" cy="50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Rectangle 9"/>
          <p:cNvSpPr/>
          <p:nvPr/>
        </p:nvSpPr>
        <p:spPr>
          <a:xfrm>
            <a:off x="1619505" y="843558"/>
            <a:ext cx="612000" cy="50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1632942" y="843558"/>
            <a:ext cx="60528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01</a:t>
            </a:r>
            <a:endParaRPr lang="ko-KR" alt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2"/>
          <p:cNvSpPr txBox="1"/>
          <p:nvPr/>
        </p:nvSpPr>
        <p:spPr bwMode="auto">
          <a:xfrm>
            <a:off x="2411760" y="864809"/>
            <a:ext cx="5622397" cy="461665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sz="1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Biaya</a:t>
            </a:r>
            <a:r>
              <a:rPr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produksi</a:t>
            </a:r>
            <a:r>
              <a:rPr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yang </a:t>
            </a:r>
            <a:r>
              <a:rPr lang="en-US" altLang="ko-KR" sz="1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tinggi</a:t>
            </a:r>
            <a:r>
              <a:rPr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altLang="ko-KR" sz="1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karena</a:t>
            </a:r>
            <a:r>
              <a:rPr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itu</a:t>
            </a:r>
            <a:r>
              <a:rPr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industri</a:t>
            </a:r>
            <a:r>
              <a:rPr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film </a:t>
            </a:r>
            <a:r>
              <a:rPr lang="en-US" altLang="ko-KR" sz="1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dikuasai</a:t>
            </a:r>
            <a:r>
              <a:rPr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oleh</a:t>
            </a:r>
            <a:r>
              <a:rPr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enam</a:t>
            </a:r>
            <a:r>
              <a:rPr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konglomerat</a:t>
            </a:r>
            <a:r>
              <a:rPr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media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527165" y="1678299"/>
            <a:ext cx="7020000" cy="64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50800" dir="54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Rectangle 27"/>
          <p:cNvSpPr/>
          <p:nvPr/>
        </p:nvSpPr>
        <p:spPr>
          <a:xfrm>
            <a:off x="2327140" y="1750307"/>
            <a:ext cx="6116031" cy="50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A0C458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619505" y="1750307"/>
            <a:ext cx="612000" cy="50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TextBox 29"/>
          <p:cNvSpPr txBox="1"/>
          <p:nvPr/>
        </p:nvSpPr>
        <p:spPr>
          <a:xfrm>
            <a:off x="1626224" y="1771475"/>
            <a:ext cx="60528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02</a:t>
            </a:r>
            <a:endParaRPr lang="ko-KR" altLang="en-US" sz="24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12"/>
          <p:cNvSpPr txBox="1"/>
          <p:nvPr/>
        </p:nvSpPr>
        <p:spPr bwMode="auto">
          <a:xfrm>
            <a:off x="2411760" y="1863807"/>
            <a:ext cx="4813049" cy="27699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sz="1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Memiliki</a:t>
            </a:r>
            <a:r>
              <a:rPr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sisi</a:t>
            </a:r>
            <a:r>
              <a:rPr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artistik</a:t>
            </a:r>
            <a:r>
              <a:rPr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yang </a:t>
            </a:r>
            <a:r>
              <a:rPr lang="en-US" altLang="ko-KR" sz="1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sangat</a:t>
            </a:r>
            <a:r>
              <a:rPr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tinggi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527165" y="2585048"/>
            <a:ext cx="7020000" cy="64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50800" dir="54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Rectangle 34"/>
          <p:cNvSpPr/>
          <p:nvPr/>
        </p:nvSpPr>
        <p:spPr>
          <a:xfrm>
            <a:off x="2327140" y="2657056"/>
            <a:ext cx="6116031" cy="504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Rectangle 35"/>
          <p:cNvSpPr/>
          <p:nvPr/>
        </p:nvSpPr>
        <p:spPr>
          <a:xfrm>
            <a:off x="1619505" y="2657056"/>
            <a:ext cx="612000" cy="50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TextBox 36"/>
          <p:cNvSpPr txBox="1"/>
          <p:nvPr/>
        </p:nvSpPr>
        <p:spPr>
          <a:xfrm>
            <a:off x="1626224" y="2678224"/>
            <a:ext cx="60528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03</a:t>
            </a:r>
            <a:endParaRPr lang="ko-KR" altLang="en-US" sz="2400" b="1" dirty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12"/>
          <p:cNvSpPr txBox="1"/>
          <p:nvPr/>
        </p:nvSpPr>
        <p:spPr bwMode="auto">
          <a:xfrm>
            <a:off x="2411760" y="2770556"/>
            <a:ext cx="5622397" cy="27699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sz="1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Memberikan</a:t>
            </a:r>
            <a:r>
              <a:rPr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pengalaman</a:t>
            </a:r>
            <a:r>
              <a:rPr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sosial</a:t>
            </a:r>
            <a:r>
              <a:rPr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bagi</a:t>
            </a:r>
            <a:r>
              <a:rPr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penonton</a:t>
            </a:r>
            <a:r>
              <a:rPr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– hobby, habit, dating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527165" y="3491796"/>
            <a:ext cx="7020000" cy="64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50800" dir="54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Rectangle 40"/>
          <p:cNvSpPr/>
          <p:nvPr/>
        </p:nvSpPr>
        <p:spPr>
          <a:xfrm>
            <a:off x="2327140" y="3563804"/>
            <a:ext cx="6116031" cy="50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Rectangle 41"/>
          <p:cNvSpPr/>
          <p:nvPr/>
        </p:nvSpPr>
        <p:spPr>
          <a:xfrm>
            <a:off x="1619505" y="3563804"/>
            <a:ext cx="612000" cy="50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TextBox 42"/>
          <p:cNvSpPr txBox="1"/>
          <p:nvPr/>
        </p:nvSpPr>
        <p:spPr>
          <a:xfrm>
            <a:off x="1626224" y="3584972"/>
            <a:ext cx="60528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04</a:t>
            </a:r>
            <a:endParaRPr lang="ko-KR" altLang="en-US" sz="2400" b="1" dirty="0">
              <a:solidFill>
                <a:schemeClr val="accent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Box 12"/>
          <p:cNvSpPr txBox="1"/>
          <p:nvPr/>
        </p:nvSpPr>
        <p:spPr bwMode="auto">
          <a:xfrm>
            <a:off x="2411759" y="3677304"/>
            <a:ext cx="4813049" cy="27699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id-ID" sz="1200" b="1" dirty="0" err="1">
                <a:solidFill>
                  <a:schemeClr val="bg1"/>
                </a:solidFill>
              </a:rPr>
              <a:t>Layar</a:t>
            </a:r>
            <a:r>
              <a:rPr lang="en-US" altLang="id-ID" sz="1200" b="1" dirty="0">
                <a:solidFill>
                  <a:schemeClr val="bg1"/>
                </a:solidFill>
              </a:rPr>
              <a:t> yang </a:t>
            </a:r>
            <a:r>
              <a:rPr lang="en-US" altLang="id-ID" sz="1200" b="1" dirty="0" err="1" smtClean="0">
                <a:solidFill>
                  <a:schemeClr val="bg1"/>
                </a:solidFill>
              </a:rPr>
              <a:t>luas</a:t>
            </a:r>
            <a:r>
              <a:rPr lang="en-US" altLang="id-ID" sz="1200" b="1" dirty="0">
                <a:solidFill>
                  <a:schemeClr val="bg1"/>
                </a:solidFill>
              </a:rPr>
              <a:t> </a:t>
            </a:r>
            <a:r>
              <a:rPr lang="en-US" altLang="id-ID" sz="1200" b="1" dirty="0" err="1" smtClean="0">
                <a:solidFill>
                  <a:schemeClr val="bg1"/>
                </a:solidFill>
              </a:rPr>
              <a:t>memberikan</a:t>
            </a:r>
            <a:r>
              <a:rPr lang="en-US" altLang="id-ID" sz="1200" b="1" dirty="0" smtClean="0">
                <a:solidFill>
                  <a:schemeClr val="bg1"/>
                </a:solidFill>
              </a:rPr>
              <a:t> </a:t>
            </a:r>
            <a:r>
              <a:rPr lang="en-US" altLang="id-ID" sz="1200" b="1" dirty="0" err="1" smtClean="0">
                <a:solidFill>
                  <a:schemeClr val="bg1"/>
                </a:solidFill>
              </a:rPr>
              <a:t>kesan</a:t>
            </a:r>
            <a:r>
              <a:rPr lang="en-US" altLang="id-ID" sz="1200" b="1" dirty="0" smtClean="0">
                <a:solidFill>
                  <a:schemeClr val="bg1"/>
                </a:solidFill>
              </a:rPr>
              <a:t> </a:t>
            </a:r>
            <a:r>
              <a:rPr lang="en-US" altLang="id-ID" sz="1200" b="1" dirty="0" err="1" smtClean="0">
                <a:solidFill>
                  <a:schemeClr val="bg1"/>
                </a:solidFill>
              </a:rPr>
              <a:t>nyata</a:t>
            </a:r>
            <a:r>
              <a:rPr lang="en-US" altLang="id-ID" sz="1200" b="1" dirty="0" smtClean="0">
                <a:solidFill>
                  <a:schemeClr val="bg1"/>
                </a:solidFill>
              </a:rPr>
              <a:t> </a:t>
            </a:r>
            <a:r>
              <a:rPr lang="en-US" altLang="id-ID" sz="1200" b="1" dirty="0" err="1" smtClean="0">
                <a:solidFill>
                  <a:schemeClr val="bg1"/>
                </a:solidFill>
              </a:rPr>
              <a:t>dan</a:t>
            </a:r>
            <a:r>
              <a:rPr lang="en-US" altLang="id-ID" sz="1200" b="1" dirty="0" smtClean="0">
                <a:solidFill>
                  <a:schemeClr val="bg1"/>
                </a:solidFill>
              </a:rPr>
              <a:t> </a:t>
            </a:r>
            <a:r>
              <a:rPr lang="en-US" altLang="id-ID" sz="1200" b="1" dirty="0" err="1" smtClean="0">
                <a:solidFill>
                  <a:schemeClr val="bg1"/>
                </a:solidFill>
              </a:rPr>
              <a:t>tidak</a:t>
            </a:r>
            <a:r>
              <a:rPr lang="en-US" altLang="id-ID" sz="1200" b="1" dirty="0" smtClean="0">
                <a:solidFill>
                  <a:schemeClr val="bg1"/>
                </a:solidFill>
              </a:rPr>
              <a:t> </a:t>
            </a:r>
            <a:r>
              <a:rPr lang="en-US" altLang="id-ID" sz="1200" b="1" dirty="0" err="1" smtClean="0">
                <a:solidFill>
                  <a:schemeClr val="bg1"/>
                </a:solidFill>
              </a:rPr>
              <a:t>berjarak</a:t>
            </a:r>
            <a:r>
              <a:rPr lang="en-US" altLang="id-ID" sz="1200" b="1" dirty="0" smtClean="0">
                <a:solidFill>
                  <a:schemeClr val="bg1"/>
                </a:solidFill>
              </a:rPr>
              <a:t> </a:t>
            </a:r>
            <a:endParaRPr lang="en-US" altLang="id-ID" sz="1200" b="1" dirty="0">
              <a:solidFill>
                <a:schemeClr val="bg1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1527165" y="4371950"/>
            <a:ext cx="7020000" cy="64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50800" dir="54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4" name="Rectangle 63"/>
          <p:cNvSpPr/>
          <p:nvPr/>
        </p:nvSpPr>
        <p:spPr>
          <a:xfrm>
            <a:off x="1626224" y="4444041"/>
            <a:ext cx="612000" cy="50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1" name="TextBox 60"/>
          <p:cNvSpPr txBox="1"/>
          <p:nvPr/>
        </p:nvSpPr>
        <p:spPr>
          <a:xfrm>
            <a:off x="1626224" y="4465126"/>
            <a:ext cx="60528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05</a:t>
            </a:r>
            <a:endParaRPr lang="ko-KR" alt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2327140" y="4443958"/>
            <a:ext cx="6116031" cy="50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2" name="TextBox 12"/>
          <p:cNvSpPr txBox="1"/>
          <p:nvPr/>
        </p:nvSpPr>
        <p:spPr bwMode="auto">
          <a:xfrm>
            <a:off x="2411760" y="4465209"/>
            <a:ext cx="5622397" cy="461665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sz="1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Penonton</a:t>
            </a:r>
            <a:r>
              <a:rPr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biasanya</a:t>
            </a:r>
            <a:r>
              <a:rPr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memiliki</a:t>
            </a:r>
            <a:r>
              <a:rPr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konsentrasi</a:t>
            </a:r>
            <a:r>
              <a:rPr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penuh</a:t>
            </a:r>
            <a:r>
              <a:rPr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altLang="ko-KR" sz="1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hingga</a:t>
            </a:r>
            <a:r>
              <a:rPr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menimbulkan</a:t>
            </a:r>
            <a:r>
              <a:rPr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dampak</a:t>
            </a:r>
            <a:r>
              <a:rPr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psikologis</a:t>
            </a:r>
            <a:r>
              <a:rPr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en-US" altLang="ko-KR" sz="1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seakan-akan</a:t>
            </a:r>
            <a:r>
              <a:rPr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berada</a:t>
            </a:r>
            <a:r>
              <a:rPr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dalam</a:t>
            </a:r>
            <a:r>
              <a:rPr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film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8211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ver and End Slide Master">
  <a:themeElements>
    <a:clrScheme name="ALLPPT-COLOR-A0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76B1D1"/>
      </a:accent1>
      <a:accent2>
        <a:srgbClr val="A0C358"/>
      </a:accent2>
      <a:accent3>
        <a:srgbClr val="F3C04A"/>
      </a:accent3>
      <a:accent4>
        <a:srgbClr val="F26D9A"/>
      </a:accent4>
      <a:accent5>
        <a:srgbClr val="57687C"/>
      </a:accent5>
      <a:accent6>
        <a:srgbClr val="CBCBCB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s Slide Master">
  <a:themeElements>
    <a:clrScheme name="ALLPPT-COLOR-A0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76B1D1"/>
      </a:accent1>
      <a:accent2>
        <a:srgbClr val="A0C358"/>
      </a:accent2>
      <a:accent3>
        <a:srgbClr val="F3C04A"/>
      </a:accent3>
      <a:accent4>
        <a:srgbClr val="F26D9A"/>
      </a:accent4>
      <a:accent5>
        <a:srgbClr val="57687C"/>
      </a:accent5>
      <a:accent6>
        <a:srgbClr val="CBCBCB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Section Break Slide Master">
  <a:themeElements>
    <a:clrScheme name="ALLPPT-COLOR-A0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76B1D1"/>
      </a:accent1>
      <a:accent2>
        <a:srgbClr val="A0C358"/>
      </a:accent2>
      <a:accent3>
        <a:srgbClr val="F3C04A"/>
      </a:accent3>
      <a:accent4>
        <a:srgbClr val="F26D9A"/>
      </a:accent4>
      <a:accent5>
        <a:srgbClr val="57687C"/>
      </a:accent5>
      <a:accent6>
        <a:srgbClr val="CBCBCB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1231</TotalTime>
  <Words>467</Words>
  <Application>Microsoft Office PowerPoint</Application>
  <PresentationFormat>On-screen Show (16:9)</PresentationFormat>
  <Paragraphs>93</Paragraphs>
  <Slides>23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Cover and End Slide Master</vt:lpstr>
      <vt:lpstr>Contents Slide Master</vt:lpstr>
      <vt:lpstr>Section Break Slide Master</vt:lpstr>
      <vt:lpstr>Film dan Televisi</vt:lpstr>
      <vt:lpstr>PowerPoint Presentation</vt:lpstr>
      <vt:lpstr>PowerPoint Presentation</vt:lpstr>
      <vt:lpstr>Kapan sebenarnya film bermula?</vt:lpstr>
      <vt:lpstr>Sekilas Sejarah Film</vt:lpstr>
      <vt:lpstr>Bagaimana dengan era digital saat ini?</vt:lpstr>
      <vt:lpstr>PowerPoint Presentation</vt:lpstr>
      <vt:lpstr>PowerPoint Presentation</vt:lpstr>
      <vt:lpstr>Karakteristik Film</vt:lpstr>
      <vt:lpstr>PowerPoint Presentation</vt:lpstr>
      <vt:lpstr>Apalagi yang berubah?</vt:lpstr>
      <vt:lpstr>PowerPoint Presentation</vt:lpstr>
      <vt:lpstr>PowerPoint Presentation</vt:lpstr>
      <vt:lpstr>PowerPoint Presentation</vt:lpstr>
      <vt:lpstr>PowerPoint Presentation</vt:lpstr>
      <vt:lpstr>Menurut Anda, apa dampak dari konsentrasi industri film?</vt:lpstr>
      <vt:lpstr>PowerPoint Presentation</vt:lpstr>
      <vt:lpstr>PowerPoint Presentation</vt:lpstr>
      <vt:lpstr>Karakteristik Televisi</vt:lpstr>
      <vt:lpstr>Section Break</vt:lpstr>
      <vt:lpstr>PowerPoint Presentation</vt:lpstr>
      <vt:lpstr>Apa yang berubah?</vt:lpstr>
      <vt:lpstr>PowerPoint Presentation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Googlesliesppt.com;allppt.com</dc:creator>
  <cp:lastModifiedBy>pc</cp:lastModifiedBy>
  <cp:revision>89</cp:revision>
  <dcterms:created xsi:type="dcterms:W3CDTF">2016-11-15T01:04:21Z</dcterms:created>
  <dcterms:modified xsi:type="dcterms:W3CDTF">2019-02-17T16:37:48Z</dcterms:modified>
</cp:coreProperties>
</file>