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1pPr>
    <a:lvl2pPr marL="0" marR="0" indent="228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2pPr>
    <a:lvl3pPr marL="0" marR="0" indent="457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3pPr>
    <a:lvl4pPr marL="0" marR="0" indent="685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4pPr>
    <a:lvl5pPr marL="0" marR="0" indent="9144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5pPr>
    <a:lvl6pPr marL="0" marR="0" indent="11430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6pPr>
    <a:lvl7pPr marL="0" marR="0" indent="1371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7pPr>
    <a:lvl8pPr marL="0" marR="0" indent="1600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8pPr>
    <a:lvl9pPr marL="0" marR="0" indent="1828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 b="def" i="def"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" name="Shape 12"/>
          <p:cNvSpPr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Shape 13"/>
          <p:cNvSpPr/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pc="0" sz="21000">
                <a:solidFill>
                  <a:srgbClr val="E4E4E4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02" name="Shape 102"/>
          <p:cNvSpPr/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03" name="Shape 103"/>
          <p:cNvSpPr/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sz="4800">
                <a:solidFill>
                  <a:srgbClr val="6B6D6D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</a:lstStyle>
          <a:p>
            <a:pPr/>
            <a:r>
              <a:t>-Johnny Appleseed</a:t>
            </a:r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2" name="Shape 1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Shape 22"/>
          <p:cNvSpPr/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3" name="Shape 23"/>
          <p:cNvSpPr/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Shape 24"/>
          <p:cNvSpPr/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xfrm>
            <a:off x="12083465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pic" idx="13"/>
          </p:nvPr>
        </p:nvSpPr>
        <p:spPr>
          <a:xfrm>
            <a:off x="7531100" y="0"/>
            <a:ext cx="54737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2" name="Shape 42"/>
          <p:cNvSpPr/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" name="Shape 43"/>
          <p:cNvSpPr/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" name="Shape 44"/>
          <p:cNvSpPr/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hape 5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hape 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pic" idx="13"/>
          </p:nvPr>
        </p:nvSpPr>
        <p:spPr>
          <a:xfrm>
            <a:off x="0" y="0"/>
            <a:ext cx="64389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2" name="Shape 72"/>
          <p:cNvSpPr/>
          <p:nvPr>
            <p:ph type="body" sz="quarter" idx="14"/>
          </p:nvPr>
        </p:nvSpPr>
        <p:spPr>
          <a:xfrm>
            <a:off x="7023100" y="1574800"/>
            <a:ext cx="53975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3" name="Shape 73"/>
          <p:cNvSpPr/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4" name="Shape 74"/>
          <p:cNvSpPr/>
          <p:nvPr>
            <p:ph type="body" sz="half" idx="1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>
            <a:lvl1pPr marL="406400" indent="-406400">
              <a:defRPr sz="2800"/>
            </a:lvl1pPr>
            <a:lvl2pPr marL="812800" indent="-406400">
              <a:defRPr sz="2800"/>
            </a:lvl2pPr>
            <a:lvl3pPr marL="1219200" indent="-406400">
              <a:defRPr sz="2800"/>
            </a:lvl3pPr>
            <a:lvl4pPr marL="1625600" indent="-406400">
              <a:defRPr sz="2800"/>
            </a:lvl4pPr>
            <a:lvl5pPr marL="2032000" indent="-4064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hape 8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pic" idx="13"/>
          </p:nvPr>
        </p:nvSpPr>
        <p:spPr>
          <a:xfrm>
            <a:off x="571500" y="571500"/>
            <a:ext cx="7429500" cy="731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" name="Shape 91"/>
          <p:cNvSpPr/>
          <p:nvPr>
            <p:ph type="pic" sz="quarter" idx="14"/>
          </p:nvPr>
        </p:nvSpPr>
        <p:spPr>
          <a:xfrm>
            <a:off x="8128000" y="5715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2" name="Shape 92"/>
          <p:cNvSpPr/>
          <p:nvPr>
            <p:ph type="pic" sz="quarter" idx="15"/>
          </p:nvPr>
        </p:nvSpPr>
        <p:spPr>
          <a:xfrm>
            <a:off x="8128000" y="42926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Shape 93"/>
          <p:cNvSpPr/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spc="0" sz="160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1pPr>
      <a:lvl2pPr marL="9398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2pPr>
      <a:lvl3pPr marL="14097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3pPr>
      <a:lvl4pPr marL="18796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4pPr>
      <a:lvl5pPr marL="23495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5pPr>
      <a:lvl6pPr marL="28194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6pPr>
      <a:lvl7pPr marL="32893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7pPr>
      <a:lvl8pPr marL="37592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8pPr>
      <a:lvl9pPr marL="42291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118295074_2675x2907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94" t="7974" r="116" b="2320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9" name="Shape 129"/>
          <p:cNvSpPr/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30" name="Shape 130"/>
          <p:cNvSpPr/>
          <p:nvPr>
            <p:ph type="body" idx="15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1" name="Shape 1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97256">
              <a:defRPr sz="8228">
                <a:solidFill>
                  <a:srgbClr val="000000"/>
                </a:solidFill>
              </a:defRPr>
            </a:lvl1pPr>
          </a:lstStyle>
          <a:p>
            <a:pPr/>
            <a:r>
              <a:t>Perkembangan Teknologi Informasi dan Komunikasi</a:t>
            </a:r>
          </a:p>
        </p:txBody>
      </p:sp>
      <p:sp>
        <p:nvSpPr>
          <p:cNvPr id="132" name="Shape 13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Pertemuan 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7" name="Shape 1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43305">
              <a:spcBef>
                <a:spcPts val="2100"/>
              </a:spcBef>
              <a:defRPr sz="4836">
                <a:solidFill>
                  <a:srgbClr val="000000"/>
                </a:solidFill>
              </a:defRPr>
            </a:pPr>
            <a:r>
              <a:t>6. </a:t>
            </a:r>
            <a:r>
              <a:t>interlocutor</a:t>
            </a:r>
          </a:p>
        </p:txBody>
      </p:sp>
      <p:sp>
        <p:nvSpPr>
          <p:cNvPr id="168" name="Shape 1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Tidak hanya sekadar tempat berlalu lalangnya informasi, tetapi juga partner komunikasi yang memungkinkan terjadinya komunikasi interaktif.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1" name="Shape 1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8150">
              <a:spcBef>
                <a:spcPts val="1700"/>
              </a:spcBef>
              <a:defRPr sz="3900">
                <a:solidFill>
                  <a:srgbClr val="000000"/>
                </a:solidFill>
              </a:defRPr>
            </a:lvl1pPr>
          </a:lstStyle>
          <a:p>
            <a:pPr/>
            <a:r>
              <a:t>KONSEKUENSI media teknologi komunikasi informasi bagi masyarakat</a:t>
            </a:r>
          </a:p>
        </p:txBody>
      </p:sp>
      <p:sp>
        <p:nvSpPr>
          <p:cNvPr id="172" name="Shape 17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>
                <a:solidFill>
                  <a:srgbClr val="000000"/>
                </a:solidFill>
              </a:defRPr>
            </a:pPr>
            <a:r>
              <a:t>Dampak positif yang dirasakan oleh masyarakat adalah sebagai berikut: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dapat menciptakan pengalaman belajar yang bermakna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memfasilitasi interaksi antarindividu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memperkaya pengalaman belajar nilai-nilai sosial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m</a:t>
            </a:r>
            <a:r>
              <a:t>a</a:t>
            </a:r>
            <a:r>
              <a:t>mpu mengubah suasana belajar nilai-nilai sosial budaya menjadi aktif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meningkatkan efisiensi dan produktivitas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mempermudah pengiri</a:t>
            </a:r>
            <a:r>
              <a:t>m</a:t>
            </a:r>
            <a:r>
              <a:t>an dan penerimaan informasi.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5" name="Shape 1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>
                <a:solidFill>
                  <a:srgbClr val="000000"/>
                </a:solidFill>
              </a:defRPr>
            </a:lvl1pPr>
          </a:lstStyle>
          <a:p>
            <a:pPr/>
            <a:r>
              <a:t>Referensi</a:t>
            </a:r>
          </a:p>
        </p:txBody>
      </p:sp>
      <p:sp>
        <p:nvSpPr>
          <p:cNvPr id="176" name="Shape 17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t>Williams, Brian K., Stacey Sawyer. </a:t>
            </a:r>
            <a:r>
              <a:t>(</a:t>
            </a:r>
            <a:r>
              <a:t>2006</a:t>
            </a:r>
            <a:r>
              <a:t>)</a:t>
            </a:r>
            <a:r>
              <a:t>. </a:t>
            </a:r>
            <a:r>
              <a:rPr>
                <a:latin typeface="Iowan Old Style Italic"/>
                <a:ea typeface="Iowan Old Style Italic"/>
                <a:cs typeface="Iowan Old Style Italic"/>
                <a:sym typeface="Iowan Old Style Italic"/>
              </a:rPr>
              <a:t>Using Information Technology: A Practical Introduction to Computers and Communications</a:t>
            </a:r>
            <a:r>
              <a:t>,</a:t>
            </a:r>
            <a:r>
              <a:t> 7th Edition, McGraw-Hill Higher Education.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Aji Supriyanto. (2005). </a:t>
            </a:r>
            <a:r>
              <a:rPr>
                <a:latin typeface="Iowan Old Style Italic"/>
                <a:ea typeface="Iowan Old Style Italic"/>
                <a:cs typeface="Iowan Old Style Italic"/>
                <a:sym typeface="Iowan Old Style Italic"/>
              </a:rPr>
              <a:t>Pengantar Teknologi Informasi.</a:t>
            </a:r>
            <a:r>
              <a:rPr i="1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t>Salemba Infotek.</a:t>
            </a:r>
            <a:endParaRPr sz="2800"/>
          </a:p>
          <a:p>
            <a:pPr>
              <a:defRPr>
                <a:solidFill>
                  <a:srgbClr val="000000"/>
                </a:solidFill>
              </a:defRPr>
            </a:pPr>
            <a:r>
              <a:t>David Bell</a:t>
            </a:r>
            <a:r>
              <a:t>. (200</a:t>
            </a:r>
            <a:r>
              <a:t>6</a:t>
            </a:r>
            <a:r>
              <a:t>). </a:t>
            </a:r>
            <a:r>
              <a:rPr>
                <a:latin typeface="Iowan Old Style Italic"/>
                <a:ea typeface="Iowan Old Style Italic"/>
                <a:cs typeface="Iowan Old Style Italic"/>
                <a:sym typeface="Iowan Old Style Italic"/>
              </a:rPr>
              <a:t>Science, Technology and Culture.</a:t>
            </a:r>
            <a:r>
              <a:t> Open University Press</a:t>
            </a:r>
            <a:r>
              <a:t>.</a:t>
            </a:r>
            <a:endParaRPr sz="2800"/>
          </a:p>
          <a:p>
            <a:pPr>
              <a:defRPr>
                <a:solidFill>
                  <a:srgbClr val="000000"/>
                </a:solidFill>
              </a:defRPr>
            </a:pPr>
            <a:r>
              <a:t>Turban, Rainer, Potter (2005). </a:t>
            </a:r>
            <a:r>
              <a:rPr>
                <a:latin typeface="Iowan Old Style Italic"/>
                <a:ea typeface="Iowan Old Style Italic"/>
                <a:cs typeface="Iowan Old Style Italic"/>
                <a:sym typeface="Iowan Old Style Italic"/>
              </a:rPr>
              <a:t>Introduction to Information Technology, 3rd edition.</a:t>
            </a:r>
            <a:r>
              <a:t> Salemba Infotek.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>
                <a:solidFill>
                  <a:srgbClr val="000000"/>
                </a:solidFill>
              </a:defRPr>
            </a:lvl1pPr>
          </a:lstStyle>
          <a:p>
            <a:pPr/>
            <a:r>
              <a:t>Kemampuan Akhir yang Diharapkan</a:t>
            </a:r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>
                <a:solidFill>
                  <a:srgbClr val="000000"/>
                </a:solidFill>
              </a:defRPr>
            </a:pPr>
            <a:r>
              <a:t>Mahasiswa dapat mengetahui bagaimana perkembangan teknologi informasi dan komunikasi dapat memengaruhi media </a:t>
            </a:r>
            <a:r>
              <a:t>massa </a:t>
            </a:r>
            <a:r>
              <a:t>di masyarakat.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9" name="Shape 1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>
                <a:solidFill>
                  <a:srgbClr val="000000"/>
                </a:solidFill>
              </a:defRPr>
            </a:lvl1pPr>
          </a:lstStyle>
          <a:p>
            <a:pPr/>
            <a:r>
              <a:t>Materi POKOK</a:t>
            </a:r>
          </a:p>
        </p:txBody>
      </p:sp>
      <p:sp>
        <p:nvSpPr>
          <p:cNvPr id="140" name="Shape 1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Peran teknologi komunikasi terhadap media massa dan media teknologi komunikasi di masyarakat.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>
                <a:solidFill>
                  <a:srgbClr val="000000"/>
                </a:solidFill>
              </a:defRPr>
            </a:lvl1pPr>
          </a:lstStyle>
          <a:p>
            <a:pPr/>
            <a:r>
              <a:t>peran media massa</a:t>
            </a:r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554990">
              <a:spcBef>
                <a:spcPts val="1700"/>
              </a:spcBef>
              <a:buSzTx/>
              <a:buFontTx/>
              <a:buNone/>
              <a:defRPr sz="3040">
                <a:solidFill>
                  <a:srgbClr val="000000"/>
                </a:solidFill>
              </a:defRPr>
            </a:pPr>
            <a:r>
              <a:t>Peran media massa dalam kehidupan sosial, terutama dalam masyarakat modern ada 6 perspektif dalam hal melihat peran media:</a:t>
            </a:r>
          </a:p>
          <a:p>
            <a:pPr marL="446404" indent="-446404" defTabSz="554990">
              <a:spcBef>
                <a:spcPts val="1700"/>
              </a:spcBef>
              <a:defRPr sz="3040">
                <a:solidFill>
                  <a:srgbClr val="000000"/>
                </a:solidFill>
              </a:defRPr>
            </a:pPr>
            <a:r>
              <a:t>Sebagai</a:t>
            </a:r>
            <a:r>
              <a:rPr>
                <a:latin typeface="Iowan Old Style Italic"/>
                <a:ea typeface="Iowan Old Style Italic"/>
                <a:cs typeface="Iowan Old Style Italic"/>
                <a:sym typeface="Iowan Old Style Italic"/>
              </a:rPr>
              <a:t> window on event and experience</a:t>
            </a:r>
            <a:r>
              <a:t>.</a:t>
            </a:r>
            <a:endParaRPr sz="2280">
              <a:latin typeface="Arial"/>
              <a:ea typeface="Arial"/>
              <a:cs typeface="Arial"/>
              <a:sym typeface="Arial"/>
            </a:endParaRPr>
          </a:p>
          <a:p>
            <a:pPr marL="446404" indent="-446404" defTabSz="554990">
              <a:spcBef>
                <a:spcPts val="1700"/>
              </a:spcBef>
              <a:defRPr sz="3040">
                <a:solidFill>
                  <a:srgbClr val="000000"/>
                </a:solidFill>
              </a:defRPr>
            </a:pPr>
            <a:r>
              <a:t>Sebagai </a:t>
            </a:r>
            <a:r>
              <a:rPr>
                <a:latin typeface="Iowan Old Style Italic"/>
                <a:ea typeface="Iowan Old Style Italic"/>
                <a:cs typeface="Iowan Old Style Italic"/>
                <a:sym typeface="Iowan Old Style Italic"/>
              </a:rPr>
              <a:t>a mirror of event in society and the world, implying a faithful reflection</a:t>
            </a:r>
            <a:r>
              <a:t>.</a:t>
            </a:r>
          </a:p>
          <a:p>
            <a:pPr marL="446404" indent="-446404" defTabSz="554990">
              <a:spcBef>
                <a:spcPts val="1700"/>
              </a:spcBef>
              <a:defRPr sz="3040">
                <a:solidFill>
                  <a:srgbClr val="000000"/>
                </a:solidFill>
              </a:defRPr>
            </a:pPr>
            <a:r>
              <a:t>Sebagai filter atau </a:t>
            </a:r>
            <a:r>
              <a:rPr>
                <a:latin typeface="Iowan Old Style Italic"/>
                <a:ea typeface="Iowan Old Style Italic"/>
                <a:cs typeface="Iowan Old Style Italic"/>
                <a:sym typeface="Iowan Old Style Italic"/>
              </a:rPr>
              <a:t>gatekeeper</a:t>
            </a:r>
            <a:r>
              <a:t>.</a:t>
            </a:r>
          </a:p>
          <a:p>
            <a:pPr marL="446404" indent="-446404" defTabSz="554990">
              <a:spcBef>
                <a:spcPts val="1700"/>
              </a:spcBef>
              <a:defRPr sz="3040">
                <a:solidFill>
                  <a:srgbClr val="000000"/>
                </a:solidFill>
              </a:defRPr>
            </a:pPr>
            <a:r>
              <a:t>Penunjuk jalan atau </a:t>
            </a:r>
            <a:r>
              <a:rPr>
                <a:latin typeface="Iowan Old Style Italic"/>
                <a:ea typeface="Iowan Old Style Italic"/>
                <a:cs typeface="Iowan Old Style Italic"/>
                <a:sym typeface="Iowan Old Style Italic"/>
              </a:rPr>
              <a:t>interpreter</a:t>
            </a:r>
            <a:r>
              <a:t>.</a:t>
            </a:r>
          </a:p>
          <a:p>
            <a:pPr marL="446404" indent="-446404" defTabSz="554990">
              <a:spcBef>
                <a:spcPts val="1700"/>
              </a:spcBef>
              <a:defRPr sz="3040">
                <a:solidFill>
                  <a:srgbClr val="000000"/>
                </a:solidFill>
              </a:defRPr>
            </a:pPr>
            <a:r>
              <a:t>Forum untuk mempresentasikan berbagai informasi dan ide-ide kepada khalayak</a:t>
            </a:r>
          </a:p>
          <a:p>
            <a:pPr marL="446404" indent="-446404" defTabSz="554990">
              <a:spcBef>
                <a:spcPts val="1700"/>
              </a:spcBef>
              <a:defRPr sz="3040">
                <a:solidFill>
                  <a:srgbClr val="000000"/>
                </a:solidFill>
              </a:defRPr>
            </a:pPr>
            <a:r>
              <a:t>Sebagai </a:t>
            </a:r>
            <a:r>
              <a:rPr>
                <a:latin typeface="Iowan Old Style Italic"/>
                <a:ea typeface="Iowan Old Style Italic"/>
                <a:cs typeface="Iowan Old Style Italic"/>
                <a:sym typeface="Iowan Old Style Italic"/>
              </a:rPr>
              <a:t>interlocutor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43305">
              <a:spcBef>
                <a:spcPts val="2100"/>
              </a:spcBef>
              <a:defRPr sz="4836">
                <a:solidFill>
                  <a:srgbClr val="000000"/>
                </a:solidFill>
              </a:defRPr>
            </a:pPr>
            <a:r>
              <a:t>1. </a:t>
            </a:r>
            <a:r>
              <a:t>window on event and experience</a:t>
            </a:r>
          </a:p>
        </p:txBody>
      </p:sp>
      <p:sp>
        <p:nvSpPr>
          <p:cNvPr id="148" name="Shape 1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latin typeface="Iowan Old Style Roman"/>
                <a:ea typeface="Iowan Old Style Roman"/>
                <a:cs typeface="Iowan Old Style Roman"/>
                <a:sym typeface="Iowan Old Style Roman"/>
              </a:defRPr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Media dipandang sebagai jendela yang memungkinkan khalayak melihat apa yang sedang terjadi di luar sana. Atau media merupakan sarana belajar untuk mengetahui berbagai peristiwa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1" name="Shape 1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33679">
              <a:lnSpc>
                <a:spcPct val="80000"/>
              </a:lnSpc>
              <a:spcBef>
                <a:spcPts val="0"/>
              </a:spcBef>
              <a:defRPr sz="4840">
                <a:solidFill>
                  <a:srgbClr val="000000"/>
                </a:solidFill>
              </a:defRPr>
            </a:pPr>
            <a:r>
              <a:rPr sz="3400"/>
              <a:t>2.</a:t>
            </a:r>
            <a:r>
              <a:t> </a:t>
            </a:r>
            <a:r>
              <a:rPr sz="3400"/>
              <a:t>A </a:t>
            </a:r>
            <a:r>
              <a:rPr sz="3400"/>
              <a:t>mirror of event in society and the world, implying a faithful reflection</a:t>
            </a:r>
            <a:r>
              <a:rPr sz="3400"/>
              <a:t> </a:t>
            </a:r>
            <a:endParaRPr sz="3400"/>
          </a:p>
          <a:p>
            <a:pPr algn="r" defTabSz="233679">
              <a:lnSpc>
                <a:spcPct val="80000"/>
              </a:lnSpc>
              <a:spcBef>
                <a:spcPts val="0"/>
              </a:spcBef>
              <a:defRPr sz="3400">
                <a:solidFill>
                  <a:srgbClr val="000000"/>
                </a:solidFill>
              </a:defRPr>
            </a:pPr>
            <a:r>
              <a:t>a mirror of event in society and the world, implying a faithful reflection</a:t>
            </a:r>
            <a:r>
              <a:t>. </a:t>
            </a:r>
            <a:r>
              <a:t>a mirror of event in society and the world, implying a faithful reflection</a:t>
            </a:r>
            <a:r>
              <a:t>.</a:t>
            </a:r>
          </a:p>
        </p:txBody>
      </p:sp>
      <p:sp>
        <p:nvSpPr>
          <p:cNvPr id="152" name="Shape 1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Cermin berbagai peristiwa yang ada di masyarakat dan dunia, yang merefleksikan apa adanya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5" name="Shape 1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43305">
              <a:spcBef>
                <a:spcPts val="2100"/>
              </a:spcBef>
              <a:defRPr sz="4836">
                <a:solidFill>
                  <a:srgbClr val="000000"/>
                </a:solidFill>
              </a:defRPr>
            </a:pPr>
            <a:r>
              <a:t>3. filter atau </a:t>
            </a:r>
            <a:r>
              <a:t>gatekeeper</a:t>
            </a:r>
          </a:p>
        </p:txBody>
      </p:sp>
      <p:sp>
        <p:nvSpPr>
          <p:cNvPr id="156" name="Shape 1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69899" indent="-469899"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Menyeleksi berbagai hal untuk diberi perhatian atau tidak. Media senantiasa memilih issue, informasi atau bentuk content yang lain berdasar standar para pengelolanya.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9" name="Shape 1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43305">
              <a:spcBef>
                <a:spcPts val="2100"/>
              </a:spcBef>
              <a:defRPr sz="4836">
                <a:solidFill>
                  <a:srgbClr val="000000"/>
                </a:solidFill>
              </a:defRPr>
            </a:pPr>
            <a:r>
              <a:t>4. Penunjuk jalan atau </a:t>
            </a:r>
            <a:r>
              <a:t>interpreter</a:t>
            </a:r>
            <a:r>
              <a:t>.</a:t>
            </a:r>
          </a:p>
        </p:txBody>
      </p:sp>
      <p:sp>
        <p:nvSpPr>
          <p:cNvPr id="160" name="Shape 1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t>Menerjemahkan dan menunjukkan arah atas berbagai ketidakpastian, atau </a:t>
            </a:r>
            <a:r>
              <a:rPr>
                <a:latin typeface="Iowan Old Style Italic"/>
                <a:ea typeface="Iowan Old Style Italic"/>
                <a:cs typeface="Iowan Old Style Italic"/>
                <a:sym typeface="Iowan Old Style Italic"/>
              </a:rPr>
              <a:t>alternative</a:t>
            </a:r>
            <a:r>
              <a:t> yang beragam.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3" name="Shape 1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>
                <a:solidFill>
                  <a:srgbClr val="000000"/>
                </a:solidFill>
              </a:defRPr>
            </a:lvl1pPr>
          </a:lstStyle>
          <a:p>
            <a:pPr/>
            <a:r>
              <a:t>5. Forum</a:t>
            </a:r>
          </a:p>
        </p:txBody>
      </p:sp>
      <p:sp>
        <p:nvSpPr>
          <p:cNvPr id="164" name="Shape 16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Media massa sebagai forum untuk mempresentasikan berbagai informasi dan ide-ide kepada khalayak.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b="0" baseline="0" cap="none" i="0" spc="28" strike="noStrike" sz="28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Iowan Old Style Italic"/>
            <a:ea typeface="Iowan Old Style Italic"/>
            <a:cs typeface="Iowan Old Style Italic"/>
            <a:sym typeface="Iowan Old Style Ital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b="0" baseline="0" cap="none" i="0" spc="28" strike="noStrike" sz="28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Iowan Old Style Italic"/>
            <a:ea typeface="Iowan Old Style Italic"/>
            <a:cs typeface="Iowan Old Style Italic"/>
            <a:sym typeface="Iowan Old Style Ital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