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6"/>
  </p:notesMasterIdLst>
  <p:sldIdLst>
    <p:sldId id="310" r:id="rId2"/>
    <p:sldId id="312" r:id="rId3"/>
    <p:sldId id="313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42" r:id="rId12"/>
    <p:sldId id="376" r:id="rId13"/>
    <p:sldId id="377" r:id="rId14"/>
    <p:sldId id="378" r:id="rId15"/>
    <p:sldId id="383" r:id="rId16"/>
    <p:sldId id="361" r:id="rId17"/>
    <p:sldId id="362" r:id="rId18"/>
    <p:sldId id="380" r:id="rId19"/>
    <p:sldId id="363" r:id="rId20"/>
    <p:sldId id="364" r:id="rId21"/>
    <p:sldId id="379" r:id="rId22"/>
    <p:sldId id="365" r:id="rId23"/>
    <p:sldId id="375" r:id="rId24"/>
    <p:sldId id="366" r:id="rId25"/>
    <p:sldId id="367" r:id="rId26"/>
    <p:sldId id="368" r:id="rId27"/>
    <p:sldId id="381" r:id="rId28"/>
    <p:sldId id="369" r:id="rId29"/>
    <p:sldId id="382" r:id="rId30"/>
    <p:sldId id="370" r:id="rId31"/>
    <p:sldId id="371" r:id="rId32"/>
    <p:sldId id="372" r:id="rId33"/>
    <p:sldId id="373" r:id="rId34"/>
    <p:sldId id="37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48C"/>
    <a:srgbClr val="3333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8046" autoAdjust="0"/>
  </p:normalViewPr>
  <p:slideViewPr>
    <p:cSldViewPr>
      <p:cViewPr>
        <p:scale>
          <a:sx n="90" d="100"/>
          <a:sy n="90" d="100"/>
        </p:scale>
        <p:origin x="-714" y="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8E1EC-6F2B-4712-8264-F36B98E37397}" type="datetimeFigureOut">
              <a:rPr lang="id-ID" smtClean="0"/>
              <a:t>07/04/2016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37F6B-57E6-44BA-96ED-147405387AA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109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a home base to excellence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39750" y="1628775"/>
            <a:ext cx="8135938" cy="4824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a home base to excellence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39750" y="1628775"/>
            <a:ext cx="8135938" cy="4824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05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a home base to excellence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39750" y="1628775"/>
            <a:ext cx="8135938" cy="4824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15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a home base to excellence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39750" y="1628775"/>
            <a:ext cx="8135938" cy="4824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16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a home base to excellence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39750" y="1628775"/>
            <a:ext cx="8135938" cy="4824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24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a home base to excellence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39750" y="1628775"/>
            <a:ext cx="8135938" cy="4824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24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a home base to excellence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39750" y="1628775"/>
            <a:ext cx="8135938" cy="4824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24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a home base to excellence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39750" y="1628775"/>
            <a:ext cx="8135938" cy="4824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24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a home base to excellence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39750" y="1628775"/>
            <a:ext cx="8135938" cy="4824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24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a home base to excellence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39750" y="1628775"/>
            <a:ext cx="8135938" cy="4824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24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a home base to excellence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39750" y="1628775"/>
            <a:ext cx="8135938" cy="4824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24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a home base to excellence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39750" y="1628775"/>
            <a:ext cx="8135938" cy="4824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63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a home base to excellence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39750" y="1628775"/>
            <a:ext cx="8135938" cy="4824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63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a home base to excellence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39750" y="1628775"/>
            <a:ext cx="8135938" cy="4824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63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a home base to excellence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39750" y="1628775"/>
            <a:ext cx="8135938" cy="4824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63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a home base to excellence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39750" y="1628775"/>
            <a:ext cx="8135938" cy="4824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63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a home base to excellence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39750" y="1628775"/>
            <a:ext cx="8135938" cy="4824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632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a home base to excellence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39750" y="1628775"/>
            <a:ext cx="8135938" cy="4824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63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a home base to excellence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39750" y="1628775"/>
            <a:ext cx="8135938" cy="4824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63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a home base to excellence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39750" y="1628775"/>
            <a:ext cx="8135938" cy="4824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632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a home base to excellence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39750" y="1628775"/>
            <a:ext cx="8135938" cy="4824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632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a home base to excellence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39750" y="1628775"/>
            <a:ext cx="8135938" cy="4824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632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a home base to excellence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39750" y="1628775"/>
            <a:ext cx="8135938" cy="4824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632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a home base to excellence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39750" y="1628775"/>
            <a:ext cx="8135938" cy="4824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632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a home base to excellence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39750" y="1628775"/>
            <a:ext cx="8135938" cy="4824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6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4/7/2016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4/7/2016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467544" y="404664"/>
            <a:ext cx="1762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78" r:id="rId13"/>
    <p:sldLayoutId id="2147483679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4" r:id="rId26"/>
    <p:sldLayoutId id="2147483695" r:id="rId27"/>
    <p:sldLayoutId id="2147483696" r:id="rId28"/>
    <p:sldLayoutId id="2147483697" r:id="rId29"/>
    <p:sldLayoutId id="2147483698" r:id="rId30"/>
    <p:sldLayoutId id="2147483699" r:id="rId31"/>
    <p:sldLayoutId id="2147483700" r:id="rId32"/>
    <p:sldLayoutId id="2147483701" r:id="rId33"/>
    <p:sldLayoutId id="2147483702" r:id="rId34"/>
    <p:sldLayoutId id="2147483703" r:id="rId35"/>
    <p:sldLayoutId id="2147483704" r:id="rId36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6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quarter" idx="10"/>
          </p:nvPr>
        </p:nvSpPr>
        <p:spPr>
          <a:xfrm>
            <a:off x="1331640" y="4581128"/>
            <a:ext cx="6400800" cy="6949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d-ID" sz="2800" noProof="1" smtClean="0"/>
              <a:t>Pertemuan – </a:t>
            </a:r>
            <a:r>
              <a:rPr lang="en-US" sz="2800" noProof="1" smtClean="0"/>
              <a:t>13</a:t>
            </a:r>
            <a:endParaRPr lang="id-ID" sz="2800" noProof="1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11560" y="3212976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3200" noProof="1" smtClean="0">
                <a:effectLst/>
              </a:rPr>
              <a:t>Peraturan Gempa Indonesia SNI 1726-2012</a:t>
            </a:r>
            <a:endParaRPr lang="id-ID" sz="2400" i="1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556792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noProof="1" smtClean="0">
                <a:latin typeface="Trebuchet MS" pitchFamily="34" charset="0"/>
              </a:rPr>
              <a:t>Mata Kuliah	: </a:t>
            </a:r>
            <a:r>
              <a:rPr lang="en-US" noProof="1">
                <a:latin typeface="Trebuchet MS" pitchFamily="34" charset="0"/>
              </a:rPr>
              <a:t>Dinamika Struktur &amp; Pengantar Rekayasa Kegempaan</a:t>
            </a:r>
          </a:p>
          <a:p>
            <a:r>
              <a:rPr lang="id-ID" noProof="1" smtClean="0">
                <a:latin typeface="Trebuchet MS" pitchFamily="34" charset="0"/>
              </a:rPr>
              <a:t>Kode		: </a:t>
            </a:r>
            <a:r>
              <a:rPr lang="en-US" noProof="1" smtClean="0">
                <a:latin typeface="Trebuchet MS" pitchFamily="34" charset="0"/>
              </a:rPr>
              <a:t>CIV - 308</a:t>
            </a:r>
            <a:endParaRPr lang="id-ID" noProof="1" smtClean="0">
              <a:latin typeface="Trebuchet MS" pitchFamily="34" charset="0"/>
            </a:endParaRPr>
          </a:p>
          <a:p>
            <a:r>
              <a:rPr lang="id-ID" noProof="1" smtClean="0">
                <a:latin typeface="Trebuchet MS" pitchFamily="34" charset="0"/>
              </a:rPr>
              <a:t>SKS		: 3 SK</a:t>
            </a:r>
            <a:r>
              <a:rPr lang="en-US" noProof="1" smtClean="0">
                <a:latin typeface="Trebuchet MS" pitchFamily="34" charset="0"/>
              </a:rPr>
              <a:t>S</a:t>
            </a:r>
            <a:endParaRPr lang="id-ID" noProof="1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3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14" y="2132856"/>
            <a:ext cx="713717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92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629" y="1628800"/>
            <a:ext cx="549592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915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39552" y="1484784"/>
            <a:ext cx="8135938" cy="4824413"/>
          </a:xfrm>
        </p:spPr>
        <p:txBody>
          <a:bodyPr/>
          <a:lstStyle/>
          <a:p>
            <a:pPr marL="82296" indent="0">
              <a:buNone/>
            </a:pP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Lateral</a:t>
            </a:r>
          </a:p>
          <a:p>
            <a:r>
              <a:rPr lang="id-ID" sz="2400" dirty="0"/>
              <a:t>SNI 1726 – </a:t>
            </a:r>
            <a:r>
              <a:rPr lang="id-ID" sz="2400" dirty="0" smtClean="0"/>
              <a:t>201</a:t>
            </a:r>
            <a:r>
              <a:rPr lang="en-US" sz="2400" dirty="0" smtClean="0"/>
              <a:t>2</a:t>
            </a:r>
            <a:r>
              <a:rPr lang="id-ID" sz="2400" dirty="0" smtClean="0"/>
              <a:t> </a:t>
            </a:r>
            <a:r>
              <a:rPr lang="id-ID" sz="2400" dirty="0"/>
              <a:t>memberikan petunjuk untuk tiga prosedur analisis </a:t>
            </a:r>
            <a:r>
              <a:rPr lang="id-ID" sz="2400" dirty="0" smtClean="0"/>
              <a:t>, </a:t>
            </a:r>
            <a:r>
              <a:rPr lang="id-ID" sz="2400" dirty="0"/>
              <a:t>yaitu:</a:t>
            </a:r>
          </a:p>
          <a:p>
            <a:pPr marL="82296" indent="0">
              <a:buNone/>
            </a:pPr>
            <a:r>
              <a:rPr lang="en-US" sz="2400" dirty="0" smtClean="0"/>
              <a:t>	</a:t>
            </a:r>
            <a:r>
              <a:rPr lang="id-ID" sz="2400" dirty="0" smtClean="0"/>
              <a:t>• </a:t>
            </a:r>
            <a:r>
              <a:rPr lang="id-ID" sz="2400" dirty="0"/>
              <a:t>Analisis gaya lateral equivalent (ELF)</a:t>
            </a:r>
          </a:p>
          <a:p>
            <a:pPr marL="82296" indent="0">
              <a:buNone/>
            </a:pPr>
            <a:r>
              <a:rPr lang="en-US" sz="2400" dirty="0" smtClean="0"/>
              <a:t>	</a:t>
            </a:r>
            <a:r>
              <a:rPr lang="id-ID" sz="2400" dirty="0" smtClean="0"/>
              <a:t>• </a:t>
            </a:r>
            <a:r>
              <a:rPr lang="id-ID" sz="2400" dirty="0"/>
              <a:t>Analisis Superposisi Ragam( MSA) </a:t>
            </a:r>
          </a:p>
          <a:p>
            <a:pPr marL="82296" indent="0">
              <a:buNone/>
            </a:pPr>
            <a:r>
              <a:rPr lang="en-US" sz="2400" dirty="0" smtClean="0"/>
              <a:t>	</a:t>
            </a:r>
            <a:r>
              <a:rPr lang="id-ID" sz="2400" dirty="0" smtClean="0"/>
              <a:t>• </a:t>
            </a:r>
            <a:r>
              <a:rPr lang="id-ID" sz="2400" dirty="0"/>
              <a:t>Analisis Riwayat Waktu(RHA)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4293096"/>
            <a:ext cx="3443107" cy="242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684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id-ID" sz="4000" dirty="0"/>
              <a:t>Batasan Penggunaan Prosedur Analisis </a:t>
            </a:r>
            <a:r>
              <a:rPr lang="id-ID" sz="4000" dirty="0" smtClean="0"/>
              <a:t>Gaya </a:t>
            </a:r>
            <a:r>
              <a:rPr lang="id-ID" sz="4000" dirty="0"/>
              <a:t>Lateral Ekivalen (ELF) </a:t>
            </a:r>
          </a:p>
          <a:p>
            <a:pPr marL="596646" indent="-514350">
              <a:buFont typeface="+mj-lt"/>
              <a:buAutoNum type="arabicPeriod"/>
            </a:pPr>
            <a:r>
              <a:rPr lang="id-ID" dirty="0" smtClean="0"/>
              <a:t>Berlaku </a:t>
            </a:r>
            <a:r>
              <a:rPr lang="id-ID" dirty="0"/>
              <a:t>hanya untuk struktur seragam (regular) dengan T &lt; 3.5 </a:t>
            </a:r>
            <a:r>
              <a:rPr lang="id-ID" dirty="0" smtClean="0"/>
              <a:t>Ts</a:t>
            </a: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id-ID" dirty="0" smtClean="0"/>
              <a:t>Kekakuan </a:t>
            </a:r>
            <a:r>
              <a:rPr lang="id-ID" dirty="0"/>
              <a:t>tingkat-tingkat yang berdekatan tidak berbeda lebih dari </a:t>
            </a:r>
            <a:r>
              <a:rPr lang="id-ID" dirty="0" smtClean="0"/>
              <a:t>30%</a:t>
            </a: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id-ID" dirty="0" smtClean="0"/>
              <a:t>Kekuatan </a:t>
            </a:r>
            <a:r>
              <a:rPr lang="id-ID" dirty="0"/>
              <a:t>tingkat-tingkat yang berdekatan tidak berbeda lebih dari </a:t>
            </a:r>
            <a:r>
              <a:rPr lang="id-ID" dirty="0" smtClean="0"/>
              <a:t>20%</a:t>
            </a: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id-ID" dirty="0" smtClean="0"/>
              <a:t>Massa </a:t>
            </a:r>
            <a:r>
              <a:rPr lang="id-ID" dirty="0"/>
              <a:t>pada tingkat-tingkat yang berdekatan tidak berbeda lebih dari 50%</a:t>
            </a:r>
          </a:p>
          <a:p>
            <a:pPr marL="82296" indent="0">
              <a:buNone/>
            </a:pPr>
            <a:r>
              <a:rPr lang="id-ID" dirty="0" smtClean="0"/>
              <a:t>Catatan</a:t>
            </a:r>
            <a:r>
              <a:rPr lang="id-ID" dirty="0"/>
              <a:t>:</a:t>
            </a:r>
          </a:p>
          <a:p>
            <a:r>
              <a:rPr lang="id-ID" dirty="0"/>
              <a:t>Jika pembatasan diatas tidak dipenuhi, maka harus digunakan analisis </a:t>
            </a:r>
            <a:r>
              <a:rPr lang="id-ID" dirty="0" smtClean="0"/>
              <a:t>dinamik </a:t>
            </a:r>
            <a:r>
              <a:rPr lang="id-ID" dirty="0"/>
              <a:t>yang biasanya dilakukan menggunakan analisis ragam </a:t>
            </a:r>
            <a:r>
              <a:rPr lang="id-ID" dirty="0" smtClean="0"/>
              <a:t>spektrum </a:t>
            </a:r>
            <a:r>
              <a:rPr lang="id-ID" dirty="0"/>
              <a:t>respons. Analisis “riwayat waktu” dapat dipakai, tetapi tidak </a:t>
            </a:r>
            <a:r>
              <a:rPr lang="id-ID" dirty="0" smtClean="0"/>
              <a:t>disyaratkan </a:t>
            </a:r>
            <a:r>
              <a:rPr lang="id-ID" dirty="0"/>
              <a:t>secara khusus.</a:t>
            </a:r>
          </a:p>
        </p:txBody>
      </p:sp>
    </p:spTree>
    <p:extLst>
      <p:ext uri="{BB962C8B-B14F-4D97-AF65-F5344CB8AC3E}">
        <p14:creationId xmlns:p14="http://schemas.microsoft.com/office/powerpoint/2010/main" val="3716702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26745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63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48768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30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82296" lvl="0" indent="0">
              <a:buNone/>
            </a:pPr>
            <a:r>
              <a:rPr lang="id-ID" b="1" noProof="1" smtClean="0"/>
              <a:t>Gaya Geser Dasar Seismik</a:t>
            </a:r>
            <a:endParaRPr lang="id-ID" noProof="1" smtClean="0"/>
          </a:p>
          <a:p>
            <a:pPr marL="82296" indent="0">
              <a:buNone/>
            </a:pPr>
            <a:r>
              <a:rPr lang="id-ID" sz="2200" noProof="1" smtClean="0"/>
              <a:t>Gaya geser dasar akibat gempa bumi, dalam arah yang ditetapkan harus ditentukan berdasarkan persamaan berikut :</a:t>
            </a:r>
          </a:p>
          <a:p>
            <a:pPr marL="82296" indent="0">
              <a:buNone/>
            </a:pPr>
            <a:r>
              <a:rPr lang="id-ID" sz="2200" noProof="1" smtClean="0"/>
              <a:t>	</a:t>
            </a:r>
            <a:r>
              <a:rPr lang="id-ID" sz="2200" i="1" noProof="1" smtClean="0"/>
              <a:t>V</a:t>
            </a:r>
            <a:r>
              <a:rPr lang="id-ID" sz="2200" noProof="1" smtClean="0"/>
              <a:t>	= </a:t>
            </a:r>
            <a:r>
              <a:rPr lang="id-ID" sz="2200" i="1" noProof="1" smtClean="0"/>
              <a:t>C</a:t>
            </a:r>
            <a:r>
              <a:rPr lang="id-ID" sz="2200" i="1" baseline="-25000" noProof="1" smtClean="0"/>
              <a:t>s</a:t>
            </a:r>
            <a:r>
              <a:rPr lang="id-ID" sz="2200" i="1" noProof="1" smtClean="0"/>
              <a:t>W</a:t>
            </a:r>
            <a:r>
              <a:rPr lang="id-ID" sz="2200" noProof="1" smtClean="0"/>
              <a:t>						</a:t>
            </a:r>
          </a:p>
          <a:p>
            <a:pPr marL="82296" indent="0">
              <a:buNone/>
            </a:pPr>
            <a:r>
              <a:rPr lang="id-ID" sz="2200" noProof="1" smtClean="0"/>
              <a:t>dengan :</a:t>
            </a:r>
          </a:p>
          <a:p>
            <a:pPr marL="0" indent="0">
              <a:buNone/>
            </a:pPr>
            <a:r>
              <a:rPr lang="id-ID" sz="2200" i="1" noProof="1" smtClean="0"/>
              <a:t>	C</a:t>
            </a:r>
            <a:r>
              <a:rPr lang="id-ID" sz="2200" i="1" baseline="-25000" noProof="1" smtClean="0"/>
              <a:t>s</a:t>
            </a:r>
            <a:r>
              <a:rPr lang="id-ID" sz="2200" noProof="1" smtClean="0"/>
              <a:t>	adalah koefisien respon seismik</a:t>
            </a:r>
          </a:p>
          <a:p>
            <a:pPr marL="0" indent="0">
              <a:buNone/>
            </a:pPr>
            <a:r>
              <a:rPr lang="id-ID" sz="2200" i="1" noProof="1" smtClean="0"/>
              <a:t>	W</a:t>
            </a:r>
            <a:r>
              <a:rPr lang="id-ID" sz="2200" noProof="1" smtClean="0"/>
              <a:t>	adalah berat seismik efektif</a:t>
            </a:r>
          </a:p>
          <a:p>
            <a:pPr marL="0" indent="0">
              <a:buNone/>
            </a:pPr>
            <a:r>
              <a:rPr lang="id-ID" sz="2200" noProof="1" smtClean="0"/>
              <a:t>Besaran koefisien respon seismik, </a:t>
            </a:r>
            <a:r>
              <a:rPr lang="id-ID" sz="2200" i="1" noProof="1" smtClean="0"/>
              <a:t>C</a:t>
            </a:r>
            <a:r>
              <a:rPr lang="id-ID" sz="2200" i="1" baseline="-25000" noProof="1" smtClean="0"/>
              <a:t>s</a:t>
            </a:r>
            <a:r>
              <a:rPr lang="id-ID" sz="2200" noProof="1" smtClean="0"/>
              <a:t>, dapat dihitung sebagai berikut :</a:t>
            </a:r>
          </a:p>
          <a:p>
            <a:endParaRPr lang="id-ID" noProof="1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163052"/>
              </p:ext>
            </p:extLst>
          </p:nvPr>
        </p:nvGraphicFramePr>
        <p:xfrm>
          <a:off x="1763688" y="5157192"/>
          <a:ext cx="1440160" cy="1075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Equation" r:id="rId3" imgW="672808" imgH="507780" progId="Equation.3">
                  <p:embed/>
                </p:oleObj>
              </mc:Choice>
              <mc:Fallback>
                <p:oleObj name="Equation" r:id="rId3" imgW="672808" imgH="507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5157192"/>
                        <a:ext cx="1440160" cy="10750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860032" y="299695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(9)</a:t>
            </a:r>
            <a:endParaRPr lang="id-ID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0032" y="554180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(10)</a:t>
            </a:r>
            <a:endParaRPr lang="id-ID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55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s-GT" sz="2000" dirty="0" err="1" smtClean="0"/>
              <a:t>dengan</a:t>
            </a:r>
            <a:r>
              <a:rPr lang="es-GT" sz="2000" dirty="0" smtClean="0"/>
              <a:t> </a:t>
            </a:r>
            <a:r>
              <a:rPr lang="es-GT" sz="2000" dirty="0"/>
              <a:t>:</a:t>
            </a:r>
            <a:endParaRPr lang="id-ID" sz="2000" dirty="0"/>
          </a:p>
          <a:p>
            <a:pPr marL="0" indent="0">
              <a:buNone/>
            </a:pPr>
            <a:r>
              <a:rPr lang="es-GT" sz="2000" i="1" dirty="0" smtClean="0"/>
              <a:t>S</a:t>
            </a:r>
            <a:r>
              <a:rPr lang="es-GT" sz="2000" i="1" baseline="-25000" dirty="0" smtClean="0"/>
              <a:t>DS</a:t>
            </a:r>
            <a:r>
              <a:rPr lang="es-GT" sz="2000" dirty="0"/>
              <a:t>	</a:t>
            </a:r>
            <a:r>
              <a:rPr lang="es-GT" sz="2000" dirty="0" err="1"/>
              <a:t>adalah</a:t>
            </a:r>
            <a:r>
              <a:rPr lang="es-GT" sz="2000" dirty="0"/>
              <a:t> </a:t>
            </a:r>
            <a:r>
              <a:rPr lang="es-GT" sz="2000" dirty="0" err="1"/>
              <a:t>parameter</a:t>
            </a:r>
            <a:r>
              <a:rPr lang="es-GT" sz="2000" dirty="0"/>
              <a:t> </a:t>
            </a:r>
            <a:r>
              <a:rPr lang="es-GT" sz="2000" dirty="0" err="1"/>
              <a:t>percepatan</a:t>
            </a:r>
            <a:r>
              <a:rPr lang="es-GT" sz="2000" dirty="0"/>
              <a:t> </a:t>
            </a:r>
            <a:r>
              <a:rPr lang="es-GT" sz="2000" dirty="0" err="1"/>
              <a:t>spektrum</a:t>
            </a:r>
            <a:r>
              <a:rPr lang="es-GT" sz="2000" dirty="0"/>
              <a:t> </a:t>
            </a:r>
            <a:r>
              <a:rPr lang="es-GT" sz="2000" dirty="0" err="1"/>
              <a:t>respon</a:t>
            </a:r>
            <a:r>
              <a:rPr lang="es-GT" sz="2000" dirty="0"/>
              <a:t> </a:t>
            </a:r>
            <a:r>
              <a:rPr lang="es-GT" sz="2000" dirty="0" err="1"/>
              <a:t>desain</a:t>
            </a:r>
            <a:r>
              <a:rPr lang="es-GT" sz="2000" dirty="0"/>
              <a:t> pada </a:t>
            </a:r>
            <a:r>
              <a:rPr lang="es-GT" sz="2000" dirty="0" err="1"/>
              <a:t>periode</a:t>
            </a:r>
            <a:r>
              <a:rPr lang="es-GT" sz="2000" dirty="0"/>
              <a:t> </a:t>
            </a:r>
            <a:r>
              <a:rPr lang="es-GT" sz="2000" dirty="0" err="1"/>
              <a:t>pendek</a:t>
            </a:r>
            <a:r>
              <a:rPr lang="es-GT" sz="2000" dirty="0"/>
              <a:t> 0,2 </a:t>
            </a:r>
            <a:r>
              <a:rPr lang="es-GT" sz="2000" dirty="0" err="1"/>
              <a:t>detik</a:t>
            </a:r>
            <a:endParaRPr lang="id-ID" sz="2000" dirty="0"/>
          </a:p>
          <a:p>
            <a:pPr marL="0" indent="0">
              <a:buNone/>
            </a:pPr>
            <a:r>
              <a:rPr lang="es-GT" sz="2000" i="1" dirty="0" smtClean="0"/>
              <a:t>R</a:t>
            </a:r>
            <a:r>
              <a:rPr lang="es-GT" sz="2000" dirty="0"/>
              <a:t>	</a:t>
            </a:r>
            <a:r>
              <a:rPr lang="es-GT" sz="2000" dirty="0" err="1"/>
              <a:t>adalah</a:t>
            </a:r>
            <a:r>
              <a:rPr lang="es-GT" sz="2000" dirty="0"/>
              <a:t> </a:t>
            </a:r>
            <a:r>
              <a:rPr lang="es-GT" sz="2000" dirty="0" err="1"/>
              <a:t>faktor</a:t>
            </a:r>
            <a:r>
              <a:rPr lang="es-GT" sz="2000" dirty="0"/>
              <a:t> </a:t>
            </a:r>
            <a:r>
              <a:rPr lang="es-GT" sz="2000" dirty="0" err="1"/>
              <a:t>modifikasi</a:t>
            </a:r>
            <a:r>
              <a:rPr lang="es-GT" sz="2000" dirty="0"/>
              <a:t> </a:t>
            </a:r>
            <a:r>
              <a:rPr lang="es-GT" sz="2000" dirty="0" err="1" smtClean="0"/>
              <a:t>respon</a:t>
            </a:r>
            <a:endParaRPr lang="id-ID" sz="2000" dirty="0"/>
          </a:p>
          <a:p>
            <a:pPr marL="0" indent="0">
              <a:buNone/>
            </a:pPr>
            <a:r>
              <a:rPr lang="es-GT" sz="2000" i="1" dirty="0" err="1" smtClean="0"/>
              <a:t>I</a:t>
            </a:r>
            <a:r>
              <a:rPr lang="es-GT" sz="2000" i="1" baseline="-25000" dirty="0" err="1" smtClean="0"/>
              <a:t>e</a:t>
            </a:r>
            <a:r>
              <a:rPr lang="es-GT" sz="2000" dirty="0"/>
              <a:t>	</a:t>
            </a:r>
            <a:r>
              <a:rPr lang="es-GT" sz="2000" dirty="0" err="1"/>
              <a:t>adalah</a:t>
            </a:r>
            <a:r>
              <a:rPr lang="es-GT" sz="2000" dirty="0"/>
              <a:t> </a:t>
            </a:r>
            <a:r>
              <a:rPr lang="es-GT" sz="2000" dirty="0" err="1"/>
              <a:t>faktor</a:t>
            </a:r>
            <a:r>
              <a:rPr lang="es-GT" sz="2000" dirty="0"/>
              <a:t> </a:t>
            </a:r>
            <a:r>
              <a:rPr lang="es-GT" sz="2000" dirty="0" err="1" smtClean="0"/>
              <a:t>keutamaan</a:t>
            </a:r>
            <a:endParaRPr lang="es-GT" sz="2000" dirty="0"/>
          </a:p>
          <a:p>
            <a:pPr marL="0" indent="0">
              <a:buNone/>
            </a:pP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i="1" dirty="0"/>
              <a:t>C</a:t>
            </a:r>
            <a:r>
              <a:rPr lang="en-US" sz="2000" i="1" baseline="-25000" dirty="0"/>
              <a:t>s</a:t>
            </a:r>
            <a:r>
              <a:rPr lang="en-US" sz="2000" dirty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/>
              <a:t>perlu</a:t>
            </a:r>
            <a:r>
              <a:rPr lang="en-US" sz="2000" dirty="0"/>
              <a:t> </a:t>
            </a:r>
            <a:r>
              <a:rPr lang="en-US" sz="2000" dirty="0" err="1"/>
              <a:t>melebihi</a:t>
            </a:r>
            <a:r>
              <a:rPr lang="en-US" sz="2000" dirty="0"/>
              <a:t> 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82296" indent="0">
              <a:buNone/>
            </a:pPr>
            <a:r>
              <a:rPr lang="en-US" sz="2000" dirty="0" err="1"/>
              <a:t>Namun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boleh</a:t>
            </a:r>
            <a:r>
              <a:rPr lang="en-US" sz="2000" dirty="0"/>
              <a:t> </a:t>
            </a:r>
            <a:r>
              <a:rPr lang="en-US" sz="2000" dirty="0" err="1"/>
              <a:t>kurang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smtClean="0"/>
              <a:t>: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i="1" dirty="0" smtClean="0"/>
              <a:t>C</a:t>
            </a:r>
            <a:r>
              <a:rPr lang="en-US" sz="2000" i="1" baseline="-25000" dirty="0" smtClean="0"/>
              <a:t>s</a:t>
            </a:r>
            <a:r>
              <a:rPr lang="en-US" sz="2000" dirty="0" smtClean="0"/>
              <a:t> </a:t>
            </a:r>
            <a:r>
              <a:rPr lang="en-US" sz="2000" dirty="0"/>
              <a:t>= 0,044</a:t>
            </a:r>
            <a:r>
              <a:rPr lang="en-US" sz="2000" i="1" dirty="0"/>
              <a:t>S</a:t>
            </a:r>
            <a:r>
              <a:rPr lang="en-US" sz="2000" i="1" baseline="-25000" dirty="0"/>
              <a:t>DS</a:t>
            </a:r>
            <a:r>
              <a:rPr lang="en-US" sz="2000" i="1" dirty="0"/>
              <a:t>I</a:t>
            </a:r>
            <a:r>
              <a:rPr lang="en-US" sz="2000" i="1" baseline="-25000" dirty="0"/>
              <a:t>e</a:t>
            </a:r>
            <a:r>
              <a:rPr lang="en-US" sz="2000" dirty="0"/>
              <a:t>  </a:t>
            </a:r>
            <a:r>
              <a:rPr lang="en-US" sz="2000" u="sng" dirty="0"/>
              <a:t>&gt;</a:t>
            </a:r>
            <a:r>
              <a:rPr lang="en-US" sz="2000" dirty="0"/>
              <a:t> 0,01</a:t>
            </a:r>
            <a:endParaRPr lang="id-ID" sz="2000" dirty="0"/>
          </a:p>
          <a:p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struktur-struktur</a:t>
            </a:r>
            <a:r>
              <a:rPr lang="en-US" sz="2000" dirty="0"/>
              <a:t> yang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lokasi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daerah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i="1" dirty="0"/>
              <a:t>S</a:t>
            </a:r>
            <a:r>
              <a:rPr lang="en-US" sz="2000" baseline="-25000" dirty="0"/>
              <a:t>1</a:t>
            </a:r>
            <a:r>
              <a:rPr lang="en-US" sz="2000" dirty="0"/>
              <a:t> </a:t>
            </a:r>
            <a:r>
              <a:rPr lang="en-US" sz="2000" dirty="0" err="1"/>
              <a:t>sama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 </a:t>
            </a:r>
            <a:r>
              <a:rPr lang="en-US" sz="2000" dirty="0" err="1"/>
              <a:t>daripada</a:t>
            </a:r>
            <a:r>
              <a:rPr lang="en-US" sz="2000" dirty="0"/>
              <a:t> 0,6g,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i="1" dirty="0"/>
              <a:t>C</a:t>
            </a:r>
            <a:r>
              <a:rPr lang="en-US" sz="2000" i="1" baseline="-25000" dirty="0"/>
              <a:t>s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boleh</a:t>
            </a:r>
            <a:r>
              <a:rPr lang="en-US" sz="2000" dirty="0"/>
              <a:t> </a:t>
            </a:r>
            <a:r>
              <a:rPr lang="en-US" sz="2000" dirty="0" err="1"/>
              <a:t>kurang</a:t>
            </a:r>
            <a:r>
              <a:rPr lang="en-US" sz="2000" dirty="0"/>
              <a:t> </a:t>
            </a:r>
            <a:r>
              <a:rPr lang="en-US" sz="2000" dirty="0" err="1"/>
              <a:t>daripada</a:t>
            </a:r>
            <a:r>
              <a:rPr lang="en-US" sz="2000" dirty="0"/>
              <a:t> :</a:t>
            </a:r>
            <a:endParaRPr lang="id-ID" sz="2000" dirty="0"/>
          </a:p>
          <a:p>
            <a:pPr marL="0" indent="0">
              <a:buNone/>
            </a:pPr>
            <a:endParaRPr lang="id-ID" sz="2000" dirty="0"/>
          </a:p>
          <a:p>
            <a:endParaRPr lang="id-ID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530565"/>
              </p:ext>
            </p:extLst>
          </p:nvPr>
        </p:nvGraphicFramePr>
        <p:xfrm>
          <a:off x="3779912" y="3429000"/>
          <a:ext cx="1521678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0" name="Equation" r:id="rId3" imgW="761669" imgH="507780" progId="Equation.3">
                  <p:embed/>
                </p:oleObj>
              </mc:Choice>
              <mc:Fallback>
                <p:oleObj name="Equation" r:id="rId3" imgW="761669" imgH="507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3429000"/>
                        <a:ext cx="1521678" cy="1008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273337"/>
              </p:ext>
            </p:extLst>
          </p:nvPr>
        </p:nvGraphicFramePr>
        <p:xfrm>
          <a:off x="2339752" y="5661248"/>
          <a:ext cx="1224136" cy="913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1" name="Equation" r:id="rId5" imgW="672808" imgH="507780" progId="Equation.3">
                  <p:embed/>
                </p:oleObj>
              </mc:Choice>
              <mc:Fallback>
                <p:oleObj name="Equation" r:id="rId5" imgW="672808" imgH="507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5661248"/>
                        <a:ext cx="1224136" cy="9137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436096" y="3512851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(11)</a:t>
            </a:r>
            <a:endParaRPr lang="id-ID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76256" y="458112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(12)</a:t>
            </a:r>
            <a:endParaRPr lang="id-ID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83253" y="5733256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(13)</a:t>
            </a:r>
            <a:endParaRPr lang="id-ID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60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39750" y="1628775"/>
            <a:ext cx="3960242" cy="4824413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id-ID" noProof="1" smtClean="0"/>
              <a:t>Contoh 3 :</a:t>
            </a:r>
          </a:p>
          <a:p>
            <a:pPr marL="82296" indent="0">
              <a:buNone/>
            </a:pPr>
            <a:r>
              <a:rPr lang="id-ID" noProof="1" smtClean="0"/>
              <a:t>Suatu gedung struktur baja 5 lantai, jenis Special Moment-Resisting Frame (SMRF) dengan ketentuan sebagai berikut :</a:t>
            </a:r>
          </a:p>
          <a:p>
            <a:r>
              <a:rPr lang="id-ID" noProof="1" smtClean="0"/>
              <a:t>SDC = D</a:t>
            </a:r>
          </a:p>
          <a:p>
            <a:r>
              <a:rPr lang="id-ID" noProof="1" smtClean="0"/>
              <a:t>SD</a:t>
            </a:r>
            <a:r>
              <a:rPr lang="id-ID" baseline="-25000" noProof="1" smtClean="0"/>
              <a:t>S</a:t>
            </a:r>
            <a:r>
              <a:rPr lang="id-ID" noProof="1" smtClean="0"/>
              <a:t> = 0,45g</a:t>
            </a:r>
          </a:p>
          <a:p>
            <a:r>
              <a:rPr lang="id-ID" noProof="1" smtClean="0"/>
              <a:t>SD</a:t>
            </a:r>
            <a:r>
              <a:rPr lang="id-ID" baseline="-25000" noProof="1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d-ID" noProof="1" smtClean="0"/>
              <a:t> = 0,28g</a:t>
            </a:r>
          </a:p>
          <a:p>
            <a:r>
              <a:rPr lang="id-ID" noProof="1" smtClean="0"/>
              <a:t>I = 1,00</a:t>
            </a:r>
          </a:p>
          <a:p>
            <a:r>
              <a:rPr lang="id-ID" noProof="1" smtClean="0"/>
              <a:t>R = 8,00</a:t>
            </a:r>
          </a:p>
          <a:p>
            <a:r>
              <a:rPr lang="id-ID" noProof="1" smtClean="0"/>
              <a:t>W = 723,2 ton</a:t>
            </a:r>
          </a:p>
          <a:p>
            <a:pPr marL="82296" indent="0">
              <a:buNone/>
            </a:pPr>
            <a:r>
              <a:rPr lang="id-ID" noProof="1" smtClean="0"/>
              <a:t>Tentukan Seismic Base Shear untuk struktur tersebut</a:t>
            </a:r>
            <a:endParaRPr lang="id-ID" noProof="1"/>
          </a:p>
        </p:txBody>
      </p:sp>
      <p:grpSp>
        <p:nvGrpSpPr>
          <p:cNvPr id="36" name="Group 35"/>
          <p:cNvGrpSpPr/>
          <p:nvPr/>
        </p:nvGrpSpPr>
        <p:grpSpPr>
          <a:xfrm>
            <a:off x="4736933" y="2420888"/>
            <a:ext cx="3537685" cy="3429580"/>
            <a:chOff x="4736933" y="2420888"/>
            <a:chExt cx="3537685" cy="3429580"/>
          </a:xfrm>
        </p:grpSpPr>
        <p:grpSp>
          <p:nvGrpSpPr>
            <p:cNvPr id="34" name="Group 33"/>
            <p:cNvGrpSpPr/>
            <p:nvPr/>
          </p:nvGrpSpPr>
          <p:grpSpPr>
            <a:xfrm>
              <a:off x="4736933" y="2420888"/>
              <a:ext cx="3384376" cy="3429580"/>
              <a:chOff x="4932040" y="2420888"/>
              <a:chExt cx="3384376" cy="3429580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4932040" y="2420888"/>
                <a:ext cx="3096344" cy="3429580"/>
                <a:chOff x="4932040" y="2420888"/>
                <a:chExt cx="3096344" cy="3429580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5220072" y="2420888"/>
                  <a:ext cx="2520280" cy="3240360"/>
                  <a:chOff x="5220072" y="2420888"/>
                  <a:chExt cx="2520280" cy="3240360"/>
                </a:xfrm>
              </p:grpSpPr>
              <p:cxnSp>
                <p:nvCxnSpPr>
                  <p:cNvPr id="4" name="Straight Connector 3"/>
                  <p:cNvCxnSpPr/>
                  <p:nvPr/>
                </p:nvCxnSpPr>
                <p:spPr>
                  <a:xfrm>
                    <a:off x="5220072" y="2420888"/>
                    <a:ext cx="0" cy="324036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" name="Straight Connector 4"/>
                  <p:cNvCxnSpPr/>
                  <p:nvPr/>
                </p:nvCxnSpPr>
                <p:spPr>
                  <a:xfrm>
                    <a:off x="5940152" y="2420888"/>
                    <a:ext cx="0" cy="324036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Straight Connector 5"/>
                  <p:cNvCxnSpPr/>
                  <p:nvPr/>
                </p:nvCxnSpPr>
                <p:spPr>
                  <a:xfrm>
                    <a:off x="6839206" y="2420888"/>
                    <a:ext cx="0" cy="324036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Straight Connector 6"/>
                  <p:cNvCxnSpPr/>
                  <p:nvPr/>
                </p:nvCxnSpPr>
                <p:spPr>
                  <a:xfrm>
                    <a:off x="7740352" y="2420888"/>
                    <a:ext cx="0" cy="324036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Connector 8"/>
                  <p:cNvCxnSpPr/>
                  <p:nvPr/>
                </p:nvCxnSpPr>
                <p:spPr>
                  <a:xfrm>
                    <a:off x="5220072" y="2420888"/>
                    <a:ext cx="2520280" cy="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9"/>
                  <p:cNvCxnSpPr/>
                  <p:nvPr/>
                </p:nvCxnSpPr>
                <p:spPr>
                  <a:xfrm>
                    <a:off x="5220072" y="3068960"/>
                    <a:ext cx="2520280" cy="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Straight Connector 10"/>
                  <p:cNvCxnSpPr/>
                  <p:nvPr/>
                </p:nvCxnSpPr>
                <p:spPr>
                  <a:xfrm>
                    <a:off x="5220072" y="3756707"/>
                    <a:ext cx="2520280" cy="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Connector 11"/>
                  <p:cNvCxnSpPr/>
                  <p:nvPr/>
                </p:nvCxnSpPr>
                <p:spPr>
                  <a:xfrm>
                    <a:off x="5220072" y="4437112"/>
                    <a:ext cx="2520280" cy="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5220072" y="5085184"/>
                    <a:ext cx="2520280" cy="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7452320" y="5634444"/>
                  <a:ext cx="576064" cy="216024"/>
                  <a:chOff x="5652120" y="1700808"/>
                  <a:chExt cx="576064" cy="216024"/>
                </a:xfrm>
              </p:grpSpPr>
              <p:sp>
                <p:nvSpPr>
                  <p:cNvPr id="15" name="Rectangle 14"/>
                  <p:cNvSpPr/>
                  <p:nvPr/>
                </p:nvSpPr>
                <p:spPr>
                  <a:xfrm>
                    <a:off x="5652120" y="1700808"/>
                    <a:ext cx="576064" cy="216024"/>
                  </a:xfrm>
                  <a:prstGeom prst="rect">
                    <a:avLst/>
                  </a:prstGeom>
                  <a:pattFill prst="ltDnDiag">
                    <a:fgClr>
                      <a:schemeClr val="tx1"/>
                    </a:fgClr>
                    <a:bgClr>
                      <a:schemeClr val="bg1"/>
                    </a:bgClr>
                  </a:patt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5652120" y="1700808"/>
                    <a:ext cx="576064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6551174" y="5634444"/>
                  <a:ext cx="576064" cy="216024"/>
                  <a:chOff x="5652120" y="1700808"/>
                  <a:chExt cx="576064" cy="216024"/>
                </a:xfrm>
              </p:grpSpPr>
              <p:sp>
                <p:nvSpPr>
                  <p:cNvPr id="20" name="Rectangle 19"/>
                  <p:cNvSpPr/>
                  <p:nvPr/>
                </p:nvSpPr>
                <p:spPr>
                  <a:xfrm>
                    <a:off x="5652120" y="1700808"/>
                    <a:ext cx="576064" cy="216024"/>
                  </a:xfrm>
                  <a:prstGeom prst="rect">
                    <a:avLst/>
                  </a:prstGeom>
                  <a:pattFill prst="ltDnDiag">
                    <a:fgClr>
                      <a:schemeClr val="tx1"/>
                    </a:fgClr>
                    <a:bgClr>
                      <a:schemeClr val="bg1"/>
                    </a:bgClr>
                  </a:patt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5652120" y="1700808"/>
                    <a:ext cx="576064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5652120" y="5634444"/>
                  <a:ext cx="576064" cy="216024"/>
                  <a:chOff x="5652120" y="1700808"/>
                  <a:chExt cx="576064" cy="216024"/>
                </a:xfrm>
              </p:grpSpPr>
              <p:sp>
                <p:nvSpPr>
                  <p:cNvPr id="23" name="Rectangle 22"/>
                  <p:cNvSpPr/>
                  <p:nvPr/>
                </p:nvSpPr>
                <p:spPr>
                  <a:xfrm>
                    <a:off x="5652120" y="1700808"/>
                    <a:ext cx="576064" cy="216024"/>
                  </a:xfrm>
                  <a:prstGeom prst="rect">
                    <a:avLst/>
                  </a:prstGeom>
                  <a:pattFill prst="ltDnDiag">
                    <a:fgClr>
                      <a:schemeClr val="tx1"/>
                    </a:fgClr>
                    <a:bgClr>
                      <a:schemeClr val="bg1"/>
                    </a:bgClr>
                  </a:patt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5652120" y="1700808"/>
                    <a:ext cx="576064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" name="Group 24"/>
                <p:cNvGrpSpPr/>
                <p:nvPr/>
              </p:nvGrpSpPr>
              <p:grpSpPr>
                <a:xfrm>
                  <a:off x="4932040" y="5634444"/>
                  <a:ext cx="576064" cy="216024"/>
                  <a:chOff x="5652120" y="1700808"/>
                  <a:chExt cx="576064" cy="216024"/>
                </a:xfrm>
              </p:grpSpPr>
              <p:sp>
                <p:nvSpPr>
                  <p:cNvPr id="26" name="Rectangle 25"/>
                  <p:cNvSpPr/>
                  <p:nvPr/>
                </p:nvSpPr>
                <p:spPr>
                  <a:xfrm>
                    <a:off x="5652120" y="1700808"/>
                    <a:ext cx="576064" cy="216024"/>
                  </a:xfrm>
                  <a:prstGeom prst="rect">
                    <a:avLst/>
                  </a:prstGeom>
                  <a:pattFill prst="ltDnDiag">
                    <a:fgClr>
                      <a:schemeClr val="tx1"/>
                    </a:fgClr>
                    <a:bgClr>
                      <a:schemeClr val="bg1"/>
                    </a:bgClr>
                  </a:patt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5652120" y="1700808"/>
                    <a:ext cx="576064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30" name="Straight Connector 29"/>
              <p:cNvCxnSpPr/>
              <p:nvPr/>
            </p:nvCxnSpPr>
            <p:spPr>
              <a:xfrm>
                <a:off x="7884368" y="2420888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7820744" y="5634444"/>
                <a:ext cx="4320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8100392" y="2420888"/>
                <a:ext cx="0" cy="3213556"/>
              </a:xfrm>
              <a:prstGeom prst="line">
                <a:avLst/>
              </a:prstGeom>
              <a:ln>
                <a:headEnd type="triangle" w="sm" len="lg"/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 rot="16200000">
              <a:off x="7541825" y="3856401"/>
              <a:ext cx="1096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18.00 m</a:t>
              </a:r>
              <a:endParaRPr lang="id-ID" dirty="0"/>
            </a:p>
          </p:txBody>
        </p:sp>
      </p:grpSp>
    </p:spTree>
    <p:extLst>
      <p:ext uri="{BB962C8B-B14F-4D97-AF65-F5344CB8AC3E}">
        <p14:creationId xmlns:p14="http://schemas.microsoft.com/office/powerpoint/2010/main" val="2950210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sz="2000" dirty="0"/>
              <a:t>Berat seismik efektif struktur, </a:t>
            </a:r>
            <a:r>
              <a:rPr lang="id-ID" sz="2000" i="1" dirty="0"/>
              <a:t>W</a:t>
            </a:r>
            <a:r>
              <a:rPr lang="id-ID" sz="2000" dirty="0"/>
              <a:t>, harus menyertakan seluruh beban mati dan beban lainnya yaitu :</a:t>
            </a:r>
          </a:p>
          <a:p>
            <a:pPr lvl="0"/>
            <a:r>
              <a:rPr lang="id-ID" sz="2000" dirty="0"/>
              <a:t>Dalam daerah yang digunakan untuk penyimpanan: minimum sebesar 25 persen beban hidup lantai (beban hidup lantai di garasi publik dan struktur parkiran terbuka, serta beban penyimpanan yang tidak melebihi 5 persen dari berat seismik efektif pada suatu lantai, tidak perlu disertakan).</a:t>
            </a:r>
          </a:p>
          <a:p>
            <a:pPr lvl="0"/>
            <a:r>
              <a:rPr lang="id-ID" sz="2000" dirty="0"/>
              <a:t>Jika ketentuan untuk partisi disyaratkan dalam disain beban lantai: diambil sebagai yang terbesar di antara berat partisi aktual atau berat daerah lantai minimum sebesar 0,48 kN/m</a:t>
            </a:r>
            <a:r>
              <a:rPr lang="id-ID" sz="2000" baseline="30000" dirty="0"/>
              <a:t>2</a:t>
            </a:r>
            <a:r>
              <a:rPr lang="id-ID" sz="2000" dirty="0"/>
              <a:t>.</a:t>
            </a:r>
          </a:p>
          <a:p>
            <a:pPr lvl="0"/>
            <a:r>
              <a:rPr lang="es-GT" sz="2000" dirty="0"/>
              <a:t>Berat </a:t>
            </a:r>
            <a:r>
              <a:rPr lang="es-GT" sz="2000" dirty="0" err="1"/>
              <a:t>operasional</a:t>
            </a:r>
            <a:r>
              <a:rPr lang="es-GT" sz="2000" dirty="0"/>
              <a:t> total </a:t>
            </a:r>
            <a:r>
              <a:rPr lang="es-GT" sz="2000" dirty="0" err="1"/>
              <a:t>dari</a:t>
            </a:r>
            <a:r>
              <a:rPr lang="es-GT" sz="2000" dirty="0"/>
              <a:t> </a:t>
            </a:r>
            <a:r>
              <a:rPr lang="es-GT" sz="2000" dirty="0" err="1"/>
              <a:t>peralatan</a:t>
            </a:r>
            <a:r>
              <a:rPr lang="es-GT" sz="2000" dirty="0"/>
              <a:t> yang </a:t>
            </a:r>
            <a:r>
              <a:rPr lang="es-GT" sz="2000" dirty="0" err="1"/>
              <a:t>permanen</a:t>
            </a:r>
            <a:r>
              <a:rPr lang="es-GT" sz="2000" dirty="0"/>
              <a:t>.</a:t>
            </a:r>
            <a:endParaRPr lang="id-ID" sz="2000" dirty="0"/>
          </a:p>
          <a:p>
            <a:pPr lvl="0"/>
            <a:r>
              <a:rPr lang="es-GT" sz="2000" dirty="0"/>
              <a:t>Berat </a:t>
            </a:r>
            <a:r>
              <a:rPr lang="es-GT" sz="2000" dirty="0" err="1"/>
              <a:t>lansekap</a:t>
            </a:r>
            <a:r>
              <a:rPr lang="es-GT" sz="2000" dirty="0"/>
              <a:t> dan beban </a:t>
            </a:r>
            <a:r>
              <a:rPr lang="es-GT" sz="2000" dirty="0" err="1"/>
              <a:t>lainnya</a:t>
            </a:r>
            <a:r>
              <a:rPr lang="es-GT" sz="2000" dirty="0"/>
              <a:t> pada </a:t>
            </a:r>
            <a:r>
              <a:rPr lang="es-GT" sz="2000" dirty="0" err="1"/>
              <a:t>taman</a:t>
            </a:r>
            <a:r>
              <a:rPr lang="es-GT" sz="2000" dirty="0"/>
              <a:t> </a:t>
            </a:r>
            <a:r>
              <a:rPr lang="es-GT" sz="2000" dirty="0" err="1"/>
              <a:t>atap</a:t>
            </a:r>
            <a:r>
              <a:rPr lang="es-GT" sz="2000" dirty="0"/>
              <a:t> dan </a:t>
            </a:r>
            <a:r>
              <a:rPr lang="es-GT" sz="2000" dirty="0" err="1"/>
              <a:t>luasan</a:t>
            </a:r>
            <a:r>
              <a:rPr lang="es-GT" sz="2000" dirty="0"/>
              <a:t> </a:t>
            </a:r>
            <a:r>
              <a:rPr lang="es-GT" sz="2000" dirty="0" err="1"/>
              <a:t>sejenis</a:t>
            </a:r>
            <a:r>
              <a:rPr lang="es-GT" sz="2000" dirty="0"/>
              <a:t> </a:t>
            </a:r>
            <a:r>
              <a:rPr lang="es-GT" sz="2000" dirty="0" err="1"/>
              <a:t>lainnya</a:t>
            </a:r>
            <a:r>
              <a:rPr lang="es-GT" sz="2000" dirty="0"/>
              <a:t>.</a:t>
            </a:r>
            <a:endParaRPr lang="id-ID" sz="2000" dirty="0"/>
          </a:p>
          <a:p>
            <a:pPr marL="0" indent="0">
              <a:buNone/>
            </a:pPr>
            <a:endParaRPr lang="id-ID" sz="2000" dirty="0"/>
          </a:p>
          <a:p>
            <a:endParaRPr lang="id-ID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66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d-ID" noProof="1" smtClean="0"/>
              <a:t>TIU :</a:t>
            </a:r>
          </a:p>
          <a:p>
            <a:pPr lvl="0"/>
            <a:r>
              <a:rPr lang="id-ID" sz="2000" dirty="0"/>
              <a:t>Mahasiswa dapat menjelaskan fenomena-fenomena dinamik secara </a:t>
            </a:r>
            <a:r>
              <a:rPr lang="id-ID" sz="2000" dirty="0" smtClean="0"/>
              <a:t>fisik</a:t>
            </a:r>
            <a:endParaRPr lang="en-US" sz="2000" dirty="0" smtClean="0"/>
          </a:p>
          <a:p>
            <a:pPr lvl="0"/>
            <a:r>
              <a:rPr lang="id-ID" sz="2000" dirty="0" smtClean="0"/>
              <a:t>Mahasiswa </a:t>
            </a:r>
            <a:r>
              <a:rPr lang="id-ID" sz="2000" dirty="0"/>
              <a:t>dapat membuat model matematik dari masalah teknis yang ada serta mencari solusinya</a:t>
            </a:r>
            <a:endParaRPr lang="id-ID" sz="2000" noProof="1" smtClean="0"/>
          </a:p>
          <a:p>
            <a:r>
              <a:rPr lang="id-ID" noProof="1" smtClean="0"/>
              <a:t>TIK :</a:t>
            </a:r>
          </a:p>
          <a:p>
            <a:pPr marL="706438">
              <a:buFont typeface="Wingdings" pitchFamily="2" charset="2"/>
              <a:buChar char="Ø"/>
            </a:pPr>
            <a:r>
              <a:rPr lang="id-ID" sz="2000" dirty="0"/>
              <a:t>Mahasiswa dapat </a:t>
            </a:r>
            <a:r>
              <a:rPr lang="id-ID" sz="2000" dirty="0" smtClean="0"/>
              <a:t>me</a:t>
            </a:r>
            <a:r>
              <a:rPr lang="en-US" sz="2000" dirty="0" err="1" smtClean="0"/>
              <a:t>ngaplikasikan</a:t>
            </a:r>
            <a:r>
              <a:rPr lang="en-US" sz="2000" dirty="0" smtClean="0"/>
              <a:t> </a:t>
            </a:r>
            <a:r>
              <a:rPr lang="en-US" sz="2000" dirty="0" err="1" smtClean="0"/>
              <a:t>peraturan</a:t>
            </a:r>
            <a:r>
              <a:rPr lang="en-US" sz="2000" dirty="0" smtClean="0"/>
              <a:t> SNI 1726-2012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perencanaan</a:t>
            </a:r>
            <a:r>
              <a:rPr lang="en-US" sz="2000" dirty="0" smtClean="0"/>
              <a:t> </a:t>
            </a:r>
            <a:r>
              <a:rPr lang="en-US" sz="2000" dirty="0" err="1" smtClean="0"/>
              <a:t>struktur</a:t>
            </a:r>
            <a:r>
              <a:rPr lang="en-US" sz="2000" dirty="0" smtClean="0"/>
              <a:t> </a:t>
            </a:r>
            <a:r>
              <a:rPr lang="en-US" sz="2000" dirty="0" err="1" smtClean="0"/>
              <a:t>gedung</a:t>
            </a:r>
            <a:r>
              <a:rPr lang="en-US" sz="2000" dirty="0" smtClean="0"/>
              <a:t> </a:t>
            </a:r>
            <a:r>
              <a:rPr lang="en-US" sz="2000" dirty="0" err="1" smtClean="0"/>
              <a:t>tahan</a:t>
            </a:r>
            <a:r>
              <a:rPr lang="en-US" sz="2000" dirty="0" smtClean="0"/>
              <a:t> </a:t>
            </a:r>
            <a:r>
              <a:rPr lang="en-US" sz="2000" dirty="0" err="1" smtClean="0"/>
              <a:t>gempa</a:t>
            </a:r>
            <a:r>
              <a:rPr lang="en-US" sz="2000" dirty="0" smtClean="0"/>
              <a:t> di Indonesia</a:t>
            </a:r>
            <a:endParaRPr lang="id-ID" sz="2000" noProof="1"/>
          </a:p>
        </p:txBody>
      </p:sp>
    </p:spTree>
    <p:extLst>
      <p:ext uri="{BB962C8B-B14F-4D97-AF65-F5344CB8AC3E}">
        <p14:creationId xmlns:p14="http://schemas.microsoft.com/office/powerpoint/2010/main" val="369886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GT" sz="2000" dirty="0"/>
              <a:t>Gaya </a:t>
            </a:r>
            <a:r>
              <a:rPr lang="es-GT" sz="2000" dirty="0" err="1"/>
              <a:t>geser</a:t>
            </a:r>
            <a:r>
              <a:rPr lang="es-GT" sz="2000" dirty="0"/>
              <a:t> </a:t>
            </a:r>
            <a:r>
              <a:rPr lang="es-GT" sz="2000" dirty="0" err="1"/>
              <a:t>dasar</a:t>
            </a:r>
            <a:r>
              <a:rPr lang="es-GT" sz="2000" dirty="0"/>
              <a:t> </a:t>
            </a:r>
            <a:r>
              <a:rPr lang="es-GT" sz="2000" dirty="0" err="1"/>
              <a:t>seismik</a:t>
            </a:r>
            <a:r>
              <a:rPr lang="es-GT" sz="2000" dirty="0"/>
              <a:t> yang </a:t>
            </a:r>
            <a:r>
              <a:rPr lang="es-GT" sz="2000" dirty="0" err="1"/>
              <a:t>telah</a:t>
            </a:r>
            <a:r>
              <a:rPr lang="es-GT" sz="2000" dirty="0"/>
              <a:t> </a:t>
            </a:r>
            <a:r>
              <a:rPr lang="es-GT" sz="2000" dirty="0" err="1"/>
              <a:t>dihitung</a:t>
            </a:r>
            <a:r>
              <a:rPr lang="es-GT" sz="2000" dirty="0"/>
              <a:t>, </a:t>
            </a:r>
            <a:r>
              <a:rPr lang="es-GT" sz="2000" dirty="0" err="1"/>
              <a:t>selanjutnya</a:t>
            </a:r>
            <a:r>
              <a:rPr lang="es-GT" sz="2000" dirty="0"/>
              <a:t> </a:t>
            </a:r>
            <a:r>
              <a:rPr lang="es-GT" sz="2000" dirty="0" err="1"/>
              <a:t>didistribusikan</a:t>
            </a:r>
            <a:r>
              <a:rPr lang="es-GT" sz="2000" dirty="0"/>
              <a:t> </a:t>
            </a:r>
            <a:r>
              <a:rPr lang="es-GT" sz="2000" dirty="0" err="1"/>
              <a:t>ke</a:t>
            </a:r>
            <a:r>
              <a:rPr lang="es-GT" sz="2000" dirty="0"/>
              <a:t> </a:t>
            </a:r>
            <a:r>
              <a:rPr lang="es-GT" sz="2000" dirty="0" err="1"/>
              <a:t>semua</a:t>
            </a:r>
            <a:r>
              <a:rPr lang="es-GT" sz="2000" dirty="0"/>
              <a:t> </a:t>
            </a:r>
            <a:r>
              <a:rPr lang="es-GT" sz="2000" dirty="0" err="1"/>
              <a:t>tingkat</a:t>
            </a:r>
            <a:r>
              <a:rPr lang="es-GT" sz="2000" dirty="0"/>
              <a:t> </a:t>
            </a:r>
            <a:r>
              <a:rPr lang="es-GT" sz="2000" dirty="0" err="1"/>
              <a:t>menjadi</a:t>
            </a:r>
            <a:r>
              <a:rPr lang="es-GT" sz="2000" dirty="0"/>
              <a:t> gaya </a:t>
            </a:r>
            <a:r>
              <a:rPr lang="es-GT" sz="2000" dirty="0" err="1"/>
              <a:t>gempa</a:t>
            </a:r>
            <a:r>
              <a:rPr lang="es-GT" sz="2000" dirty="0"/>
              <a:t> lateral (</a:t>
            </a:r>
            <a:r>
              <a:rPr lang="es-GT" sz="2000" i="1" dirty="0" err="1"/>
              <a:t>F</a:t>
            </a:r>
            <a:r>
              <a:rPr lang="es-GT" sz="2000" i="1" baseline="-25000" dirty="0" err="1"/>
              <a:t>x</a:t>
            </a:r>
            <a:r>
              <a:rPr lang="es-GT" sz="2000" dirty="0"/>
              <a:t>) yang </a:t>
            </a:r>
            <a:r>
              <a:rPr lang="es-GT" sz="2000" dirty="0" err="1"/>
              <a:t>besarnya</a:t>
            </a:r>
            <a:r>
              <a:rPr lang="es-GT" sz="2000" dirty="0"/>
              <a:t> </a:t>
            </a:r>
            <a:r>
              <a:rPr lang="es-GT" sz="2000" dirty="0" err="1"/>
              <a:t>ditentukan</a:t>
            </a:r>
            <a:r>
              <a:rPr lang="es-GT" sz="2000" dirty="0"/>
              <a:t> </a:t>
            </a:r>
            <a:r>
              <a:rPr lang="es-GT" sz="2000" dirty="0" err="1"/>
              <a:t>sebagai</a:t>
            </a:r>
            <a:r>
              <a:rPr lang="es-GT" sz="2000" dirty="0"/>
              <a:t> </a:t>
            </a:r>
            <a:r>
              <a:rPr lang="es-GT" sz="2000" dirty="0" err="1"/>
              <a:t>berikut</a:t>
            </a:r>
            <a:r>
              <a:rPr lang="es-GT" sz="2000" dirty="0"/>
              <a:t> :</a:t>
            </a:r>
            <a:endParaRPr lang="id-ID" sz="2000" dirty="0"/>
          </a:p>
          <a:p>
            <a:pPr marL="0" indent="0">
              <a:buNone/>
            </a:pPr>
            <a:r>
              <a:rPr lang="es-GT" sz="2000" i="1" dirty="0" smtClean="0"/>
              <a:t>	</a:t>
            </a:r>
            <a:r>
              <a:rPr lang="es-GT" sz="2000" i="1" dirty="0" err="1" smtClean="0"/>
              <a:t>F</a:t>
            </a:r>
            <a:r>
              <a:rPr lang="es-GT" sz="2000" i="1" baseline="-25000" dirty="0" err="1" smtClean="0"/>
              <a:t>x</a:t>
            </a:r>
            <a:r>
              <a:rPr lang="es-GT" sz="2000" dirty="0"/>
              <a:t>	= </a:t>
            </a:r>
            <a:r>
              <a:rPr lang="es-GT" sz="2000" i="1" dirty="0" err="1"/>
              <a:t>C</a:t>
            </a:r>
            <a:r>
              <a:rPr lang="es-GT" sz="2000" i="1" baseline="-25000" dirty="0" err="1"/>
              <a:t>vx</a:t>
            </a:r>
            <a:r>
              <a:rPr lang="es-GT" sz="2000" i="1" dirty="0" err="1"/>
              <a:t>V</a:t>
            </a:r>
            <a:r>
              <a:rPr lang="es-GT" sz="2000" dirty="0"/>
              <a:t>	</a:t>
            </a:r>
            <a:endParaRPr lang="es-GT" sz="2000" dirty="0" smtClean="0"/>
          </a:p>
          <a:p>
            <a:pPr marL="0" indent="0">
              <a:buNone/>
            </a:pPr>
            <a:endParaRPr lang="es-GT" sz="2000" dirty="0" smtClean="0"/>
          </a:p>
          <a:p>
            <a:pPr marL="82296" indent="0">
              <a:buNone/>
            </a:pPr>
            <a:endParaRPr lang="es-GT" sz="2000" dirty="0" smtClean="0"/>
          </a:p>
          <a:p>
            <a:pPr marL="82296" indent="0">
              <a:buNone/>
            </a:pPr>
            <a:endParaRPr lang="es-GT" sz="2000" dirty="0"/>
          </a:p>
          <a:p>
            <a:pPr marL="82296" indent="0">
              <a:buNone/>
            </a:pPr>
            <a:r>
              <a:rPr lang="es-GT" sz="2000" dirty="0" err="1" smtClean="0"/>
              <a:t>dengan</a:t>
            </a:r>
            <a:r>
              <a:rPr lang="es-GT" sz="2000" dirty="0" smtClean="0"/>
              <a:t> </a:t>
            </a:r>
            <a:r>
              <a:rPr lang="es-GT" sz="2000" dirty="0"/>
              <a:t>:</a:t>
            </a:r>
            <a:endParaRPr lang="id-ID" sz="2000" dirty="0"/>
          </a:p>
          <a:p>
            <a:pPr marL="0" indent="0">
              <a:buNone/>
            </a:pPr>
            <a:r>
              <a:rPr lang="es-GT" sz="2000" i="1" dirty="0" err="1" smtClean="0"/>
              <a:t>C</a:t>
            </a:r>
            <a:r>
              <a:rPr lang="es-GT" sz="2000" i="1" baseline="-25000" dirty="0" err="1" smtClean="0"/>
              <a:t>vx</a:t>
            </a:r>
            <a:r>
              <a:rPr lang="es-GT" sz="2000" dirty="0"/>
              <a:t>	</a:t>
            </a:r>
            <a:r>
              <a:rPr lang="es-GT" sz="2000" dirty="0" err="1"/>
              <a:t>adalah</a:t>
            </a:r>
            <a:r>
              <a:rPr lang="es-GT" sz="2000" dirty="0"/>
              <a:t> </a:t>
            </a:r>
            <a:r>
              <a:rPr lang="es-GT" sz="2000" dirty="0" err="1"/>
              <a:t>faktor</a:t>
            </a:r>
            <a:r>
              <a:rPr lang="es-GT" sz="2000" dirty="0"/>
              <a:t> </a:t>
            </a:r>
            <a:r>
              <a:rPr lang="es-GT" sz="2000" dirty="0" err="1"/>
              <a:t>distribusi</a:t>
            </a:r>
            <a:r>
              <a:rPr lang="es-GT" sz="2000" dirty="0"/>
              <a:t> </a:t>
            </a:r>
            <a:r>
              <a:rPr lang="es-GT" sz="2000" dirty="0" err="1"/>
              <a:t>vertikal</a:t>
            </a:r>
            <a:endParaRPr lang="id-ID" sz="2000" dirty="0"/>
          </a:p>
          <a:p>
            <a:pPr marL="0" indent="0">
              <a:buNone/>
            </a:pPr>
            <a:r>
              <a:rPr lang="es-GT" sz="2000" i="1" dirty="0" smtClean="0"/>
              <a:t>V</a:t>
            </a:r>
            <a:r>
              <a:rPr lang="es-GT" sz="2000" dirty="0"/>
              <a:t>	</a:t>
            </a:r>
            <a:r>
              <a:rPr lang="es-GT" sz="2000" dirty="0" err="1"/>
              <a:t>adalah</a:t>
            </a:r>
            <a:r>
              <a:rPr lang="es-GT" sz="2000" dirty="0"/>
              <a:t> gaya </a:t>
            </a:r>
            <a:r>
              <a:rPr lang="es-GT" sz="2000" dirty="0" err="1"/>
              <a:t>geser</a:t>
            </a:r>
            <a:r>
              <a:rPr lang="es-GT" sz="2000" dirty="0"/>
              <a:t> </a:t>
            </a:r>
            <a:r>
              <a:rPr lang="es-GT" sz="2000" dirty="0" err="1"/>
              <a:t>dasar</a:t>
            </a:r>
            <a:r>
              <a:rPr lang="es-GT" sz="2000" dirty="0"/>
              <a:t> </a:t>
            </a:r>
            <a:r>
              <a:rPr lang="es-GT" sz="2000" dirty="0" err="1"/>
              <a:t>seismik</a:t>
            </a:r>
            <a:endParaRPr lang="id-ID" sz="2000" dirty="0"/>
          </a:p>
          <a:p>
            <a:pPr marL="0" indent="0">
              <a:buNone/>
            </a:pPr>
            <a:r>
              <a:rPr lang="en-US" sz="2000" i="1" dirty="0" err="1" smtClean="0"/>
              <a:t>w</a:t>
            </a:r>
            <a:r>
              <a:rPr lang="en-US" sz="2000" i="1" baseline="-25000" dirty="0" err="1" smtClean="0"/>
              <a:t>i</a:t>
            </a:r>
            <a:r>
              <a:rPr lang="en-US" sz="2000" dirty="0" err="1" smtClean="0"/>
              <a:t>,</a:t>
            </a:r>
            <a:r>
              <a:rPr lang="en-US" sz="2000" i="1" dirty="0" err="1" smtClean="0"/>
              <a:t>w</a:t>
            </a:r>
            <a:r>
              <a:rPr lang="en-US" sz="2000" i="1" baseline="-25000" dirty="0" err="1" smtClean="0"/>
              <a:t>x</a:t>
            </a:r>
            <a:r>
              <a:rPr lang="en-US" sz="2000" dirty="0"/>
              <a:t>	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bagian</a:t>
            </a:r>
            <a:r>
              <a:rPr lang="en-US" sz="2000" dirty="0"/>
              <a:t> </a:t>
            </a:r>
            <a:r>
              <a:rPr lang="en-US" sz="2000" dirty="0" err="1"/>
              <a:t>berat</a:t>
            </a:r>
            <a:r>
              <a:rPr lang="en-US" sz="2000" dirty="0"/>
              <a:t> </a:t>
            </a:r>
            <a:r>
              <a:rPr lang="en-US" sz="2000" dirty="0" err="1"/>
              <a:t>seismik</a:t>
            </a:r>
            <a:r>
              <a:rPr lang="en-US" sz="2000" dirty="0"/>
              <a:t> </a:t>
            </a:r>
            <a:r>
              <a:rPr lang="en-US" sz="2000" dirty="0" err="1"/>
              <a:t>efektof</a:t>
            </a:r>
            <a:r>
              <a:rPr lang="en-US" sz="2000" dirty="0"/>
              <a:t> total </a:t>
            </a:r>
            <a:r>
              <a:rPr lang="en-US" sz="2000" dirty="0" err="1"/>
              <a:t>struktur</a:t>
            </a:r>
            <a:r>
              <a:rPr lang="en-US" sz="2000" dirty="0"/>
              <a:t> (W) </a:t>
            </a:r>
            <a:r>
              <a:rPr lang="en-US" sz="2000" dirty="0" smtClean="0"/>
              <a:t>yang 	</a:t>
            </a:r>
            <a:r>
              <a:rPr lang="en-US" sz="2000" dirty="0" err="1" smtClean="0"/>
              <a:t>dikenakan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/>
              <a:t>tingkat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x</a:t>
            </a:r>
            <a:endParaRPr lang="id-ID" sz="2000" dirty="0"/>
          </a:p>
          <a:p>
            <a:pPr marL="0" indent="0">
              <a:buNone/>
            </a:pPr>
            <a:r>
              <a:rPr lang="en-US" sz="2000" i="1" dirty="0" smtClean="0"/>
              <a:t>h</a:t>
            </a:r>
            <a:r>
              <a:rPr lang="en-US" sz="2000" i="1" baseline="-25000" dirty="0" smtClean="0"/>
              <a:t>i</a:t>
            </a:r>
            <a:r>
              <a:rPr lang="en-US" sz="2000" dirty="0"/>
              <a:t>, </a:t>
            </a:r>
            <a:r>
              <a:rPr lang="en-US" sz="2000" i="1" dirty="0" err="1"/>
              <a:t>h</a:t>
            </a:r>
            <a:r>
              <a:rPr lang="en-US" sz="2000" i="1" baseline="-25000" dirty="0" err="1"/>
              <a:t>x</a:t>
            </a:r>
            <a:r>
              <a:rPr lang="en-US" sz="2000" dirty="0"/>
              <a:t>	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</a:t>
            </a:r>
            <a:r>
              <a:rPr lang="en-US" sz="2000" dirty="0" err="1"/>
              <a:t>sampai</a:t>
            </a:r>
            <a:r>
              <a:rPr lang="en-US" sz="2000" dirty="0"/>
              <a:t> </a:t>
            </a:r>
            <a:r>
              <a:rPr lang="en-US" sz="2000" dirty="0" err="1"/>
              <a:t>tingkat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x</a:t>
            </a:r>
            <a:endParaRPr lang="id-ID" sz="2000" dirty="0"/>
          </a:p>
          <a:p>
            <a:pPr marL="0" indent="0">
              <a:buNone/>
            </a:pPr>
            <a:endParaRPr lang="id-ID" sz="2000" dirty="0"/>
          </a:p>
          <a:p>
            <a:endParaRPr lang="id-ID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695224"/>
              </p:ext>
            </p:extLst>
          </p:nvPr>
        </p:nvGraphicFramePr>
        <p:xfrm>
          <a:off x="1475656" y="3212976"/>
          <a:ext cx="1512168" cy="1129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Equation" r:id="rId3" imgW="825500" imgH="622300" progId="Equation.3">
                  <p:embed/>
                </p:oleObj>
              </mc:Choice>
              <mc:Fallback>
                <p:oleObj name="Equation" r:id="rId3" imgW="8255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212976"/>
                        <a:ext cx="1512168" cy="11297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802009" y="2530061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(14)</a:t>
            </a:r>
            <a:endParaRPr lang="id-ID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95936" y="335699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(15)</a:t>
            </a:r>
            <a:endParaRPr lang="id-ID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37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606505" cy="38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002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GT" dirty="0" err="1"/>
              <a:t>Selanjutnya</a:t>
            </a:r>
            <a:r>
              <a:rPr lang="es-GT" dirty="0"/>
              <a:t> pada </a:t>
            </a:r>
            <a:r>
              <a:rPr lang="es-GT" dirty="0" err="1"/>
              <a:t>setiap</a:t>
            </a:r>
            <a:r>
              <a:rPr lang="es-GT" dirty="0"/>
              <a:t> </a:t>
            </a:r>
            <a:r>
              <a:rPr lang="es-GT" dirty="0" err="1"/>
              <a:t>elemen</a:t>
            </a:r>
            <a:r>
              <a:rPr lang="es-GT" dirty="0"/>
              <a:t> </a:t>
            </a:r>
            <a:r>
              <a:rPr lang="es-GT" dirty="0" err="1"/>
              <a:t>vertikal</a:t>
            </a:r>
            <a:r>
              <a:rPr lang="es-GT" dirty="0"/>
              <a:t> </a:t>
            </a:r>
            <a:r>
              <a:rPr lang="es-GT" dirty="0" err="1"/>
              <a:t>sistem</a:t>
            </a:r>
            <a:r>
              <a:rPr lang="es-GT" dirty="0"/>
              <a:t> </a:t>
            </a:r>
            <a:r>
              <a:rPr lang="es-GT" dirty="0" err="1"/>
              <a:t>penahan</a:t>
            </a:r>
            <a:r>
              <a:rPr lang="es-GT" dirty="0"/>
              <a:t> gaya </a:t>
            </a:r>
            <a:r>
              <a:rPr lang="es-GT" dirty="0" err="1"/>
              <a:t>seismik</a:t>
            </a:r>
            <a:r>
              <a:rPr lang="es-GT" dirty="0"/>
              <a:t> di </a:t>
            </a:r>
            <a:r>
              <a:rPr lang="es-GT" dirty="0" err="1"/>
              <a:t>tingkat</a:t>
            </a:r>
            <a:r>
              <a:rPr lang="es-GT" dirty="0"/>
              <a:t> yang </a:t>
            </a:r>
            <a:r>
              <a:rPr lang="es-GT" dirty="0" err="1"/>
              <a:t>ditinjau</a:t>
            </a:r>
            <a:r>
              <a:rPr lang="es-GT" dirty="0"/>
              <a:t> </a:t>
            </a:r>
            <a:r>
              <a:rPr lang="es-GT" dirty="0" err="1"/>
              <a:t>harus</a:t>
            </a:r>
            <a:r>
              <a:rPr lang="es-GT" dirty="0"/>
              <a:t> </a:t>
            </a:r>
            <a:r>
              <a:rPr lang="es-GT" dirty="0" err="1"/>
              <a:t>didistribusikan</a:t>
            </a:r>
            <a:r>
              <a:rPr lang="es-GT" dirty="0"/>
              <a:t> </a:t>
            </a:r>
            <a:r>
              <a:rPr lang="es-GT" dirty="0" err="1"/>
              <a:t>geser</a:t>
            </a:r>
            <a:r>
              <a:rPr lang="es-GT" dirty="0"/>
              <a:t> </a:t>
            </a:r>
            <a:r>
              <a:rPr lang="es-GT" dirty="0" err="1"/>
              <a:t>tingkat</a:t>
            </a:r>
            <a:r>
              <a:rPr lang="es-GT" dirty="0"/>
              <a:t> </a:t>
            </a:r>
            <a:r>
              <a:rPr lang="es-GT" dirty="0" err="1"/>
              <a:t>desain</a:t>
            </a:r>
            <a:r>
              <a:rPr lang="es-GT" dirty="0"/>
              <a:t> </a:t>
            </a:r>
            <a:r>
              <a:rPr lang="es-GT" dirty="0" err="1"/>
              <a:t>gempa</a:t>
            </a:r>
            <a:r>
              <a:rPr lang="es-GT" dirty="0"/>
              <a:t> (</a:t>
            </a:r>
            <a:r>
              <a:rPr lang="es-GT" i="1" dirty="0" err="1"/>
              <a:t>V</a:t>
            </a:r>
            <a:r>
              <a:rPr lang="es-GT" i="1" baseline="-25000" dirty="0" err="1"/>
              <a:t>x</a:t>
            </a:r>
            <a:r>
              <a:rPr lang="es-GT" dirty="0"/>
              <a:t>) yang </a:t>
            </a:r>
            <a:r>
              <a:rPr lang="es-GT" dirty="0" err="1"/>
              <a:t>besarnya</a:t>
            </a:r>
            <a:r>
              <a:rPr lang="es-GT" dirty="0"/>
              <a:t> </a:t>
            </a:r>
            <a:r>
              <a:rPr lang="es-GT" dirty="0" err="1"/>
              <a:t>adalah</a:t>
            </a:r>
            <a:r>
              <a:rPr lang="es-GT" dirty="0"/>
              <a:t> :</a:t>
            </a:r>
            <a:endParaRPr lang="id-ID" dirty="0"/>
          </a:p>
          <a:p>
            <a:endParaRPr lang="id-ID" dirty="0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683380"/>
              </p:ext>
            </p:extLst>
          </p:nvPr>
        </p:nvGraphicFramePr>
        <p:xfrm>
          <a:off x="1907704" y="3789040"/>
          <a:ext cx="1152128" cy="859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Equation" r:id="rId3" imgW="596641" imgH="444307" progId="Equation.3">
                  <p:embed/>
                </p:oleObj>
              </mc:Choice>
              <mc:Fallback>
                <p:oleObj name="Equation" r:id="rId3" imgW="596641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3789040"/>
                        <a:ext cx="1152128" cy="8595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427984" y="3933056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(16)</a:t>
            </a:r>
            <a:endParaRPr lang="id-ID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34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39750" y="1628775"/>
            <a:ext cx="4608314" cy="4824413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id-ID" noProof="1" smtClean="0"/>
              <a:t>Contoh</a:t>
            </a:r>
            <a:r>
              <a:rPr lang="en-US" noProof="1" smtClean="0"/>
              <a:t> 4</a:t>
            </a:r>
            <a:endParaRPr lang="id-ID" noProof="1" smtClean="0"/>
          </a:p>
          <a:p>
            <a:pPr marL="82296" indent="0" algn="just">
              <a:buNone/>
            </a:pPr>
            <a:r>
              <a:rPr lang="id-ID" sz="2400" noProof="1" smtClean="0"/>
              <a:t>Suatu gedung 9 lantai struktur baja, sistem penahan gaya lateral terdiri dari Moment Resisting Frame. Tentukan distribusi vertikal gaya lateral F</a:t>
            </a:r>
            <a:r>
              <a:rPr lang="id-ID" sz="2400" baseline="-25000" noProof="1" smtClean="0"/>
              <a:t>x</a:t>
            </a:r>
            <a:endParaRPr lang="en-US" sz="2400" noProof="1"/>
          </a:p>
          <a:p>
            <a:pPr algn="just"/>
            <a:r>
              <a:rPr lang="pt-BR" sz="2400" noProof="1"/>
              <a:t>Informasi lainnya adalah :</a:t>
            </a:r>
          </a:p>
          <a:p>
            <a:pPr algn="just"/>
            <a:r>
              <a:rPr lang="pt-BR" sz="2400" noProof="1" smtClean="0"/>
              <a:t>C</a:t>
            </a:r>
            <a:r>
              <a:rPr lang="pt-BR" sz="2400" baseline="-25000" noProof="1" smtClean="0"/>
              <a:t>S</a:t>
            </a:r>
            <a:r>
              <a:rPr lang="pt-BR" sz="2400" noProof="1" smtClean="0"/>
              <a:t> = </a:t>
            </a:r>
            <a:r>
              <a:rPr lang="pt-BR" sz="2400" noProof="1"/>
              <a:t>0.062</a:t>
            </a:r>
          </a:p>
          <a:p>
            <a:pPr algn="just"/>
            <a:r>
              <a:rPr lang="pt-BR" sz="2400" noProof="1"/>
              <a:t>R  = 8.0</a:t>
            </a:r>
          </a:p>
          <a:p>
            <a:pPr algn="just"/>
            <a:r>
              <a:rPr lang="pt-BR" sz="2400" noProof="1" smtClean="0"/>
              <a:t>I</a:t>
            </a:r>
            <a:r>
              <a:rPr lang="pt-BR" sz="2400" baseline="-25000" noProof="1" smtClean="0"/>
              <a:t>e</a:t>
            </a:r>
            <a:r>
              <a:rPr lang="pt-BR" sz="2400" noProof="1" smtClean="0"/>
              <a:t>= </a:t>
            </a:r>
            <a:r>
              <a:rPr lang="pt-BR" sz="2400" noProof="1"/>
              <a:t>1.0</a:t>
            </a:r>
          </a:p>
          <a:p>
            <a:pPr algn="just"/>
            <a:r>
              <a:rPr lang="pt-BR" sz="2400" noProof="1"/>
              <a:t>T  =1.06 sec</a:t>
            </a:r>
            <a:endParaRPr lang="en-US" sz="2400" noProof="1" smtClean="0"/>
          </a:p>
          <a:p>
            <a:pPr algn="just"/>
            <a:endParaRPr lang="id-ID" sz="2400" noProof="1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164" y="2348880"/>
            <a:ext cx="37147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607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0" algn="just"/>
            <a:r>
              <a:rPr lang="id-ID" b="1" noProof="1" smtClean="0"/>
              <a:t>Simpangan Antar Lantai</a:t>
            </a:r>
            <a:endParaRPr lang="id-ID" noProof="1" smtClean="0"/>
          </a:p>
          <a:p>
            <a:pPr algn="just"/>
            <a:r>
              <a:rPr lang="id-ID" sz="1800" noProof="1" smtClean="0"/>
              <a:t>Gaya gempa lateral akan menghasilkan simpangan struktur dalam arah lateral. </a:t>
            </a:r>
          </a:p>
          <a:p>
            <a:pPr algn="just"/>
            <a:r>
              <a:rPr lang="id-ID" sz="1800" noProof="1" smtClean="0"/>
              <a:t>Dalam proses perencanaan struktur, maka simpangan lateral antar lantai tingkat (</a:t>
            </a:r>
            <a:r>
              <a:rPr lang="id-ID" sz="1800" i="1" noProof="1" smtClean="0"/>
              <a:t>story drift</a:t>
            </a:r>
            <a:r>
              <a:rPr lang="id-ID" sz="1800" noProof="1" smtClean="0"/>
              <a:t>) harus selalu diperiksa untuk menjamin stabilitas struktur, mencegah kerusakan elemen-elemen non struktural, serta untuk menjamin kenyamanan pengguna bangunan. </a:t>
            </a:r>
          </a:p>
          <a:p>
            <a:pPr algn="just"/>
            <a:r>
              <a:rPr lang="id-ID" sz="1800" noProof="1" smtClean="0"/>
              <a:t>Penentuan simpangan antar lantai tingkat desain (</a:t>
            </a:r>
            <a:r>
              <a:rPr lang="id-ID" sz="1800" i="1" noProof="1" smtClean="0">
                <a:latin typeface="Symbol" panose="05050102010706020507" pitchFamily="18" charset="2"/>
              </a:rPr>
              <a:t>D</a:t>
            </a:r>
            <a:r>
              <a:rPr lang="id-ID" sz="1800" noProof="1" smtClean="0"/>
              <a:t>) harus dihitung sebagai perbedaan defleksi pada pusat massa di tingkat teratas dan terbawah yang ditinjau. Defleksi pusat massa di tingkat </a:t>
            </a:r>
            <a:r>
              <a:rPr lang="id-ID" sz="1800" i="1" noProof="1" smtClean="0"/>
              <a:t>x</a:t>
            </a:r>
            <a:r>
              <a:rPr lang="id-ID" sz="1800" noProof="1" smtClean="0"/>
              <a:t> (</a:t>
            </a:r>
            <a:r>
              <a:rPr lang="id-ID" sz="1800" i="1" noProof="1" smtClean="0">
                <a:latin typeface="Symbol" panose="05050102010706020507" pitchFamily="18" charset="2"/>
              </a:rPr>
              <a:t>d</a:t>
            </a:r>
            <a:r>
              <a:rPr lang="id-ID" sz="1800" i="1" baseline="-25000" noProof="1" smtClean="0"/>
              <a:t>x</a:t>
            </a:r>
            <a:r>
              <a:rPr lang="id-ID" sz="1800" noProof="1" smtClean="0"/>
              <a:t>) harus dihitung sesuai persamaan berikut :</a:t>
            </a:r>
          </a:p>
          <a:p>
            <a:pPr algn="just"/>
            <a:endParaRPr lang="id-ID" noProof="1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939214"/>
              </p:ext>
            </p:extLst>
          </p:nvPr>
        </p:nvGraphicFramePr>
        <p:xfrm>
          <a:off x="2051720" y="4653136"/>
          <a:ext cx="1440160" cy="847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6" name="Equation" r:id="rId3" imgW="647700" imgH="381000" progId="Equation.3">
                  <p:embed/>
                </p:oleObj>
              </mc:Choice>
              <mc:Fallback>
                <p:oleObj name="Equation" r:id="rId3" imgW="6477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4653136"/>
                        <a:ext cx="1440160" cy="8471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827584" y="5541735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400" noProof="1" smtClean="0"/>
              <a:t>Dengan :</a:t>
            </a:r>
          </a:p>
          <a:p>
            <a:r>
              <a:rPr lang="id-ID" sz="1400" i="1" noProof="1" smtClean="0"/>
              <a:t>C</a:t>
            </a:r>
            <a:r>
              <a:rPr lang="id-ID" sz="1400" i="1" baseline="-25000" noProof="1" smtClean="0"/>
              <a:t>d</a:t>
            </a:r>
            <a:r>
              <a:rPr lang="id-ID" sz="1400" noProof="1" smtClean="0"/>
              <a:t>	adalah faktor pembesaran  defleksi</a:t>
            </a:r>
          </a:p>
          <a:p>
            <a:r>
              <a:rPr lang="id-ID" sz="1400" i="1" noProof="1" smtClean="0">
                <a:latin typeface="Symbol" panose="05050102010706020507" pitchFamily="18" charset="2"/>
              </a:rPr>
              <a:t>d</a:t>
            </a:r>
            <a:r>
              <a:rPr lang="id-ID" sz="1400" i="1" baseline="-25000" noProof="1" smtClean="0"/>
              <a:t>xe</a:t>
            </a:r>
            <a:r>
              <a:rPr lang="id-ID" sz="1400" noProof="1" smtClean="0"/>
              <a:t>	adalah defleksi pada lokasi lantai yang ditinjau yang diakibatkan gaya gempa lateral</a:t>
            </a:r>
          </a:p>
          <a:p>
            <a:r>
              <a:rPr lang="id-ID" sz="1400" i="1" noProof="1" smtClean="0"/>
              <a:t>I</a:t>
            </a:r>
            <a:r>
              <a:rPr lang="id-ID" sz="1400" i="1" baseline="-25000" noProof="1" smtClean="0"/>
              <a:t>e</a:t>
            </a:r>
            <a:r>
              <a:rPr lang="id-ID" sz="1400" noProof="1" smtClean="0"/>
              <a:t>	adalah faktor keutamaan struktur</a:t>
            </a:r>
            <a:endParaRPr lang="id-ID" sz="1400" noProof="1"/>
          </a:p>
        </p:txBody>
      </p:sp>
      <p:sp>
        <p:nvSpPr>
          <p:cNvPr id="20" name="TextBox 19"/>
          <p:cNvSpPr txBox="1"/>
          <p:nvPr/>
        </p:nvSpPr>
        <p:spPr>
          <a:xfrm>
            <a:off x="4549116" y="4781183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(17)</a:t>
            </a:r>
            <a:endParaRPr lang="id-ID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25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err="1"/>
              <a:t>Simpangan</a:t>
            </a:r>
            <a:r>
              <a:rPr lang="en-US" b="1" dirty="0"/>
              <a:t> </a:t>
            </a:r>
            <a:r>
              <a:rPr lang="en-US" b="1" dirty="0" err="1"/>
              <a:t>Antar</a:t>
            </a:r>
            <a:r>
              <a:rPr lang="en-US" b="1" dirty="0"/>
              <a:t> </a:t>
            </a:r>
            <a:r>
              <a:rPr lang="en-US" b="1" dirty="0" err="1"/>
              <a:t>Lantai</a:t>
            </a:r>
            <a:endParaRPr lang="id-ID" dirty="0"/>
          </a:p>
          <a:p>
            <a:endParaRPr lang="id-ID" dirty="0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6912768" cy="40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58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err="1"/>
              <a:t>Simpangan</a:t>
            </a:r>
            <a:r>
              <a:rPr lang="en-US" sz="2400" dirty="0"/>
              <a:t> </a:t>
            </a:r>
            <a:r>
              <a:rPr lang="en-US" sz="2400" dirty="0" err="1"/>
              <a:t>antar</a:t>
            </a:r>
            <a:r>
              <a:rPr lang="en-US" sz="2400" dirty="0"/>
              <a:t> </a:t>
            </a:r>
            <a:r>
              <a:rPr lang="en-US" sz="2400" dirty="0" err="1"/>
              <a:t>lantai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desain</a:t>
            </a:r>
            <a:r>
              <a:rPr lang="en-US" sz="2400" dirty="0"/>
              <a:t> (</a:t>
            </a:r>
            <a:r>
              <a:rPr lang="en-US" sz="2400" i="1" dirty="0">
                <a:latin typeface="Symbol" panose="05050102010706020507" pitchFamily="18" charset="2"/>
              </a:rPr>
              <a:t>D</a:t>
            </a:r>
            <a:r>
              <a:rPr lang="en-US" sz="2400" dirty="0"/>
              <a:t>)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boleh</a:t>
            </a:r>
            <a:r>
              <a:rPr lang="en-US" sz="2400" dirty="0"/>
              <a:t> </a:t>
            </a:r>
            <a:r>
              <a:rPr lang="en-US" sz="2400" dirty="0" err="1"/>
              <a:t>melebihi</a:t>
            </a:r>
            <a:r>
              <a:rPr lang="en-US" sz="2400" dirty="0"/>
              <a:t> </a:t>
            </a:r>
            <a:r>
              <a:rPr lang="en-US" sz="2400" dirty="0" err="1"/>
              <a:t>simpangan</a:t>
            </a:r>
            <a:r>
              <a:rPr lang="en-US" sz="2400" dirty="0"/>
              <a:t> </a:t>
            </a:r>
            <a:r>
              <a:rPr lang="en-US" sz="2400" dirty="0" err="1"/>
              <a:t>antar</a:t>
            </a:r>
            <a:r>
              <a:rPr lang="en-US" sz="2400" dirty="0"/>
              <a:t> </a:t>
            </a:r>
            <a:r>
              <a:rPr lang="en-US" sz="2400" dirty="0" err="1"/>
              <a:t>lantai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ijin</a:t>
            </a:r>
            <a:r>
              <a:rPr lang="en-US" sz="2400" dirty="0"/>
              <a:t> (</a:t>
            </a:r>
            <a:r>
              <a:rPr lang="en-US" sz="2400" i="1" dirty="0">
                <a:latin typeface="Symbol" panose="05050102010706020507" pitchFamily="18" charset="2"/>
              </a:rPr>
              <a:t>D</a:t>
            </a:r>
            <a:r>
              <a:rPr lang="en-US" sz="2400" i="1" baseline="-25000" dirty="0"/>
              <a:t>a</a:t>
            </a:r>
            <a:r>
              <a:rPr lang="en-US" sz="2400" dirty="0"/>
              <a:t>)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ditentukan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15.11 </a:t>
            </a:r>
            <a:r>
              <a:rPr lang="en-US" sz="2400" dirty="0" err="1"/>
              <a:t>berikut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id-ID" sz="2400" dirty="0"/>
              <a:t>Untuk sistem penahan gaya seismik yang terdiri dari hanya rangka momen pada struktur yang dirancang untuk Kategori Disain Seismik D, E, atau F, simpangan antar lantai tingkat disain (</a:t>
            </a:r>
            <a:r>
              <a:rPr lang="id-ID" sz="2400" dirty="0">
                <a:latin typeface="Symbol" panose="05050102010706020507" pitchFamily="18" charset="2"/>
              </a:rPr>
              <a:t>D</a:t>
            </a:r>
            <a:r>
              <a:rPr lang="id-ID" sz="2400" dirty="0"/>
              <a:t>) tidak boleh melebihi </a:t>
            </a:r>
            <a:r>
              <a:rPr lang="id-ID" sz="2400" dirty="0">
                <a:latin typeface="Symbol" panose="05050102010706020507" pitchFamily="18" charset="2"/>
              </a:rPr>
              <a:t>D</a:t>
            </a:r>
            <a:r>
              <a:rPr lang="id-ID" sz="2400" baseline="-25000" dirty="0"/>
              <a:t>a</a:t>
            </a:r>
            <a:r>
              <a:rPr lang="id-ID" sz="2400" dirty="0"/>
              <a:t>/</a:t>
            </a:r>
            <a:r>
              <a:rPr lang="id-ID" sz="2400" i="1" dirty="0">
                <a:latin typeface="Symbol" panose="05050102010706020507" pitchFamily="18" charset="2"/>
              </a:rPr>
              <a:t>r</a:t>
            </a:r>
            <a:r>
              <a:rPr lang="id-ID" sz="2400" dirty="0"/>
              <a:t> untuk semua tingkat. Nilai </a:t>
            </a:r>
            <a:r>
              <a:rPr lang="id-ID" sz="2400" i="1" dirty="0">
                <a:latin typeface="Symbol" panose="05050102010706020507" pitchFamily="18" charset="2"/>
              </a:rPr>
              <a:t>r</a:t>
            </a:r>
            <a:r>
              <a:rPr lang="id-ID" sz="2400" dirty="0"/>
              <a:t> harus ditentukan sebesar 1,3. </a:t>
            </a:r>
          </a:p>
          <a:p>
            <a:endParaRPr lang="id-ID" sz="2400" dirty="0"/>
          </a:p>
          <a:p>
            <a:endParaRPr lang="id-ID" dirty="0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20482"/>
            <a:ext cx="6264696" cy="22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60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39750" y="1628775"/>
            <a:ext cx="3456186" cy="4824413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id-ID" noProof="1" smtClean="0"/>
              <a:t>Contoh 5</a:t>
            </a:r>
          </a:p>
          <a:p>
            <a:pPr algn="just"/>
            <a:r>
              <a:rPr lang="id-ID" sz="2000" noProof="1" smtClean="0"/>
              <a:t>Suatu gedung 4 lantai dengan jenis struktur Steel SMRF dengan design force deflection (</a:t>
            </a:r>
            <a:r>
              <a:rPr lang="id-ID" sz="2000" noProof="1" smtClean="0">
                <a:latin typeface="Symbol" panose="05050102010706020507" pitchFamily="18" charset="2"/>
                <a:cs typeface="Calibri" panose="020F0502020204030204" pitchFamily="34" charset="0"/>
              </a:rPr>
              <a:t>d</a:t>
            </a:r>
            <a:r>
              <a:rPr lang="id-ID" sz="2000" baseline="-25000" noProof="1" smtClean="0"/>
              <a:t>xe</a:t>
            </a:r>
            <a:r>
              <a:rPr lang="id-ID" sz="2000" noProof="1" smtClean="0"/>
              <a:t>) diberikan dalam </a:t>
            </a:r>
            <a:r>
              <a:rPr lang="en-US" sz="2000" noProof="1" smtClean="0"/>
              <a:t>gambar</a:t>
            </a:r>
            <a:r>
              <a:rPr lang="id-ID" sz="2000" noProof="1" smtClean="0"/>
              <a:t>. Tentukan defleksi gempa rencana (</a:t>
            </a:r>
            <a:r>
              <a:rPr lang="id-ID" sz="2000" noProof="1" smtClean="0">
                <a:latin typeface="Symbol" panose="05050102010706020507" pitchFamily="18" charset="2"/>
              </a:rPr>
              <a:t>d</a:t>
            </a:r>
            <a:r>
              <a:rPr lang="id-ID" sz="2000" noProof="1" smtClean="0"/>
              <a:t>x) dan bandingkan story drift rencana dengan drift limitnya</a:t>
            </a:r>
            <a:r>
              <a:rPr lang="en-US" sz="2000" noProof="1" smtClean="0"/>
              <a:t>. Data lain :</a:t>
            </a:r>
          </a:p>
          <a:p>
            <a:pPr marL="723900" indent="-282575" algn="just"/>
            <a:r>
              <a:rPr lang="en-US" sz="2000" noProof="1" smtClean="0"/>
              <a:t>Kategori resiko : </a:t>
            </a:r>
            <a:r>
              <a:rPr lang="en-US" sz="20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marL="723900" indent="-282575" algn="just"/>
            <a:r>
              <a:rPr lang="en-US" sz="2000" noProof="1" smtClean="0"/>
              <a:t>KDS – D</a:t>
            </a:r>
          </a:p>
          <a:p>
            <a:pPr marL="723900" indent="-282575" algn="just"/>
            <a:r>
              <a:rPr lang="en-US" sz="2000" noProof="1" smtClean="0"/>
              <a:t>I = 1,0</a:t>
            </a:r>
          </a:p>
          <a:p>
            <a:pPr marL="723900" indent="-282575" algn="just"/>
            <a:r>
              <a:rPr lang="en-US" sz="2000" noProof="1" smtClean="0"/>
              <a:t>C</a:t>
            </a:r>
            <a:r>
              <a:rPr lang="en-US" sz="2000" baseline="-25000" noProof="1" smtClean="0"/>
              <a:t>d</a:t>
            </a:r>
            <a:r>
              <a:rPr lang="en-US" sz="2000" noProof="1" smtClean="0"/>
              <a:t> = 5,50</a:t>
            </a:r>
          </a:p>
          <a:p>
            <a:pPr marL="723900" indent="-282575" algn="just"/>
            <a:r>
              <a:rPr lang="en-US" sz="2000" noProof="1" smtClean="0">
                <a:latin typeface="Symbol" panose="05050102010706020507" pitchFamily="18" charset="2"/>
              </a:rPr>
              <a:t>r</a:t>
            </a:r>
            <a:r>
              <a:rPr lang="en-US" sz="2000" noProof="1" smtClean="0"/>
              <a:t> = 1,30</a:t>
            </a:r>
            <a:endParaRPr lang="id-ID" sz="2000" noProof="1"/>
          </a:p>
        </p:txBody>
      </p:sp>
      <p:grpSp>
        <p:nvGrpSpPr>
          <p:cNvPr id="81" name="Group 80"/>
          <p:cNvGrpSpPr/>
          <p:nvPr/>
        </p:nvGrpSpPr>
        <p:grpSpPr>
          <a:xfrm>
            <a:off x="4208046" y="2103003"/>
            <a:ext cx="4911216" cy="3486705"/>
            <a:chOff x="4208046" y="2103003"/>
            <a:chExt cx="4911216" cy="3486705"/>
          </a:xfrm>
        </p:grpSpPr>
        <p:grpSp>
          <p:nvGrpSpPr>
            <p:cNvPr id="76" name="Group 75"/>
            <p:cNvGrpSpPr/>
            <p:nvPr/>
          </p:nvGrpSpPr>
          <p:grpSpPr>
            <a:xfrm>
              <a:off x="4208046" y="2103003"/>
              <a:ext cx="4911216" cy="3486705"/>
              <a:chOff x="4208046" y="2103003"/>
              <a:chExt cx="4911216" cy="3486705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4542230" y="2698247"/>
                <a:ext cx="2664296" cy="2891461"/>
                <a:chOff x="5040052" y="2708920"/>
                <a:chExt cx="2664296" cy="2891461"/>
              </a:xfrm>
            </p:grpSpPr>
            <p:cxnSp>
              <p:nvCxnSpPr>
                <p:cNvPr id="4" name="Straight Connector 3"/>
                <p:cNvCxnSpPr/>
                <p:nvPr/>
              </p:nvCxnSpPr>
              <p:spPr>
                <a:xfrm>
                  <a:off x="5292080" y="2708920"/>
                  <a:ext cx="0" cy="2736304"/>
                </a:xfrm>
                <a:prstGeom prst="line">
                  <a:avLst/>
                </a:prstGeom>
                <a:ln w="2540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Straight Connector 4"/>
                <p:cNvCxnSpPr/>
                <p:nvPr/>
              </p:nvCxnSpPr>
              <p:spPr>
                <a:xfrm>
                  <a:off x="6012160" y="2708920"/>
                  <a:ext cx="0" cy="2736304"/>
                </a:xfrm>
                <a:prstGeom prst="line">
                  <a:avLst/>
                </a:prstGeom>
                <a:ln w="2540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>
                  <a:off x="6732240" y="2708920"/>
                  <a:ext cx="0" cy="2736304"/>
                </a:xfrm>
                <a:prstGeom prst="line">
                  <a:avLst/>
                </a:prstGeom>
                <a:ln w="2540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7452320" y="4581128"/>
                  <a:ext cx="0" cy="864096"/>
                </a:xfrm>
                <a:prstGeom prst="line">
                  <a:avLst/>
                </a:prstGeom>
                <a:ln w="2540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5292080" y="2708920"/>
                  <a:ext cx="1440160" cy="0"/>
                </a:xfrm>
                <a:prstGeom prst="line">
                  <a:avLst/>
                </a:prstGeom>
                <a:ln w="2540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5292080" y="3356992"/>
                  <a:ext cx="1440160" cy="0"/>
                </a:xfrm>
                <a:prstGeom prst="line">
                  <a:avLst/>
                </a:prstGeom>
                <a:ln w="2540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5292080" y="3933056"/>
                  <a:ext cx="1440160" cy="0"/>
                </a:xfrm>
                <a:prstGeom prst="line">
                  <a:avLst/>
                </a:prstGeom>
                <a:ln w="2540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5292080" y="4581128"/>
                  <a:ext cx="2160240" cy="0"/>
                </a:xfrm>
                <a:prstGeom prst="line">
                  <a:avLst/>
                </a:prstGeom>
                <a:ln w="2540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" name="Group 20"/>
                <p:cNvGrpSpPr/>
                <p:nvPr/>
              </p:nvGrpSpPr>
              <p:grpSpPr>
                <a:xfrm>
                  <a:off x="7200292" y="5428150"/>
                  <a:ext cx="504056" cy="162826"/>
                  <a:chOff x="6012160" y="1898022"/>
                  <a:chExt cx="504056" cy="162826"/>
                </a:xfrm>
              </p:grpSpPr>
              <p:sp>
                <p:nvSpPr>
                  <p:cNvPr id="18" name="Rectangle 17"/>
                  <p:cNvSpPr/>
                  <p:nvPr/>
                </p:nvSpPr>
                <p:spPr>
                  <a:xfrm>
                    <a:off x="6012160" y="1916832"/>
                    <a:ext cx="504056" cy="144016"/>
                  </a:xfrm>
                  <a:prstGeom prst="rect">
                    <a:avLst/>
                  </a:prstGeom>
                  <a:pattFill prst="ltDnDiag">
                    <a:fgClr>
                      <a:schemeClr val="tx1"/>
                    </a:fgClr>
                    <a:bgClr>
                      <a:schemeClr val="bg1"/>
                    </a:bgClr>
                  </a:patt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6012160" y="1898022"/>
                    <a:ext cx="50405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6480212" y="5437555"/>
                  <a:ext cx="504056" cy="162826"/>
                  <a:chOff x="6012160" y="1898022"/>
                  <a:chExt cx="504056" cy="162826"/>
                </a:xfrm>
              </p:grpSpPr>
              <p:sp>
                <p:nvSpPr>
                  <p:cNvPr id="23" name="Rectangle 22"/>
                  <p:cNvSpPr/>
                  <p:nvPr/>
                </p:nvSpPr>
                <p:spPr>
                  <a:xfrm>
                    <a:off x="6012160" y="1916832"/>
                    <a:ext cx="504056" cy="144016"/>
                  </a:xfrm>
                  <a:prstGeom prst="rect">
                    <a:avLst/>
                  </a:prstGeom>
                  <a:pattFill prst="ltDnDiag">
                    <a:fgClr>
                      <a:schemeClr val="tx1"/>
                    </a:fgClr>
                    <a:bgClr>
                      <a:schemeClr val="bg1"/>
                    </a:bgClr>
                  </a:patt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6012160" y="1898022"/>
                    <a:ext cx="50405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" name="Group 24"/>
                <p:cNvGrpSpPr/>
                <p:nvPr/>
              </p:nvGrpSpPr>
              <p:grpSpPr>
                <a:xfrm>
                  <a:off x="5766366" y="5437555"/>
                  <a:ext cx="504056" cy="162826"/>
                  <a:chOff x="6012160" y="1898022"/>
                  <a:chExt cx="504056" cy="162826"/>
                </a:xfrm>
              </p:grpSpPr>
              <p:sp>
                <p:nvSpPr>
                  <p:cNvPr id="26" name="Rectangle 25"/>
                  <p:cNvSpPr/>
                  <p:nvPr/>
                </p:nvSpPr>
                <p:spPr>
                  <a:xfrm>
                    <a:off x="6012160" y="1916832"/>
                    <a:ext cx="504056" cy="144016"/>
                  </a:xfrm>
                  <a:prstGeom prst="rect">
                    <a:avLst/>
                  </a:prstGeom>
                  <a:pattFill prst="ltDnDiag">
                    <a:fgClr>
                      <a:schemeClr val="tx1"/>
                    </a:fgClr>
                    <a:bgClr>
                      <a:schemeClr val="bg1"/>
                    </a:bgClr>
                  </a:patt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6012160" y="1898022"/>
                    <a:ext cx="50405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5040052" y="5418745"/>
                  <a:ext cx="504056" cy="162826"/>
                  <a:chOff x="6012160" y="1898022"/>
                  <a:chExt cx="504056" cy="162826"/>
                </a:xfrm>
              </p:grpSpPr>
              <p:sp>
                <p:nvSpPr>
                  <p:cNvPr id="29" name="Rectangle 28"/>
                  <p:cNvSpPr/>
                  <p:nvPr/>
                </p:nvSpPr>
                <p:spPr>
                  <a:xfrm>
                    <a:off x="6012160" y="1916832"/>
                    <a:ext cx="504056" cy="144016"/>
                  </a:xfrm>
                  <a:prstGeom prst="rect">
                    <a:avLst/>
                  </a:prstGeom>
                  <a:pattFill prst="ltDnDiag">
                    <a:fgClr>
                      <a:schemeClr val="tx1"/>
                    </a:fgClr>
                    <a:bgClr>
                      <a:schemeClr val="bg1"/>
                    </a:bgClr>
                  </a:patt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cxnSp>
                <p:nvCxnSpPr>
                  <p:cNvPr id="30" name="Straight Connector 29"/>
                  <p:cNvCxnSpPr/>
                  <p:nvPr/>
                </p:nvCxnSpPr>
                <p:spPr>
                  <a:xfrm>
                    <a:off x="6012160" y="1898022"/>
                    <a:ext cx="50405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0" name="Group 49"/>
              <p:cNvGrpSpPr/>
              <p:nvPr/>
            </p:nvGrpSpPr>
            <p:grpSpPr>
              <a:xfrm>
                <a:off x="7451814" y="2694011"/>
                <a:ext cx="721091" cy="2729552"/>
                <a:chOff x="7955365" y="2694011"/>
                <a:chExt cx="721091" cy="2729552"/>
              </a:xfrm>
            </p:grpSpPr>
            <p:cxnSp>
              <p:nvCxnSpPr>
                <p:cNvPr id="33" name="Straight Connector 32"/>
                <p:cNvCxnSpPr/>
                <p:nvPr/>
              </p:nvCxnSpPr>
              <p:spPr>
                <a:xfrm flipV="1">
                  <a:off x="7956376" y="2698247"/>
                  <a:ext cx="0" cy="271923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/>
                <p:cNvCxnSpPr/>
                <p:nvPr/>
              </p:nvCxnSpPr>
              <p:spPr>
                <a:xfrm>
                  <a:off x="7956376" y="2698247"/>
                  <a:ext cx="720080" cy="0"/>
                </a:xfrm>
                <a:prstGeom prst="straightConnector1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/>
                <p:nvPr/>
              </p:nvCxnSpPr>
              <p:spPr>
                <a:xfrm>
                  <a:off x="7956376" y="3346319"/>
                  <a:ext cx="432048" cy="0"/>
                </a:xfrm>
                <a:prstGeom prst="straightConnector1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/>
                <p:nvPr/>
              </p:nvCxnSpPr>
              <p:spPr>
                <a:xfrm flipV="1">
                  <a:off x="7956376" y="3934296"/>
                  <a:ext cx="284312" cy="1"/>
                </a:xfrm>
                <a:prstGeom prst="straightConnector1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/>
                <p:nvPr/>
              </p:nvCxnSpPr>
              <p:spPr>
                <a:xfrm>
                  <a:off x="7956376" y="4570455"/>
                  <a:ext cx="180020" cy="0"/>
                </a:xfrm>
                <a:prstGeom prst="straightConnector1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Freeform 42"/>
                <p:cNvSpPr/>
                <p:nvPr/>
              </p:nvSpPr>
              <p:spPr>
                <a:xfrm>
                  <a:off x="7955365" y="2694011"/>
                  <a:ext cx="708120" cy="2729552"/>
                </a:xfrm>
                <a:custGeom>
                  <a:avLst/>
                  <a:gdLst>
                    <a:gd name="connsiteX0" fmla="*/ 0 w 641445"/>
                    <a:gd name="connsiteY0" fmla="*/ 2729552 h 2729552"/>
                    <a:gd name="connsiteX1" fmla="*/ 341194 w 641445"/>
                    <a:gd name="connsiteY1" fmla="*/ 696036 h 2729552"/>
                    <a:gd name="connsiteX2" fmla="*/ 641445 w 641445"/>
                    <a:gd name="connsiteY2" fmla="*/ 0 h 2729552"/>
                    <a:gd name="connsiteX0" fmla="*/ 0 w 641445"/>
                    <a:gd name="connsiteY0" fmla="*/ 2729552 h 2729552"/>
                    <a:gd name="connsiteX1" fmla="*/ 313898 w 641445"/>
                    <a:gd name="connsiteY1" fmla="*/ 1064526 h 2729552"/>
                    <a:gd name="connsiteX2" fmla="*/ 641445 w 641445"/>
                    <a:gd name="connsiteY2" fmla="*/ 0 h 2729552"/>
                    <a:gd name="connsiteX0" fmla="*/ 0 w 679545"/>
                    <a:gd name="connsiteY0" fmla="*/ 2710502 h 2710502"/>
                    <a:gd name="connsiteX1" fmla="*/ 313898 w 679545"/>
                    <a:gd name="connsiteY1" fmla="*/ 1045476 h 2710502"/>
                    <a:gd name="connsiteX2" fmla="*/ 679545 w 679545"/>
                    <a:gd name="connsiteY2" fmla="*/ 0 h 2710502"/>
                    <a:gd name="connsiteX0" fmla="*/ 0 w 679545"/>
                    <a:gd name="connsiteY0" fmla="*/ 2710502 h 2710502"/>
                    <a:gd name="connsiteX1" fmla="*/ 342473 w 679545"/>
                    <a:gd name="connsiteY1" fmla="*/ 1045476 h 2710502"/>
                    <a:gd name="connsiteX2" fmla="*/ 679545 w 679545"/>
                    <a:gd name="connsiteY2" fmla="*/ 0 h 2710502"/>
                    <a:gd name="connsiteX0" fmla="*/ 0 w 679545"/>
                    <a:gd name="connsiteY0" fmla="*/ 2710502 h 2710502"/>
                    <a:gd name="connsiteX1" fmla="*/ 285323 w 679545"/>
                    <a:gd name="connsiteY1" fmla="*/ 1045476 h 2710502"/>
                    <a:gd name="connsiteX2" fmla="*/ 679545 w 679545"/>
                    <a:gd name="connsiteY2" fmla="*/ 0 h 2710502"/>
                    <a:gd name="connsiteX0" fmla="*/ 0 w 708120"/>
                    <a:gd name="connsiteY0" fmla="*/ 2729552 h 2729552"/>
                    <a:gd name="connsiteX1" fmla="*/ 313898 w 708120"/>
                    <a:gd name="connsiteY1" fmla="*/ 1045476 h 2729552"/>
                    <a:gd name="connsiteX2" fmla="*/ 708120 w 708120"/>
                    <a:gd name="connsiteY2" fmla="*/ 0 h 2729552"/>
                    <a:gd name="connsiteX0" fmla="*/ 0 w 708120"/>
                    <a:gd name="connsiteY0" fmla="*/ 2729552 h 2729552"/>
                    <a:gd name="connsiteX1" fmla="*/ 285323 w 708120"/>
                    <a:gd name="connsiteY1" fmla="*/ 1197876 h 2729552"/>
                    <a:gd name="connsiteX2" fmla="*/ 708120 w 708120"/>
                    <a:gd name="connsiteY2" fmla="*/ 0 h 2729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08120" h="2729552">
                      <a:moveTo>
                        <a:pt x="0" y="2729552"/>
                      </a:moveTo>
                      <a:cubicBezTo>
                        <a:pt x="117143" y="1940256"/>
                        <a:pt x="167303" y="1652801"/>
                        <a:pt x="285323" y="1197876"/>
                      </a:cubicBezTo>
                      <a:cubicBezTo>
                        <a:pt x="403343" y="742951"/>
                        <a:pt x="611448" y="120555"/>
                        <a:pt x="708120" y="0"/>
                      </a:cubicBezTo>
                    </a:path>
                  </a:pathLst>
                </a:cu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sp>
            <p:nvSpPr>
              <p:cNvPr id="51" name="TextBox 50"/>
              <p:cNvSpPr txBox="1"/>
              <p:nvPr/>
            </p:nvSpPr>
            <p:spPr>
              <a:xfrm>
                <a:off x="7355824" y="2103003"/>
                <a:ext cx="9001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Deflected Shape</a:t>
                </a:r>
                <a:endParaRPr lang="id-ID" sz="14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8153388" y="2544358"/>
                <a:ext cx="9658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52,80 mm</a:t>
                </a:r>
                <a:endParaRPr lang="id-ID" sz="14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894101" y="3192430"/>
                <a:ext cx="9658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41,15 mm</a:t>
                </a:r>
                <a:endParaRPr lang="id-ID" sz="14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737137" y="3768494"/>
                <a:ext cx="9658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28,70 mm</a:t>
                </a:r>
                <a:endParaRPr lang="id-ID" sz="1400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7632845" y="4416566"/>
                <a:ext cx="9658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16,51 mm</a:t>
                </a:r>
                <a:endParaRPr lang="id-ID" sz="1400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8357250" y="2231227"/>
                <a:ext cx="4829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1400" b="1" noProof="1">
                    <a:latin typeface="Symbol" panose="05050102010706020507" pitchFamily="18" charset="2"/>
                    <a:cs typeface="Calibri" panose="020F0502020204030204" pitchFamily="34" charset="0"/>
                  </a:rPr>
                  <a:t>d</a:t>
                </a:r>
                <a:r>
                  <a:rPr lang="id-ID" sz="1400" b="1" baseline="-25000" noProof="1"/>
                  <a:t>xe</a:t>
                </a:r>
                <a:endParaRPr lang="id-ID" sz="1400" b="1" dirty="0"/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4208046" y="2694011"/>
                <a:ext cx="377144" cy="2714061"/>
                <a:chOff x="4208046" y="2694011"/>
                <a:chExt cx="377144" cy="2714061"/>
              </a:xfrm>
            </p:grpSpPr>
            <p:cxnSp>
              <p:nvCxnSpPr>
                <p:cNvPr id="58" name="Straight Connector 57"/>
                <p:cNvCxnSpPr/>
                <p:nvPr/>
              </p:nvCxnSpPr>
              <p:spPr>
                <a:xfrm>
                  <a:off x="4208046" y="2698247"/>
                  <a:ext cx="36004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4208046" y="3356489"/>
                  <a:ext cx="36004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4208046" y="3893642"/>
                  <a:ext cx="36004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4208046" y="4570454"/>
                  <a:ext cx="36004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4225150" y="5397496"/>
                  <a:ext cx="36004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flipV="1">
                  <a:off x="4388066" y="4570455"/>
                  <a:ext cx="0" cy="837617"/>
                </a:xfrm>
                <a:prstGeom prst="line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flipV="1">
                  <a:off x="4383364" y="3893642"/>
                  <a:ext cx="0" cy="676814"/>
                </a:xfrm>
                <a:prstGeom prst="line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flipH="1" flipV="1">
                  <a:off x="4383364" y="3346318"/>
                  <a:ext cx="4702" cy="576064"/>
                </a:xfrm>
                <a:prstGeom prst="line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flipV="1">
                  <a:off x="4388066" y="2694011"/>
                  <a:ext cx="0" cy="676814"/>
                </a:xfrm>
                <a:prstGeom prst="line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TextBox 71"/>
              <p:cNvSpPr txBox="1"/>
              <p:nvPr/>
            </p:nvSpPr>
            <p:spPr>
              <a:xfrm rot="16200000">
                <a:off x="4155351" y="4059644"/>
                <a:ext cx="7138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3,60 m</a:t>
                </a:r>
                <a:endParaRPr lang="id-ID" sz="1400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 rot="16200000">
                <a:off x="4167695" y="3466285"/>
                <a:ext cx="7138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3,60 m</a:t>
                </a:r>
                <a:endParaRPr lang="id-ID" sz="1400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 rot="16200000">
                <a:off x="4173363" y="2845677"/>
                <a:ext cx="7138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3,60 m</a:t>
                </a:r>
                <a:endParaRPr lang="id-ID" sz="1400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 rot="16200000">
                <a:off x="4173363" y="4848614"/>
                <a:ext cx="7138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4,80 m</a:t>
                </a:r>
                <a:endParaRPr lang="id-ID" sz="1400" dirty="0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4531976" y="4416567"/>
              <a:ext cx="3569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id-ID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524618" y="3750085"/>
              <a:ext cx="3569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id-ID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500045" y="3196012"/>
              <a:ext cx="3569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id-ID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487701" y="2488753"/>
              <a:ext cx="3569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id-ID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0440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82296" lvl="0" indent="0">
              <a:buNone/>
            </a:pPr>
            <a:r>
              <a:rPr lang="id-ID" sz="2400" b="1" noProof="1" smtClean="0"/>
              <a:t>Efek </a:t>
            </a:r>
            <a:r>
              <a:rPr lang="id-ID" sz="2400" b="1" i="1" noProof="1" smtClean="0"/>
              <a:t>P</a:t>
            </a:r>
            <a:r>
              <a:rPr lang="id-ID" sz="2400" b="1" noProof="1" smtClean="0"/>
              <a:t>-</a:t>
            </a:r>
            <a:r>
              <a:rPr lang="id-ID" sz="2400" b="1" noProof="1" smtClean="0">
                <a:latin typeface="Symbol" panose="05050102010706020507" pitchFamily="18" charset="2"/>
              </a:rPr>
              <a:t>D</a:t>
            </a:r>
            <a:endParaRPr lang="id-ID" sz="2400" noProof="1" smtClean="0">
              <a:latin typeface="Symbol" panose="05050102010706020507" pitchFamily="18" charset="2"/>
            </a:endParaRPr>
          </a:p>
          <a:p>
            <a:r>
              <a:rPr lang="id-ID" sz="2400" noProof="1" smtClean="0"/>
              <a:t>Dalam perencanaan bangunan tinggi, pergerakan lateral kolom akibat pengaruh beban aksial P dan horizontal displacement akan menimbulkan momen sekunder pada balok dan kolom, serta tambahan story drift. </a:t>
            </a:r>
          </a:p>
          <a:p>
            <a:r>
              <a:rPr lang="id-ID" sz="2400" noProof="1" smtClean="0"/>
              <a:t>Pengaruh ini dikenal dengan istilah P-delta</a:t>
            </a:r>
          </a:p>
          <a:p>
            <a:r>
              <a:rPr lang="id-ID" sz="2400" noProof="1" smtClean="0"/>
              <a:t>Stabilitas dari sistem struktur perlu diperiksa akibat adanya pengaruh P-delta ini.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389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82296" lvl="0" indent="0">
              <a:buNone/>
            </a:pPr>
            <a:r>
              <a:rPr lang="en-US" sz="2400" b="1" dirty="0" err="1"/>
              <a:t>Efek</a:t>
            </a:r>
            <a:r>
              <a:rPr lang="en-US" sz="2400" b="1" dirty="0"/>
              <a:t> </a:t>
            </a:r>
            <a:r>
              <a:rPr lang="en-US" sz="2400" b="1" i="1" dirty="0"/>
              <a:t>P</a:t>
            </a:r>
            <a:r>
              <a:rPr lang="en-US" sz="2400" b="1" dirty="0"/>
              <a:t>-</a:t>
            </a:r>
            <a:r>
              <a:rPr lang="en-US" sz="2400" b="1" dirty="0">
                <a:latin typeface="Symbol" panose="05050102010706020507" pitchFamily="18" charset="2"/>
              </a:rPr>
              <a:t>D</a:t>
            </a:r>
            <a:endParaRPr lang="id-ID" sz="2400" dirty="0">
              <a:latin typeface="Symbol" panose="05050102010706020507" pitchFamily="18" charset="2"/>
            </a:endParaRPr>
          </a:p>
          <a:p>
            <a:r>
              <a:rPr lang="id-ID" sz="1800" dirty="0" smtClean="0"/>
              <a:t>Pengaruh </a:t>
            </a:r>
            <a:r>
              <a:rPr lang="id-ID" sz="1800" i="1" dirty="0" smtClean="0"/>
              <a:t>P-∆ </a:t>
            </a:r>
            <a:r>
              <a:rPr lang="id-ID" sz="1800" dirty="0" smtClean="0"/>
              <a:t>pada geser dan momen tingkat, gaya dan momen elemen struktur yang dihasilkan dan simpangan antar lantai tingkat yang timbul oleh pengaruhnya, tidak disyaratkan untuk diperhitungkan apabila koefisien stabilitas (</a:t>
            </a:r>
            <a:r>
              <a:rPr lang="id-ID" sz="1800" i="1" dirty="0" smtClean="0">
                <a:latin typeface="Symbol" panose="05050102010706020507" pitchFamily="18" charset="2"/>
              </a:rPr>
              <a:t>q</a:t>
            </a:r>
            <a:r>
              <a:rPr lang="id-ID" sz="1800" dirty="0" smtClean="0"/>
              <a:t>) menurut persamaan berikut ini sama dengan atau kurang dari 0,1 :</a:t>
            </a:r>
          </a:p>
          <a:p>
            <a:endParaRPr lang="id-ID" sz="2400" dirty="0"/>
          </a:p>
          <a:p>
            <a:endParaRPr lang="id-ID" dirty="0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457487"/>
              </p:ext>
            </p:extLst>
          </p:nvPr>
        </p:nvGraphicFramePr>
        <p:xfrm>
          <a:off x="1979712" y="3356991"/>
          <a:ext cx="1296144" cy="632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Equation" r:id="rId3" imgW="774364" imgH="380835" progId="Equation.3">
                  <p:embed/>
                </p:oleObj>
              </mc:Choice>
              <mc:Fallback>
                <p:oleObj name="Equation" r:id="rId3" imgW="774364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3356991"/>
                        <a:ext cx="1296144" cy="6322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755576" y="4149080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400" dirty="0"/>
              <a:t>dengan :</a:t>
            </a:r>
          </a:p>
          <a:p>
            <a:r>
              <a:rPr lang="en-US" sz="1400" i="1" dirty="0">
                <a:latin typeface="Symbol" panose="05050102010706020507" pitchFamily="18" charset="2"/>
              </a:rPr>
              <a:t>q</a:t>
            </a:r>
            <a:r>
              <a:rPr lang="id-ID" sz="1400" i="1" dirty="0"/>
              <a:t>	</a:t>
            </a:r>
            <a:r>
              <a:rPr lang="id-ID" sz="1400" dirty="0"/>
              <a:t>= koefisien stabilitas</a:t>
            </a:r>
          </a:p>
          <a:p>
            <a:r>
              <a:rPr lang="id-ID" sz="1400" i="1" dirty="0"/>
              <a:t>P</a:t>
            </a:r>
            <a:r>
              <a:rPr lang="id-ID" sz="1400" i="1" baseline="-25000" dirty="0"/>
              <a:t>x</a:t>
            </a:r>
            <a:r>
              <a:rPr lang="id-ID" sz="1400" dirty="0"/>
              <a:t>	= beban desain vertikal total pada dan di atas tingkat </a:t>
            </a:r>
            <a:r>
              <a:rPr lang="id-ID" sz="1400" i="1" dirty="0"/>
              <a:t>x</a:t>
            </a:r>
            <a:r>
              <a:rPr lang="id-ID" sz="1400" dirty="0"/>
              <a:t>; bila menghitung </a:t>
            </a:r>
            <a:r>
              <a:rPr lang="id-ID" sz="1400" i="1" dirty="0"/>
              <a:t>P</a:t>
            </a:r>
            <a:r>
              <a:rPr lang="id-ID" sz="1400" i="1" baseline="-25000" dirty="0"/>
              <a:t>x</a:t>
            </a:r>
            <a:r>
              <a:rPr lang="id-ID" sz="1400" dirty="0"/>
              <a:t>, faktor beban </a:t>
            </a:r>
            <a:r>
              <a:rPr lang="id-ID" sz="1400" dirty="0" smtClean="0"/>
              <a:t>individu</a:t>
            </a:r>
            <a:r>
              <a:rPr lang="en-US" sz="1400" dirty="0" smtClean="0"/>
              <a:t> </a:t>
            </a:r>
            <a:r>
              <a:rPr lang="es-GT" sz="1400" i="1" dirty="0" smtClean="0"/>
              <a:t> </a:t>
            </a:r>
            <a:r>
              <a:rPr lang="id-ID" sz="1400" dirty="0"/>
              <a:t>tidak perlu melebihi 1,0</a:t>
            </a:r>
          </a:p>
          <a:p>
            <a:r>
              <a:rPr lang="id-ID" sz="1400" dirty="0"/>
              <a:t>∆</a:t>
            </a:r>
            <a:r>
              <a:rPr lang="id-ID" sz="1400" i="1" dirty="0"/>
              <a:t>	</a:t>
            </a:r>
            <a:r>
              <a:rPr lang="id-ID" sz="1400" dirty="0"/>
              <a:t>= simpangan antar lantai tingkat desain, terjadi secara serentak dengan </a:t>
            </a:r>
            <a:r>
              <a:rPr lang="id-ID" sz="1400" i="1" dirty="0"/>
              <a:t>V</a:t>
            </a:r>
            <a:r>
              <a:rPr lang="id-ID" sz="1400" i="1" baseline="-25000" dirty="0"/>
              <a:t>x</a:t>
            </a:r>
            <a:r>
              <a:rPr lang="id-ID" sz="1400" dirty="0"/>
              <a:t> </a:t>
            </a:r>
          </a:p>
          <a:p>
            <a:r>
              <a:rPr lang="id-ID" sz="1400" i="1" dirty="0"/>
              <a:t>I</a:t>
            </a:r>
            <a:r>
              <a:rPr lang="id-ID" sz="1400" i="1" baseline="-25000" dirty="0"/>
              <a:t>e</a:t>
            </a:r>
            <a:r>
              <a:rPr lang="id-ID" sz="1400" i="1" dirty="0"/>
              <a:t>	</a:t>
            </a:r>
            <a:r>
              <a:rPr lang="id-ID" sz="1400" dirty="0"/>
              <a:t>= faktor keutamaan hunian </a:t>
            </a:r>
          </a:p>
          <a:p>
            <a:r>
              <a:rPr lang="id-ID" sz="1400" i="1" dirty="0"/>
              <a:t>V</a:t>
            </a:r>
            <a:r>
              <a:rPr lang="id-ID" sz="1400" i="1" baseline="-25000" dirty="0"/>
              <a:t>x</a:t>
            </a:r>
            <a:r>
              <a:rPr lang="id-ID" sz="1400" i="1" dirty="0"/>
              <a:t>	</a:t>
            </a:r>
            <a:r>
              <a:rPr lang="id-ID" sz="1400" dirty="0"/>
              <a:t>= gaya geser seismik yang bekerja antara tingkat </a:t>
            </a:r>
            <a:r>
              <a:rPr lang="id-ID" sz="1400" i="1" dirty="0"/>
              <a:t>x</a:t>
            </a:r>
            <a:r>
              <a:rPr lang="id-ID" sz="1400" dirty="0"/>
              <a:t> dan </a:t>
            </a:r>
            <a:r>
              <a:rPr lang="id-ID" sz="1400" i="1" dirty="0"/>
              <a:t>x – 1</a:t>
            </a:r>
            <a:r>
              <a:rPr lang="id-ID" sz="1400" dirty="0"/>
              <a:t> </a:t>
            </a:r>
          </a:p>
          <a:p>
            <a:r>
              <a:rPr lang="id-ID" sz="1400" i="1" dirty="0"/>
              <a:t>h</a:t>
            </a:r>
            <a:r>
              <a:rPr lang="id-ID" sz="1400" i="1" baseline="-25000" dirty="0"/>
              <a:t>sx</a:t>
            </a:r>
            <a:r>
              <a:rPr lang="id-ID" sz="1400" dirty="0"/>
              <a:t>	= tinggi tingkat di bawah tingkat </a:t>
            </a:r>
            <a:r>
              <a:rPr lang="id-ID" sz="1400" i="1" dirty="0"/>
              <a:t>x</a:t>
            </a:r>
            <a:endParaRPr lang="id-ID" sz="1400" dirty="0"/>
          </a:p>
          <a:p>
            <a:r>
              <a:rPr lang="id-ID" sz="1400" i="1" dirty="0"/>
              <a:t>C</a:t>
            </a:r>
            <a:r>
              <a:rPr lang="id-ID" sz="1400" i="1" baseline="-25000" dirty="0"/>
              <a:t>d</a:t>
            </a:r>
            <a:r>
              <a:rPr lang="id-ID" sz="1400" i="1" dirty="0"/>
              <a:t>	</a:t>
            </a:r>
            <a:r>
              <a:rPr lang="id-ID" sz="1400" dirty="0"/>
              <a:t>= faktor pembesaran </a:t>
            </a:r>
            <a:r>
              <a:rPr lang="id-ID" sz="1400" dirty="0" smtClean="0"/>
              <a:t>defleksi</a:t>
            </a:r>
            <a:endParaRPr lang="id-ID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4603707" y="342900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(18)</a:t>
            </a:r>
            <a:endParaRPr lang="id-ID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88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quarter" idx="10"/>
          </p:nvPr>
        </p:nvSpPr>
        <p:spPr>
          <a:xfrm>
            <a:off x="467544" y="1556792"/>
            <a:ext cx="8135938" cy="4824413"/>
          </a:xfrm>
        </p:spPr>
        <p:txBody>
          <a:bodyPr>
            <a:normAutofit/>
          </a:bodyPr>
          <a:lstStyle/>
          <a:p>
            <a:r>
              <a:rPr lang="id-ID" sz="2000" noProof="1" smtClean="0">
                <a:solidFill>
                  <a:schemeClr val="accent6">
                    <a:lumMod val="75000"/>
                  </a:schemeClr>
                </a:solidFill>
              </a:rPr>
              <a:t>Sub Pokok Bahasan :</a:t>
            </a:r>
          </a:p>
          <a:p>
            <a:pPr marL="801688" lvl="0" indent="-282575"/>
            <a:r>
              <a:rPr lang="en-US" sz="2000" dirty="0" err="1" smtClean="0"/>
              <a:t>Pemilihan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Struktur</a:t>
            </a:r>
            <a:endParaRPr lang="en-US" sz="2000" dirty="0" smtClean="0"/>
          </a:p>
          <a:p>
            <a:pPr marL="801688" lvl="0" indent="-282575"/>
            <a:r>
              <a:rPr lang="en-US" sz="2000" dirty="0" err="1" smtClean="0"/>
              <a:t>Prosedur</a:t>
            </a:r>
            <a:r>
              <a:rPr lang="en-US" sz="2000" dirty="0" smtClean="0"/>
              <a:t> </a:t>
            </a:r>
            <a:r>
              <a:rPr lang="en-US" sz="2000" dirty="0" err="1" smtClean="0"/>
              <a:t>Analisis</a:t>
            </a:r>
            <a:r>
              <a:rPr lang="en-US" sz="2000" dirty="0" smtClean="0"/>
              <a:t> </a:t>
            </a:r>
            <a:r>
              <a:rPr lang="en-US" sz="2000" dirty="0" err="1" smtClean="0"/>
              <a:t>Beban</a:t>
            </a:r>
            <a:r>
              <a:rPr lang="en-US" sz="2000" dirty="0" smtClean="0"/>
              <a:t> Lateral</a:t>
            </a:r>
          </a:p>
          <a:p>
            <a:pPr marL="801688" lvl="0" indent="-282575"/>
            <a:r>
              <a:rPr lang="en-US" sz="2000" dirty="0" smtClean="0"/>
              <a:t>Gaya </a:t>
            </a:r>
            <a:r>
              <a:rPr lang="en-US" sz="2000" dirty="0" err="1" smtClean="0"/>
              <a:t>Geser</a:t>
            </a:r>
            <a:r>
              <a:rPr lang="en-US" sz="2000" dirty="0" smtClean="0"/>
              <a:t> </a:t>
            </a:r>
            <a:r>
              <a:rPr lang="en-US" sz="2000" dirty="0" err="1" smtClean="0"/>
              <a:t>Dasar</a:t>
            </a:r>
            <a:r>
              <a:rPr lang="en-US" sz="2000" dirty="0" smtClean="0"/>
              <a:t> </a:t>
            </a:r>
            <a:r>
              <a:rPr lang="en-US" sz="2000" dirty="0" err="1" smtClean="0"/>
              <a:t>Seismik</a:t>
            </a:r>
            <a:endParaRPr lang="en-US" sz="2000" dirty="0" smtClean="0"/>
          </a:p>
          <a:p>
            <a:pPr marL="801688" lvl="0" indent="-282575"/>
            <a:r>
              <a:rPr lang="en-US" sz="2000" dirty="0" err="1" smtClean="0"/>
              <a:t>Simpangan</a:t>
            </a:r>
            <a:r>
              <a:rPr lang="en-US" sz="2000" dirty="0" smtClean="0"/>
              <a:t> </a:t>
            </a:r>
            <a:r>
              <a:rPr lang="en-US" sz="2000" dirty="0" err="1" smtClean="0"/>
              <a:t>Antar</a:t>
            </a:r>
            <a:r>
              <a:rPr lang="en-US" sz="2000" dirty="0" smtClean="0"/>
              <a:t> </a:t>
            </a:r>
            <a:r>
              <a:rPr lang="en-US" sz="2000" dirty="0" err="1" smtClean="0"/>
              <a:t>Lantai</a:t>
            </a:r>
            <a:endParaRPr lang="en-US" sz="2000" dirty="0" smtClean="0"/>
          </a:p>
          <a:p>
            <a:pPr marL="801688" lvl="0" indent="-282575"/>
            <a:r>
              <a:rPr lang="en-US" sz="2000" dirty="0" err="1" smtClean="0"/>
              <a:t>Efek</a:t>
            </a:r>
            <a:r>
              <a:rPr lang="en-US" sz="2000" dirty="0" smtClean="0"/>
              <a:t> P-</a:t>
            </a:r>
            <a:r>
              <a:rPr lang="en-US" sz="2000" dirty="0" smtClean="0">
                <a:latin typeface="Symbol" panose="05050102010706020507" pitchFamily="18" charset="2"/>
              </a:rPr>
              <a:t>D</a:t>
            </a:r>
          </a:p>
          <a:p>
            <a:pPr marL="801688" lvl="0" indent="-282575"/>
            <a:r>
              <a:rPr lang="en-US" sz="2000" dirty="0" err="1" smtClean="0"/>
              <a:t>Kombinasi</a:t>
            </a:r>
            <a:r>
              <a:rPr lang="en-US" sz="2000" dirty="0" smtClean="0"/>
              <a:t> </a:t>
            </a:r>
            <a:r>
              <a:rPr lang="en-US" sz="2000" dirty="0" err="1" smtClean="0"/>
              <a:t>Beban</a:t>
            </a:r>
            <a:endParaRPr lang="en-US" sz="2000" dirty="0" smtClean="0"/>
          </a:p>
          <a:p>
            <a:pPr marL="519113" lvl="0" indent="0">
              <a:buNone/>
            </a:pPr>
            <a:endParaRPr lang="en-US" sz="2000" dirty="0" smtClean="0"/>
          </a:p>
          <a:p>
            <a:pPr marL="801688" lvl="0" indent="-282575"/>
            <a:endParaRPr lang="en-US" sz="2000" dirty="0" smtClean="0"/>
          </a:p>
          <a:p>
            <a:pPr marL="801688" lvl="0" indent="-282575"/>
            <a:endParaRPr lang="en-US" sz="2000" dirty="0" smtClean="0"/>
          </a:p>
          <a:p>
            <a:pPr marL="801688" lvl="0" indent="-282575"/>
            <a:endParaRPr lang="en-US" sz="2000" dirty="0" smtClean="0"/>
          </a:p>
          <a:p>
            <a:pPr marL="801688" lvl="0" indent="-282575"/>
            <a:endParaRPr lang="en-US" sz="2000" dirty="0" smtClean="0"/>
          </a:p>
          <a:p>
            <a:pPr marL="801688" lvl="0" indent="-282575"/>
            <a:endParaRPr lang="en-US" sz="2000" dirty="0" smtClean="0"/>
          </a:p>
          <a:p>
            <a:pPr marL="801688" lvl="0" indent="-282575"/>
            <a:endParaRPr lang="en-US" sz="2000" dirty="0" smtClean="0"/>
          </a:p>
          <a:p>
            <a:pPr marL="801688" lvl="0" indent="-282575"/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4998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82296" lvl="0" indent="0">
              <a:buNone/>
            </a:pPr>
            <a:r>
              <a:rPr lang="id-ID" sz="2400" b="1" noProof="1" smtClean="0"/>
              <a:t>Efek </a:t>
            </a:r>
            <a:r>
              <a:rPr lang="id-ID" sz="2400" b="1" i="1" noProof="1" smtClean="0"/>
              <a:t>P</a:t>
            </a:r>
            <a:r>
              <a:rPr lang="id-ID" sz="2400" b="1" noProof="1" smtClean="0"/>
              <a:t>-</a:t>
            </a:r>
            <a:r>
              <a:rPr lang="id-ID" sz="2400" b="1" noProof="1" smtClean="0">
                <a:latin typeface="Symbol" panose="05050102010706020507" pitchFamily="18" charset="2"/>
              </a:rPr>
              <a:t>D</a:t>
            </a:r>
            <a:endParaRPr lang="id-ID" sz="2400" noProof="1" smtClean="0">
              <a:latin typeface="Symbol" panose="05050102010706020507" pitchFamily="18" charset="2"/>
            </a:endParaRPr>
          </a:p>
          <a:p>
            <a:r>
              <a:rPr lang="id-ID" sz="1800" noProof="1" smtClean="0"/>
              <a:t>Koefisien stabilitas (</a:t>
            </a:r>
            <a:r>
              <a:rPr lang="id-ID" sz="1800" i="1" noProof="1" smtClean="0">
                <a:latin typeface="Symbol" panose="05050102010706020507" pitchFamily="18" charset="2"/>
              </a:rPr>
              <a:t>q</a:t>
            </a:r>
            <a:r>
              <a:rPr lang="id-ID" sz="1800" noProof="1" smtClean="0"/>
              <a:t>) harus tidak melebihi </a:t>
            </a:r>
            <a:r>
              <a:rPr lang="id-ID" sz="1800" i="1" noProof="1" smtClean="0">
                <a:latin typeface="Symbol" panose="05050102010706020507" pitchFamily="18" charset="2"/>
              </a:rPr>
              <a:t>q</a:t>
            </a:r>
            <a:r>
              <a:rPr lang="id-ID" sz="1800" i="1" baseline="-25000" noProof="1" smtClean="0"/>
              <a:t>max</a:t>
            </a:r>
            <a:r>
              <a:rPr lang="id-ID" sz="1800" i="1" noProof="1" smtClean="0"/>
              <a:t> </a:t>
            </a:r>
            <a:r>
              <a:rPr lang="id-ID" sz="1800" noProof="1" smtClean="0"/>
              <a:t>yang ditentukan sebagai berikut :</a:t>
            </a:r>
          </a:p>
          <a:p>
            <a:endParaRPr lang="id-ID" sz="2400" noProof="1" smtClean="0"/>
          </a:p>
          <a:p>
            <a:endParaRPr lang="id-ID" sz="2400" noProof="1" smtClean="0"/>
          </a:p>
          <a:p>
            <a:endParaRPr lang="id-ID" sz="2400" noProof="1" smtClean="0"/>
          </a:p>
          <a:p>
            <a:endParaRPr lang="id-ID" sz="2400" noProof="1" smtClean="0"/>
          </a:p>
          <a:p>
            <a:endParaRPr lang="id-ID" sz="2400" noProof="1" smtClean="0"/>
          </a:p>
          <a:p>
            <a:endParaRPr lang="id-ID" sz="2400" noProof="1" smtClean="0"/>
          </a:p>
          <a:p>
            <a:pPr algn="just"/>
            <a:r>
              <a:rPr lang="id-ID" sz="1900" noProof="1" smtClean="0"/>
              <a:t>Jika koefisien stabilitas (</a:t>
            </a:r>
            <a:r>
              <a:rPr lang="id-ID" sz="1900" noProof="1" smtClean="0">
                <a:latin typeface="Symbol" panose="05050102010706020507" pitchFamily="18" charset="2"/>
              </a:rPr>
              <a:t></a:t>
            </a:r>
            <a:r>
              <a:rPr lang="id-ID" sz="1900" noProof="1" smtClean="0"/>
              <a:t>) lebih besar dari 0,10 tetapi kurang dari atau sama dengan faktor peningkatan terkait dengan pengaruh P-delta pada perpindahan dan gaya elemen struktur, maka perpindahan dan gaya elemen struktur harus dikalikan dengan 1,0/(1 – </a:t>
            </a:r>
            <a:r>
              <a:rPr lang="id-ID" sz="1900" noProof="1" smtClean="0">
                <a:latin typeface="Symbol" panose="05050102010706020507" pitchFamily="18" charset="2"/>
              </a:rPr>
              <a:t></a:t>
            </a:r>
            <a:r>
              <a:rPr lang="id-ID" sz="1900" noProof="1" smtClean="0"/>
              <a:t>). </a:t>
            </a:r>
          </a:p>
          <a:p>
            <a:pPr algn="just"/>
            <a:r>
              <a:rPr lang="id-ID" sz="1900" noProof="1" smtClean="0"/>
              <a:t>Jika </a:t>
            </a:r>
            <a:r>
              <a:rPr lang="id-ID" sz="1900" noProof="1" smtClean="0">
                <a:latin typeface="Symbol" panose="05050102010706020507" pitchFamily="18" charset="2"/>
              </a:rPr>
              <a:t> </a:t>
            </a:r>
            <a:r>
              <a:rPr lang="id-ID" sz="1900" noProof="1" smtClean="0"/>
              <a:t>lebih besar dari </a:t>
            </a:r>
            <a:r>
              <a:rPr lang="id-ID" sz="1900" noProof="1" smtClean="0">
                <a:latin typeface="Symbol" panose="05050102010706020507" pitchFamily="18" charset="2"/>
              </a:rPr>
              <a:t></a:t>
            </a:r>
            <a:r>
              <a:rPr lang="id-ID" sz="1900" noProof="1" smtClean="0"/>
              <a:t>max, struktur berpotensi tidak stabil dan harus didisain ulang. </a:t>
            </a:r>
          </a:p>
          <a:p>
            <a:endParaRPr lang="id-ID" noProof="1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418234"/>
              </p:ext>
            </p:extLst>
          </p:nvPr>
        </p:nvGraphicFramePr>
        <p:xfrm>
          <a:off x="1763688" y="2288903"/>
          <a:ext cx="1697873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" name="Equation" r:id="rId3" imgW="1054100" imgH="368300" progId="Equation.3">
                  <p:embed/>
                </p:oleObj>
              </mc:Choice>
              <mc:Fallback>
                <p:oleObj name="Equation" r:id="rId3" imgW="10541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288903"/>
                        <a:ext cx="1697873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783127" y="2852936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600" dirty="0"/>
              <a:t>Dengan :</a:t>
            </a:r>
          </a:p>
          <a:p>
            <a:r>
              <a:rPr lang="en-US" sz="1600" i="1" dirty="0" smtClean="0">
                <a:latin typeface="Symbol" panose="05050102010706020507" pitchFamily="18" charset="2"/>
              </a:rPr>
              <a:t>q</a:t>
            </a:r>
            <a:r>
              <a:rPr lang="id-ID" sz="1600" i="1" baseline="-25000" dirty="0" smtClean="0"/>
              <a:t>max</a:t>
            </a:r>
            <a:r>
              <a:rPr lang="id-ID" sz="1600" i="1" dirty="0"/>
              <a:t>	</a:t>
            </a:r>
            <a:r>
              <a:rPr lang="id-ID" sz="1600" dirty="0"/>
              <a:t>= koefisien stabilitas maksimum</a:t>
            </a:r>
          </a:p>
          <a:p>
            <a:r>
              <a:rPr lang="id-ID" sz="1600" i="1" dirty="0"/>
              <a:t>𝛽	</a:t>
            </a:r>
            <a:r>
              <a:rPr lang="id-ID" sz="1600" dirty="0"/>
              <a:t>= rasio kebutuhan geser terhadap kapasitas geser untuk tingkat </a:t>
            </a:r>
            <a:r>
              <a:rPr lang="id-ID" sz="1600" i="1" dirty="0" smtClean="0"/>
              <a:t>x</a:t>
            </a:r>
            <a:r>
              <a:rPr lang="en-US" sz="1600" i="1" dirty="0"/>
              <a:t> </a:t>
            </a:r>
            <a:r>
              <a:rPr lang="id-ID" sz="1600" dirty="0" smtClean="0"/>
              <a:t>dan </a:t>
            </a:r>
            <a:r>
              <a:rPr lang="id-ID" sz="1600" i="1" dirty="0"/>
              <a:t>x – </a:t>
            </a:r>
            <a:r>
              <a:rPr lang="id-ID" sz="1600" dirty="0"/>
              <a:t>1. </a:t>
            </a:r>
          </a:p>
          <a:p>
            <a:r>
              <a:rPr lang="id-ID" sz="1600" i="1" dirty="0"/>
              <a:t>	</a:t>
            </a:r>
            <a:r>
              <a:rPr lang="id-ID" sz="1600" dirty="0" smtClean="0"/>
              <a:t>Rasio </a:t>
            </a:r>
            <a:r>
              <a:rPr lang="id-ID" sz="1600" dirty="0"/>
              <a:t>ini diijinkan secara konservatif diambil sebesar 1,0</a:t>
            </a:r>
          </a:p>
          <a:p>
            <a:r>
              <a:rPr lang="id-ID" sz="1600" i="1" dirty="0"/>
              <a:t>C</a:t>
            </a:r>
            <a:r>
              <a:rPr lang="id-ID" sz="1600" i="1" baseline="-25000" dirty="0"/>
              <a:t>d	</a:t>
            </a:r>
            <a:r>
              <a:rPr lang="id-ID" sz="1600" dirty="0"/>
              <a:t>= faktor pembesaran defleksi</a:t>
            </a:r>
            <a:r>
              <a:rPr lang="id-ID" sz="1600" dirty="0" smtClean="0"/>
              <a:t>,</a:t>
            </a:r>
            <a:endParaRPr lang="id-ID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4792560" y="2284893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(19)</a:t>
            </a:r>
            <a:endParaRPr lang="id-ID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61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539750" y="1628775"/>
            <a:ext cx="3600202" cy="4824413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id-ID" sz="2400" b="1" noProof="1" smtClean="0"/>
              <a:t>Contoh 6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id-ID" sz="1800" noProof="1" smtClean="0"/>
              <a:t>Struktur gedung baja jenis SRMF dengan data :</a:t>
            </a:r>
          </a:p>
          <a:p>
            <a:pPr marL="531813" indent="-282575">
              <a:spcBef>
                <a:spcPts val="0"/>
              </a:spcBef>
            </a:pPr>
            <a:r>
              <a:rPr lang="id-ID" sz="1800" noProof="1" smtClean="0"/>
              <a:t>Kategori resiko : I</a:t>
            </a:r>
          </a:p>
          <a:p>
            <a:pPr marL="531813" indent="-282575">
              <a:spcBef>
                <a:spcPts val="0"/>
              </a:spcBef>
            </a:pPr>
            <a:r>
              <a:rPr lang="id-ID" sz="1800" noProof="1" smtClean="0"/>
              <a:t>KDS – D</a:t>
            </a:r>
          </a:p>
          <a:p>
            <a:pPr marL="531813" indent="-282575">
              <a:spcBef>
                <a:spcPts val="0"/>
              </a:spcBef>
            </a:pPr>
            <a:r>
              <a:rPr lang="id-ID" sz="1800" noProof="1" smtClean="0"/>
              <a:t>R = 8,00</a:t>
            </a:r>
          </a:p>
          <a:p>
            <a:pPr marL="531813" indent="-282575">
              <a:spcBef>
                <a:spcPts val="0"/>
              </a:spcBef>
            </a:pPr>
            <a:r>
              <a:rPr lang="id-ID" sz="1800" noProof="1" smtClean="0"/>
              <a:t>Cd = 5,50</a:t>
            </a:r>
          </a:p>
          <a:p>
            <a:pPr marL="531813" indent="-282575">
              <a:spcBef>
                <a:spcPts val="0"/>
              </a:spcBef>
            </a:pPr>
            <a:r>
              <a:rPr lang="id-ID" sz="1800" noProof="1" smtClean="0"/>
              <a:t>I = 1,0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id-ID" sz="1800" noProof="1" smtClean="0"/>
              <a:t>Pada tingkat 1 diketahui :</a:t>
            </a:r>
          </a:p>
          <a:p>
            <a:pPr>
              <a:spcBef>
                <a:spcPts val="0"/>
              </a:spcBef>
            </a:pPr>
            <a:r>
              <a:rPr lang="id-ID" sz="1800" noProof="1" smtClean="0">
                <a:latin typeface="Symbol" panose="05050102010706020507" pitchFamily="18" charset="2"/>
              </a:rPr>
              <a:t>S</a:t>
            </a:r>
            <a:r>
              <a:rPr lang="id-ID" sz="1800" noProof="1" smtClean="0"/>
              <a:t>D = W = 3.844,6 ton</a:t>
            </a:r>
          </a:p>
          <a:p>
            <a:pPr>
              <a:spcBef>
                <a:spcPts val="0"/>
              </a:spcBef>
            </a:pPr>
            <a:r>
              <a:rPr lang="id-ID" sz="1800" noProof="1" smtClean="0">
                <a:latin typeface="Symbol" panose="05050102010706020507" pitchFamily="18" charset="2"/>
              </a:rPr>
              <a:t>S</a:t>
            </a:r>
            <a:r>
              <a:rPr lang="id-ID" sz="1800" noProof="1" smtClean="0"/>
              <a:t>L = 1.712,6 ton</a:t>
            </a:r>
          </a:p>
          <a:p>
            <a:pPr>
              <a:spcBef>
                <a:spcPts val="0"/>
              </a:spcBef>
            </a:pPr>
            <a:r>
              <a:rPr lang="id-ID" sz="1800" noProof="1" smtClean="0"/>
              <a:t>V</a:t>
            </a:r>
            <a:r>
              <a:rPr lang="id-ID" sz="1800" baseline="-25000" noProof="1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d-ID" sz="1800" noProof="1" smtClean="0"/>
              <a:t> = V = 0,042W = 161,5 ton</a:t>
            </a:r>
          </a:p>
          <a:p>
            <a:pPr>
              <a:spcBef>
                <a:spcPts val="0"/>
              </a:spcBef>
            </a:pPr>
            <a:r>
              <a:rPr lang="id-ID" sz="1800" noProof="1" smtClean="0">
                <a:latin typeface="Symbol" panose="05050102010706020507" pitchFamily="18" charset="2"/>
              </a:rPr>
              <a:t>b</a:t>
            </a:r>
            <a:r>
              <a:rPr lang="id-ID" sz="1800" noProof="1" smtClean="0"/>
              <a:t> = 0,80</a:t>
            </a:r>
          </a:p>
          <a:p>
            <a:pPr>
              <a:spcBef>
                <a:spcPts val="0"/>
              </a:spcBef>
            </a:pPr>
            <a:r>
              <a:rPr lang="id-ID" sz="1800" noProof="1" smtClean="0"/>
              <a:t>h</a:t>
            </a:r>
            <a:r>
              <a:rPr lang="id-ID" sz="1800" baseline="-25000" noProof="1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d-ID" sz="1800" noProof="1" smtClean="0"/>
              <a:t> = 6,00 m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id-ID" sz="1800" noProof="1" smtClean="0"/>
              <a:t>Deflection pada lantai 1 akibat seismic base shear (tanpa pengaruh P-</a:t>
            </a:r>
            <a:r>
              <a:rPr lang="id-ID" sz="1800" noProof="1" smtClean="0">
                <a:latin typeface="Symbol" panose="05050102010706020507" pitchFamily="18" charset="2"/>
              </a:rPr>
              <a:t>D</a:t>
            </a:r>
            <a:r>
              <a:rPr lang="id-ID" sz="1800" noProof="1" smtClean="0"/>
              <a:t>), </a:t>
            </a:r>
            <a:r>
              <a:rPr lang="id-ID" sz="1800" noProof="1" smtClean="0">
                <a:latin typeface="Symbol" panose="05050102010706020507" pitchFamily="18" charset="2"/>
              </a:rPr>
              <a:t>d</a:t>
            </a:r>
            <a:r>
              <a:rPr lang="id-ID" sz="1800" baseline="-25000" noProof="1" smtClean="0"/>
              <a:t>1e</a:t>
            </a:r>
            <a:r>
              <a:rPr lang="id-ID" sz="1800" noProof="1" smtClean="0"/>
              <a:t> = 18 mm.</a:t>
            </a:r>
          </a:p>
          <a:p>
            <a:endParaRPr lang="id-ID" sz="1800" noProof="1" smtClean="0"/>
          </a:p>
          <a:p>
            <a:endParaRPr lang="id-ID" sz="2400" noProof="1" smtClean="0"/>
          </a:p>
          <a:p>
            <a:endParaRPr lang="id-ID" sz="2400" noProof="1" smtClean="0"/>
          </a:p>
          <a:p>
            <a:pPr lvl="0"/>
            <a:endParaRPr lang="id-ID" sz="2400" noProof="1" smtClean="0"/>
          </a:p>
          <a:p>
            <a:endParaRPr lang="id-ID" noProof="1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1" name="TextBox 60"/>
          <p:cNvSpPr txBox="1"/>
          <p:nvPr/>
        </p:nvSpPr>
        <p:spPr>
          <a:xfrm>
            <a:off x="3923928" y="1941585"/>
            <a:ext cx="25356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noProof="1" smtClean="0"/>
              <a:t>Tentukan :</a:t>
            </a:r>
          </a:p>
          <a:p>
            <a:pPr marL="342900" indent="-342900">
              <a:buAutoNum type="arabicPeriod"/>
            </a:pPr>
            <a:r>
              <a:rPr lang="id-ID" noProof="1" smtClean="0"/>
              <a:t>Story drift </a:t>
            </a:r>
            <a:r>
              <a:rPr lang="id-ID" noProof="1" smtClean="0">
                <a:latin typeface="Symbol" panose="05050102010706020507" pitchFamily="18" charset="2"/>
              </a:rPr>
              <a:t>D</a:t>
            </a:r>
            <a:r>
              <a:rPr lang="id-ID" noProof="1" smtClean="0"/>
              <a:t> perencanaan awal pada tingkat 1</a:t>
            </a:r>
          </a:p>
          <a:p>
            <a:pPr marL="342900" indent="-342900">
              <a:buAutoNum type="arabicPeriod"/>
            </a:pPr>
            <a:r>
              <a:rPr lang="id-ID" noProof="1" smtClean="0"/>
              <a:t>Kriteria P-</a:t>
            </a:r>
            <a:r>
              <a:rPr lang="id-ID" noProof="1" smtClean="0">
                <a:latin typeface="Symbol" panose="05050102010706020507" pitchFamily="18" charset="2"/>
              </a:rPr>
              <a:t>D</a:t>
            </a:r>
          </a:p>
          <a:p>
            <a:pPr marL="342900" indent="-342900">
              <a:buAutoNum type="arabicPeriod"/>
            </a:pPr>
            <a:r>
              <a:rPr lang="id-ID" noProof="1" smtClean="0"/>
              <a:t>Periksa syarat P-</a:t>
            </a:r>
            <a:r>
              <a:rPr lang="id-ID" noProof="1" smtClean="0">
                <a:latin typeface="Symbol" panose="05050102010706020507" pitchFamily="18" charset="2"/>
              </a:rPr>
              <a:t>D</a:t>
            </a:r>
            <a:r>
              <a:rPr lang="id-ID" noProof="1" smtClean="0"/>
              <a:t> pada tingkat 1</a:t>
            </a:r>
          </a:p>
          <a:p>
            <a:pPr marL="342900" indent="-342900">
              <a:buAutoNum type="arabicPeriod"/>
            </a:pPr>
            <a:r>
              <a:rPr lang="id-ID" noProof="1" smtClean="0"/>
              <a:t>Perencanaan akhir story drift dan story shear tingkat 1</a:t>
            </a:r>
          </a:p>
          <a:p>
            <a:pPr marL="342900" indent="-342900">
              <a:buAutoNum type="arabicPeriod"/>
            </a:pPr>
            <a:r>
              <a:rPr lang="id-ID" noProof="1" smtClean="0"/>
              <a:t>Periksa terhadap syarat story drift </a:t>
            </a:r>
            <a:endParaRPr lang="id-ID" noProof="1"/>
          </a:p>
        </p:txBody>
      </p:sp>
      <p:grpSp>
        <p:nvGrpSpPr>
          <p:cNvPr id="64" name="Group 63"/>
          <p:cNvGrpSpPr/>
          <p:nvPr/>
        </p:nvGrpSpPr>
        <p:grpSpPr>
          <a:xfrm>
            <a:off x="6171583" y="1757505"/>
            <a:ext cx="3068187" cy="4858049"/>
            <a:chOff x="6171583" y="1757505"/>
            <a:chExt cx="3068187" cy="4858049"/>
          </a:xfrm>
        </p:grpSpPr>
        <p:grpSp>
          <p:nvGrpSpPr>
            <p:cNvPr id="60" name="Group 59"/>
            <p:cNvGrpSpPr/>
            <p:nvPr/>
          </p:nvGrpSpPr>
          <p:grpSpPr>
            <a:xfrm>
              <a:off x="6171583" y="1757505"/>
              <a:ext cx="2304256" cy="4471780"/>
              <a:chOff x="3851920" y="1772816"/>
              <a:chExt cx="2304256" cy="4471780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3851920" y="1772816"/>
                <a:ext cx="1944216" cy="4471780"/>
                <a:chOff x="3851920" y="1772816"/>
                <a:chExt cx="1944216" cy="4471780"/>
              </a:xfrm>
            </p:grpSpPr>
            <p:grpSp>
              <p:nvGrpSpPr>
                <p:cNvPr id="43" name="Group 42"/>
                <p:cNvGrpSpPr/>
                <p:nvPr/>
              </p:nvGrpSpPr>
              <p:grpSpPr>
                <a:xfrm>
                  <a:off x="4067944" y="1772816"/>
                  <a:ext cx="1512168" cy="4320480"/>
                  <a:chOff x="4067944" y="1772816"/>
                  <a:chExt cx="1512168" cy="4320480"/>
                </a:xfrm>
              </p:grpSpPr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4067944" y="1772816"/>
                    <a:ext cx="0" cy="4320480"/>
                  </a:xfrm>
                  <a:prstGeom prst="line">
                    <a:avLst/>
                  </a:prstGeom>
                  <a:ln w="2540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4802167" y="1772816"/>
                    <a:ext cx="0" cy="4320480"/>
                  </a:xfrm>
                  <a:prstGeom prst="line">
                    <a:avLst/>
                  </a:prstGeom>
                  <a:ln w="2540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5580112" y="1772816"/>
                    <a:ext cx="0" cy="4320480"/>
                  </a:xfrm>
                  <a:prstGeom prst="line">
                    <a:avLst/>
                  </a:prstGeom>
                  <a:ln w="2540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4067944" y="1772816"/>
                    <a:ext cx="1512168" cy="0"/>
                  </a:xfrm>
                  <a:prstGeom prst="line">
                    <a:avLst/>
                  </a:prstGeom>
                  <a:ln w="2540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4067944" y="2132856"/>
                    <a:ext cx="1512168" cy="0"/>
                  </a:xfrm>
                  <a:prstGeom prst="line">
                    <a:avLst/>
                  </a:prstGeom>
                  <a:ln w="2540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>
                    <a:off x="4067944" y="2492896"/>
                    <a:ext cx="1512168" cy="0"/>
                  </a:xfrm>
                  <a:prstGeom prst="line">
                    <a:avLst/>
                  </a:prstGeom>
                  <a:ln w="2540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4067944" y="2852936"/>
                    <a:ext cx="1512168" cy="0"/>
                  </a:xfrm>
                  <a:prstGeom prst="line">
                    <a:avLst/>
                  </a:prstGeom>
                  <a:ln w="2540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>
                    <a:off x="4067944" y="3212976"/>
                    <a:ext cx="1512168" cy="0"/>
                  </a:xfrm>
                  <a:prstGeom prst="line">
                    <a:avLst/>
                  </a:prstGeom>
                  <a:ln w="2540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>
                    <a:off x="4067944" y="3573016"/>
                    <a:ext cx="1512168" cy="0"/>
                  </a:xfrm>
                  <a:prstGeom prst="line">
                    <a:avLst/>
                  </a:prstGeom>
                  <a:ln w="2540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4067944" y="3933056"/>
                    <a:ext cx="1512168" cy="0"/>
                  </a:xfrm>
                  <a:prstGeom prst="line">
                    <a:avLst/>
                  </a:prstGeom>
                  <a:ln w="2540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4067944" y="4293096"/>
                    <a:ext cx="1512168" cy="0"/>
                  </a:xfrm>
                  <a:prstGeom prst="line">
                    <a:avLst/>
                  </a:prstGeom>
                  <a:ln w="2540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>
                    <a:off x="4067944" y="4653136"/>
                    <a:ext cx="1512168" cy="0"/>
                  </a:xfrm>
                  <a:prstGeom prst="line">
                    <a:avLst/>
                  </a:prstGeom>
                  <a:ln w="2540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>
                    <a:off x="4067944" y="5013176"/>
                    <a:ext cx="1512168" cy="0"/>
                  </a:xfrm>
                  <a:prstGeom prst="line">
                    <a:avLst/>
                  </a:prstGeom>
                  <a:ln w="2540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>
                    <a:off x="4067944" y="5373216"/>
                    <a:ext cx="1512168" cy="0"/>
                  </a:xfrm>
                  <a:prstGeom prst="line">
                    <a:avLst/>
                  </a:prstGeom>
                  <a:ln w="2540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>
                    <a:off x="4067944" y="5733256"/>
                    <a:ext cx="1512168" cy="0"/>
                  </a:xfrm>
                  <a:prstGeom prst="line">
                    <a:avLst/>
                  </a:prstGeom>
                  <a:ln w="2540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" name="Group 46"/>
                <p:cNvGrpSpPr/>
                <p:nvPr/>
              </p:nvGrpSpPr>
              <p:grpSpPr>
                <a:xfrm>
                  <a:off x="5364088" y="6063897"/>
                  <a:ext cx="432048" cy="151300"/>
                  <a:chOff x="1691680" y="3421716"/>
                  <a:chExt cx="432048" cy="151300"/>
                </a:xfrm>
              </p:grpSpPr>
              <p:sp>
                <p:nvSpPr>
                  <p:cNvPr id="44" name="Rectangle 43"/>
                  <p:cNvSpPr/>
                  <p:nvPr/>
                </p:nvSpPr>
                <p:spPr>
                  <a:xfrm>
                    <a:off x="1691680" y="3429000"/>
                    <a:ext cx="432048" cy="144016"/>
                  </a:xfrm>
                  <a:prstGeom prst="rect">
                    <a:avLst/>
                  </a:prstGeom>
                  <a:pattFill prst="ltUpDiag">
                    <a:fgClr>
                      <a:schemeClr val="tx1"/>
                    </a:fgClr>
                    <a:bgClr>
                      <a:schemeClr val="bg1"/>
                    </a:bgClr>
                  </a:patt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cxnSp>
                <p:nvCxnSpPr>
                  <p:cNvPr id="46" name="Straight Connector 45"/>
                  <p:cNvCxnSpPr/>
                  <p:nvPr/>
                </p:nvCxnSpPr>
                <p:spPr>
                  <a:xfrm>
                    <a:off x="1691680" y="3421716"/>
                    <a:ext cx="43204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4608004" y="6077985"/>
                  <a:ext cx="432048" cy="151300"/>
                  <a:chOff x="1691680" y="3421716"/>
                  <a:chExt cx="432048" cy="151300"/>
                </a:xfrm>
              </p:grpSpPr>
              <p:sp>
                <p:nvSpPr>
                  <p:cNvPr id="49" name="Rectangle 48"/>
                  <p:cNvSpPr/>
                  <p:nvPr/>
                </p:nvSpPr>
                <p:spPr>
                  <a:xfrm>
                    <a:off x="1691680" y="3429000"/>
                    <a:ext cx="432048" cy="144016"/>
                  </a:xfrm>
                  <a:prstGeom prst="rect">
                    <a:avLst/>
                  </a:prstGeom>
                  <a:pattFill prst="ltUpDiag">
                    <a:fgClr>
                      <a:schemeClr val="tx1"/>
                    </a:fgClr>
                    <a:bgClr>
                      <a:schemeClr val="bg1"/>
                    </a:bgClr>
                  </a:patt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1691680" y="3421716"/>
                    <a:ext cx="43204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" name="Group 50"/>
                <p:cNvGrpSpPr/>
                <p:nvPr/>
              </p:nvGrpSpPr>
              <p:grpSpPr>
                <a:xfrm>
                  <a:off x="3851920" y="6093296"/>
                  <a:ext cx="432048" cy="151300"/>
                  <a:chOff x="1691680" y="3421716"/>
                  <a:chExt cx="432048" cy="151300"/>
                </a:xfrm>
              </p:grpSpPr>
              <p:sp>
                <p:nvSpPr>
                  <p:cNvPr id="52" name="Rectangle 51"/>
                  <p:cNvSpPr/>
                  <p:nvPr/>
                </p:nvSpPr>
                <p:spPr>
                  <a:xfrm>
                    <a:off x="1691680" y="3429000"/>
                    <a:ext cx="432048" cy="144016"/>
                  </a:xfrm>
                  <a:prstGeom prst="rect">
                    <a:avLst/>
                  </a:prstGeom>
                  <a:pattFill prst="ltUpDiag">
                    <a:fgClr>
                      <a:schemeClr val="tx1"/>
                    </a:fgClr>
                    <a:bgClr>
                      <a:schemeClr val="bg1"/>
                    </a:bgClr>
                  </a:patt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/>
                  </a:p>
                </p:txBody>
              </p:sp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1691680" y="3421716"/>
                    <a:ext cx="43204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56" name="Straight Connector 55"/>
              <p:cNvCxnSpPr/>
              <p:nvPr/>
            </p:nvCxnSpPr>
            <p:spPr>
              <a:xfrm>
                <a:off x="5796136" y="5733256"/>
                <a:ext cx="3600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5796136" y="6063897"/>
                <a:ext cx="3600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5976156" y="5733256"/>
                <a:ext cx="0" cy="330641"/>
              </a:xfrm>
              <a:prstGeom prst="line">
                <a:avLst/>
              </a:prstGeom>
              <a:ln>
                <a:headEnd type="triangle" w="sm" len="lg"/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7871618" y="6246222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</a:t>
              </a:r>
              <a:r>
                <a:rPr lang="en-US" baseline="-25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dirty="0" smtClean="0"/>
                <a:t> = 0,60 m</a:t>
              </a:r>
              <a:endParaRPr lang="id-ID" dirty="0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8300852" y="5854535"/>
              <a:ext cx="495235" cy="415636"/>
            </a:xfrm>
            <a:custGeom>
              <a:avLst/>
              <a:gdLst>
                <a:gd name="connsiteX0" fmla="*/ 0 w 495235"/>
                <a:gd name="connsiteY0" fmla="*/ 0 h 415636"/>
                <a:gd name="connsiteX1" fmla="*/ 439387 w 495235"/>
                <a:gd name="connsiteY1" fmla="*/ 142504 h 415636"/>
                <a:gd name="connsiteX2" fmla="*/ 475013 w 495235"/>
                <a:gd name="connsiteY2" fmla="*/ 415636 h 41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235" h="415636">
                  <a:moveTo>
                    <a:pt x="0" y="0"/>
                  </a:moveTo>
                  <a:cubicBezTo>
                    <a:pt x="180109" y="36615"/>
                    <a:pt x="360218" y="73231"/>
                    <a:pt x="439387" y="142504"/>
                  </a:cubicBezTo>
                  <a:cubicBezTo>
                    <a:pt x="518556" y="211777"/>
                    <a:pt x="496784" y="313706"/>
                    <a:pt x="475013" y="415636"/>
                  </a:cubicBezTo>
                </a:path>
              </a:pathLst>
            </a:custGeom>
            <a:noFill/>
            <a:ln w="3175">
              <a:tailEnd type="triangle" w="sm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97876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b="1" dirty="0" err="1"/>
              <a:t>Kombinasi</a:t>
            </a:r>
            <a:r>
              <a:rPr lang="en-US" sz="2400" b="1" dirty="0"/>
              <a:t> </a:t>
            </a:r>
            <a:r>
              <a:rPr lang="en-US" sz="2400" b="1" dirty="0" err="1"/>
              <a:t>Beban</a:t>
            </a:r>
            <a:endParaRPr lang="id-ID" sz="2400" dirty="0"/>
          </a:p>
          <a:p>
            <a:r>
              <a:rPr lang="id-ID" sz="2400" dirty="0"/>
              <a:t>Struktur, komponen elemen struktur dan elemen-elemen pondasi harus dirancang sedemikian sehingga kuat rencananya sama atau melebihi pengaruh beban-beban terfaktor yang dihasilkan dari kombinasi pembebanan sebagai berikut :</a:t>
            </a:r>
          </a:p>
          <a:p>
            <a:pPr marL="1016000" lvl="0" indent="-457200">
              <a:buFont typeface="+mj-lt"/>
              <a:buAutoNum type="arabicPeriod"/>
            </a:pPr>
            <a:r>
              <a:rPr lang="en-US" sz="2400" dirty="0" smtClean="0"/>
              <a:t>1,4</a:t>
            </a:r>
            <a:r>
              <a:rPr lang="en-US" sz="2400" i="1" dirty="0" smtClean="0"/>
              <a:t>D</a:t>
            </a:r>
            <a:endParaRPr lang="en-US" sz="2400" dirty="0"/>
          </a:p>
          <a:p>
            <a:pPr marL="1016000" lvl="0" indent="-457200">
              <a:buFont typeface="+mj-lt"/>
              <a:buAutoNum type="arabicPeriod"/>
            </a:pPr>
            <a:r>
              <a:rPr lang="en-US" sz="2400" dirty="0" smtClean="0"/>
              <a:t>1,2</a:t>
            </a:r>
            <a:r>
              <a:rPr lang="en-US" sz="2400" i="1" dirty="0" smtClean="0"/>
              <a:t>D</a:t>
            </a:r>
            <a:r>
              <a:rPr lang="en-US" sz="2400" dirty="0" smtClean="0"/>
              <a:t> </a:t>
            </a:r>
            <a:r>
              <a:rPr lang="en-US" sz="2400" dirty="0"/>
              <a:t>+ 1,6</a:t>
            </a:r>
            <a:r>
              <a:rPr lang="en-US" sz="2400" i="1" dirty="0"/>
              <a:t>L</a:t>
            </a:r>
            <a:r>
              <a:rPr lang="en-US" sz="2400" dirty="0"/>
              <a:t> + 0,5(</a:t>
            </a:r>
            <a:r>
              <a:rPr lang="en-US" sz="2400" i="1" dirty="0" err="1"/>
              <a:t>L</a:t>
            </a:r>
            <a:r>
              <a:rPr lang="en-US" sz="2400" i="1" baseline="-25000" dirty="0" err="1"/>
              <a:t>r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i="1" dirty="0" smtClean="0"/>
              <a:t>R</a:t>
            </a:r>
            <a:r>
              <a:rPr lang="en-US" sz="2400" dirty="0" smtClean="0"/>
              <a:t>)</a:t>
            </a:r>
            <a:endParaRPr lang="en-US" sz="2400" dirty="0"/>
          </a:p>
          <a:p>
            <a:pPr marL="1016000" lvl="0" indent="-457200">
              <a:buFont typeface="+mj-lt"/>
              <a:buAutoNum type="arabicPeriod"/>
            </a:pPr>
            <a:r>
              <a:rPr lang="en-US" sz="2400" dirty="0" smtClean="0"/>
              <a:t>1,2</a:t>
            </a:r>
            <a:r>
              <a:rPr lang="en-US" sz="2400" i="1" dirty="0" smtClean="0"/>
              <a:t>D</a:t>
            </a:r>
            <a:r>
              <a:rPr lang="en-US" sz="2400" dirty="0" smtClean="0"/>
              <a:t> </a:t>
            </a:r>
            <a:r>
              <a:rPr lang="en-US" sz="2400" dirty="0"/>
              <a:t>+ 1,6(</a:t>
            </a:r>
            <a:r>
              <a:rPr lang="en-US" sz="2400" i="1" dirty="0" err="1"/>
              <a:t>L</a:t>
            </a:r>
            <a:r>
              <a:rPr lang="en-US" sz="2400" i="1" baseline="-25000" dirty="0" err="1"/>
              <a:t>r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i="1" dirty="0"/>
              <a:t>R</a:t>
            </a:r>
            <a:r>
              <a:rPr lang="en-US" sz="2400" dirty="0"/>
              <a:t>) + (</a:t>
            </a:r>
            <a:r>
              <a:rPr lang="en-US" sz="2400" i="1" dirty="0"/>
              <a:t>L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smtClean="0"/>
              <a:t>0,5</a:t>
            </a:r>
            <a:r>
              <a:rPr lang="en-US" sz="2400" i="1" dirty="0" smtClean="0"/>
              <a:t>W</a:t>
            </a:r>
            <a:r>
              <a:rPr lang="en-US" sz="2400" dirty="0" smtClean="0"/>
              <a:t>)</a:t>
            </a:r>
            <a:endParaRPr lang="en-US" sz="2400" dirty="0"/>
          </a:p>
          <a:p>
            <a:pPr marL="1016000" lvl="0" indent="-457200">
              <a:buFont typeface="+mj-lt"/>
              <a:buAutoNum type="arabicPeriod"/>
            </a:pPr>
            <a:r>
              <a:rPr lang="en-US" sz="2400" dirty="0" smtClean="0"/>
              <a:t>1,2</a:t>
            </a:r>
            <a:r>
              <a:rPr lang="en-US" sz="2400" i="1" dirty="0" smtClean="0"/>
              <a:t>D</a:t>
            </a:r>
            <a:r>
              <a:rPr lang="en-US" sz="2400" dirty="0" smtClean="0"/>
              <a:t> </a:t>
            </a:r>
            <a:r>
              <a:rPr lang="en-US" sz="2400" dirty="0"/>
              <a:t>+ 1,0</a:t>
            </a:r>
            <a:r>
              <a:rPr lang="en-US" sz="2400" i="1" dirty="0"/>
              <a:t>W</a:t>
            </a:r>
            <a:r>
              <a:rPr lang="en-US" sz="2400" dirty="0"/>
              <a:t> + </a:t>
            </a:r>
            <a:r>
              <a:rPr lang="en-US" sz="2400" i="1" dirty="0"/>
              <a:t>L</a:t>
            </a:r>
            <a:r>
              <a:rPr lang="en-US" sz="2400" dirty="0"/>
              <a:t> + 0,5(</a:t>
            </a:r>
            <a:r>
              <a:rPr lang="en-US" sz="2400" i="1" dirty="0" err="1"/>
              <a:t>L</a:t>
            </a:r>
            <a:r>
              <a:rPr lang="en-US" sz="2400" i="1" baseline="-25000" dirty="0" err="1"/>
              <a:t>r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i="1" dirty="0" smtClean="0"/>
              <a:t>R</a:t>
            </a:r>
            <a:r>
              <a:rPr lang="en-US" sz="2400" dirty="0" smtClean="0"/>
              <a:t>)</a:t>
            </a:r>
            <a:endParaRPr lang="en-US" sz="2400" dirty="0"/>
          </a:p>
          <a:p>
            <a:pPr marL="1016000" lvl="0" indent="-457200">
              <a:buFont typeface="+mj-lt"/>
              <a:buAutoNum type="arabicPeriod"/>
            </a:pPr>
            <a:r>
              <a:rPr lang="en-US" sz="2400" dirty="0" smtClean="0"/>
              <a:t>1,2</a:t>
            </a:r>
            <a:r>
              <a:rPr lang="en-US" sz="2400" i="1" dirty="0" smtClean="0"/>
              <a:t>D</a:t>
            </a:r>
            <a:r>
              <a:rPr lang="en-US" sz="2400" dirty="0" smtClean="0"/>
              <a:t> </a:t>
            </a:r>
            <a:r>
              <a:rPr lang="en-US" sz="2400" dirty="0"/>
              <a:t>+ 1,0</a:t>
            </a:r>
            <a:r>
              <a:rPr lang="en-US" sz="2400" i="1" dirty="0"/>
              <a:t>E</a:t>
            </a:r>
            <a:r>
              <a:rPr lang="en-US" sz="2400" dirty="0"/>
              <a:t> + </a:t>
            </a:r>
            <a:r>
              <a:rPr lang="en-US" sz="2400" i="1" dirty="0" smtClean="0"/>
              <a:t>L</a:t>
            </a:r>
            <a:endParaRPr lang="en-US" sz="2400" dirty="0"/>
          </a:p>
          <a:p>
            <a:pPr marL="1016000" lvl="0" indent="-457200">
              <a:buFont typeface="+mj-lt"/>
              <a:buAutoNum type="arabicPeriod"/>
            </a:pPr>
            <a:r>
              <a:rPr lang="en-US" sz="2400" dirty="0" smtClean="0"/>
              <a:t>0,9</a:t>
            </a:r>
            <a:r>
              <a:rPr lang="en-US" sz="2400" i="1" dirty="0" smtClean="0"/>
              <a:t>D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dirty="0" smtClean="0"/>
              <a:t>1,0</a:t>
            </a:r>
            <a:r>
              <a:rPr lang="en-US" sz="2400" i="1" dirty="0" smtClean="0"/>
              <a:t>W</a:t>
            </a:r>
            <a:endParaRPr lang="en-US" sz="2400" dirty="0"/>
          </a:p>
          <a:p>
            <a:pPr marL="1016000" lvl="0" indent="-457200">
              <a:buFont typeface="+mj-lt"/>
              <a:buAutoNum type="arabicPeriod"/>
            </a:pPr>
            <a:r>
              <a:rPr lang="en-US" sz="2400" dirty="0" smtClean="0"/>
              <a:t>0,9</a:t>
            </a:r>
            <a:r>
              <a:rPr lang="en-US" sz="2400" i="1" dirty="0" smtClean="0"/>
              <a:t>D</a:t>
            </a:r>
            <a:r>
              <a:rPr lang="en-US" sz="2400" dirty="0" smtClean="0"/>
              <a:t> </a:t>
            </a:r>
            <a:r>
              <a:rPr lang="en-US" sz="2400" dirty="0"/>
              <a:t>+ 1,0</a:t>
            </a:r>
            <a:r>
              <a:rPr lang="en-US" sz="2400" i="1" dirty="0"/>
              <a:t>E</a:t>
            </a:r>
            <a:endParaRPr lang="id-ID" sz="2400" dirty="0"/>
          </a:p>
          <a:p>
            <a:r>
              <a:rPr lang="id-ID" sz="2400" dirty="0"/>
              <a:t>Faktor beban untuk </a:t>
            </a:r>
            <a:r>
              <a:rPr lang="id-ID" sz="2400" i="1" dirty="0"/>
              <a:t>L</a:t>
            </a:r>
            <a:r>
              <a:rPr lang="id-ID" sz="2400" dirty="0"/>
              <a:t> pada kombinasi 3, 4 dan 5 dapat diambil sama dengan 0,5 kecuali untuk ruangan garasi, ruang pertemuan dan semua ruang yang beban hidupnya lebih dari 500 kg/m</a:t>
            </a:r>
            <a:r>
              <a:rPr lang="id-ID" sz="2400" baseline="30000" dirty="0"/>
              <a:t>2</a:t>
            </a:r>
            <a:r>
              <a:rPr lang="id-ID" sz="2400" dirty="0"/>
              <a:t>.</a:t>
            </a:r>
          </a:p>
          <a:p>
            <a:pPr lvl="0"/>
            <a:endParaRPr lang="id-ID" sz="2400" dirty="0"/>
          </a:p>
          <a:p>
            <a:endParaRPr lang="id-ID" dirty="0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0" name="TextBox 19"/>
          <p:cNvSpPr txBox="1"/>
          <p:nvPr/>
        </p:nvSpPr>
        <p:spPr>
          <a:xfrm>
            <a:off x="6516216" y="4093041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(20)</a:t>
            </a:r>
            <a:endParaRPr lang="id-ID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6012160" y="3212976"/>
            <a:ext cx="288032" cy="216024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01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62500" lnSpcReduction="20000"/>
          </a:bodyPr>
          <a:lstStyle/>
          <a:p>
            <a:pPr marL="82296" indent="0">
              <a:buNone/>
            </a:pPr>
            <a:r>
              <a:rPr lang="en-US" sz="2900" b="1" dirty="0" err="1"/>
              <a:t>Kombinasi</a:t>
            </a:r>
            <a:r>
              <a:rPr lang="en-US" sz="2900" b="1" dirty="0"/>
              <a:t> </a:t>
            </a:r>
            <a:r>
              <a:rPr lang="en-US" sz="2900" b="1" dirty="0" err="1"/>
              <a:t>Beban</a:t>
            </a:r>
            <a:endParaRPr lang="id-ID" sz="2900" dirty="0"/>
          </a:p>
          <a:p>
            <a:r>
              <a:rPr lang="es-GT" sz="2900" dirty="0" err="1"/>
              <a:t>Pengaruh</a:t>
            </a:r>
            <a:r>
              <a:rPr lang="es-GT" sz="2900" dirty="0"/>
              <a:t> beban </a:t>
            </a:r>
            <a:r>
              <a:rPr lang="es-GT" sz="2900" dirty="0" err="1"/>
              <a:t>gempa</a:t>
            </a:r>
            <a:r>
              <a:rPr lang="es-GT" sz="2900" dirty="0"/>
              <a:t>, </a:t>
            </a:r>
            <a:r>
              <a:rPr lang="es-GT" sz="2900" i="1" dirty="0"/>
              <a:t>E</a:t>
            </a:r>
            <a:r>
              <a:rPr lang="es-GT" sz="2900" dirty="0"/>
              <a:t>, </a:t>
            </a:r>
            <a:r>
              <a:rPr lang="es-GT" sz="2900" dirty="0" err="1"/>
              <a:t>harus</a:t>
            </a:r>
            <a:r>
              <a:rPr lang="es-GT" sz="2900" dirty="0"/>
              <a:t> </a:t>
            </a:r>
            <a:r>
              <a:rPr lang="es-GT" sz="2900" dirty="0" err="1"/>
              <a:t>dihitung</a:t>
            </a:r>
            <a:r>
              <a:rPr lang="es-GT" sz="2900" dirty="0"/>
              <a:t> </a:t>
            </a:r>
            <a:r>
              <a:rPr lang="es-GT" sz="2900" dirty="0" err="1"/>
              <a:t>sesuai</a:t>
            </a:r>
            <a:r>
              <a:rPr lang="es-GT" sz="2900" dirty="0"/>
              <a:t> </a:t>
            </a:r>
            <a:r>
              <a:rPr lang="es-GT" sz="2900" dirty="0" err="1"/>
              <a:t>dengan</a:t>
            </a:r>
            <a:r>
              <a:rPr lang="es-GT" sz="2900" dirty="0"/>
              <a:t> </a:t>
            </a:r>
            <a:r>
              <a:rPr lang="es-GT" sz="2900" dirty="0" err="1"/>
              <a:t>ketentuan</a:t>
            </a:r>
            <a:r>
              <a:rPr lang="es-GT" sz="2900" dirty="0"/>
              <a:t> </a:t>
            </a:r>
            <a:r>
              <a:rPr lang="es-GT" sz="2900" dirty="0" err="1"/>
              <a:t>berikut</a:t>
            </a:r>
            <a:r>
              <a:rPr lang="es-GT" sz="2900" dirty="0"/>
              <a:t> </a:t>
            </a:r>
            <a:r>
              <a:rPr lang="es-GT" sz="2900" dirty="0" err="1"/>
              <a:t>ini</a:t>
            </a:r>
            <a:r>
              <a:rPr lang="es-GT" sz="2900" dirty="0"/>
              <a:t> :</a:t>
            </a:r>
            <a:endParaRPr lang="id-ID" sz="2900" dirty="0"/>
          </a:p>
          <a:p>
            <a:pPr lvl="0"/>
            <a:r>
              <a:rPr lang="es-GT" sz="2900" dirty="0" err="1"/>
              <a:t>Untuk</a:t>
            </a:r>
            <a:r>
              <a:rPr lang="es-GT" sz="2900" dirty="0"/>
              <a:t> </a:t>
            </a:r>
            <a:r>
              <a:rPr lang="es-GT" sz="2900" dirty="0" err="1"/>
              <a:t>penggunaan</a:t>
            </a:r>
            <a:r>
              <a:rPr lang="es-GT" sz="2900" dirty="0"/>
              <a:t> </a:t>
            </a:r>
            <a:r>
              <a:rPr lang="es-GT" sz="2900" dirty="0" err="1"/>
              <a:t>dalam</a:t>
            </a:r>
            <a:r>
              <a:rPr lang="es-GT" sz="2900" dirty="0"/>
              <a:t> </a:t>
            </a:r>
            <a:r>
              <a:rPr lang="es-GT" sz="2900" dirty="0" err="1"/>
              <a:t>kombinasi</a:t>
            </a:r>
            <a:r>
              <a:rPr lang="es-GT" sz="2900" dirty="0"/>
              <a:t> 5, </a:t>
            </a:r>
            <a:r>
              <a:rPr lang="es-GT" sz="2900" dirty="0" err="1"/>
              <a:t>maka</a:t>
            </a:r>
            <a:r>
              <a:rPr lang="es-GT" sz="2900" dirty="0"/>
              <a:t> </a:t>
            </a:r>
            <a:r>
              <a:rPr lang="es-GT" sz="2900" i="1" dirty="0"/>
              <a:t>E</a:t>
            </a:r>
            <a:r>
              <a:rPr lang="es-GT" sz="2900" dirty="0"/>
              <a:t> </a:t>
            </a:r>
            <a:r>
              <a:rPr lang="es-GT" sz="2900" dirty="0" err="1"/>
              <a:t>ditentukan</a:t>
            </a:r>
            <a:r>
              <a:rPr lang="es-GT" sz="2900" dirty="0"/>
              <a:t> </a:t>
            </a:r>
            <a:r>
              <a:rPr lang="es-GT" sz="2900" dirty="0" err="1"/>
              <a:t>sebagai</a:t>
            </a:r>
            <a:r>
              <a:rPr lang="es-GT" sz="2900" dirty="0"/>
              <a:t> </a:t>
            </a:r>
            <a:r>
              <a:rPr lang="es-GT" sz="2900" dirty="0" err="1"/>
              <a:t>berikut</a:t>
            </a:r>
            <a:r>
              <a:rPr lang="es-GT" sz="2900" dirty="0"/>
              <a:t> :</a:t>
            </a:r>
            <a:endParaRPr lang="id-ID" sz="2900" dirty="0"/>
          </a:p>
          <a:p>
            <a:pPr marL="0" indent="0">
              <a:buNone/>
            </a:pPr>
            <a:r>
              <a:rPr lang="es-GT" sz="2900" dirty="0"/>
              <a:t>	</a:t>
            </a:r>
            <a:r>
              <a:rPr lang="es-GT" sz="2900" i="1" dirty="0" smtClean="0"/>
              <a:t>E</a:t>
            </a:r>
            <a:r>
              <a:rPr lang="es-GT" sz="2900" dirty="0" smtClean="0"/>
              <a:t> </a:t>
            </a:r>
            <a:r>
              <a:rPr lang="es-GT" sz="2900" dirty="0"/>
              <a:t>= </a:t>
            </a:r>
            <a:r>
              <a:rPr lang="es-GT" sz="2900" i="1" dirty="0"/>
              <a:t>E</a:t>
            </a:r>
            <a:r>
              <a:rPr lang="es-GT" sz="2900" i="1" baseline="-25000" dirty="0"/>
              <a:t>h</a:t>
            </a:r>
            <a:r>
              <a:rPr lang="es-GT" sz="2900" dirty="0"/>
              <a:t> + </a:t>
            </a:r>
            <a:r>
              <a:rPr lang="es-GT" sz="2900" i="1" dirty="0" err="1"/>
              <a:t>E</a:t>
            </a:r>
            <a:r>
              <a:rPr lang="es-GT" sz="2900" i="1" baseline="-25000" dirty="0" err="1"/>
              <a:t>v</a:t>
            </a:r>
            <a:r>
              <a:rPr lang="es-GT" sz="2900" dirty="0"/>
              <a:t>							</a:t>
            </a:r>
            <a:endParaRPr lang="id-ID" sz="2900" dirty="0"/>
          </a:p>
          <a:p>
            <a:pPr lvl="0"/>
            <a:r>
              <a:rPr lang="es-GT" sz="2900" dirty="0" err="1"/>
              <a:t>Untuk</a:t>
            </a:r>
            <a:r>
              <a:rPr lang="es-GT" sz="2900" dirty="0"/>
              <a:t> </a:t>
            </a:r>
            <a:r>
              <a:rPr lang="es-GT" sz="2900" dirty="0" err="1"/>
              <a:t>penggunaan</a:t>
            </a:r>
            <a:r>
              <a:rPr lang="es-GT" sz="2900" dirty="0"/>
              <a:t> </a:t>
            </a:r>
            <a:r>
              <a:rPr lang="es-GT" sz="2900" dirty="0" err="1"/>
              <a:t>dalam</a:t>
            </a:r>
            <a:r>
              <a:rPr lang="es-GT" sz="2900" dirty="0"/>
              <a:t> </a:t>
            </a:r>
            <a:r>
              <a:rPr lang="es-GT" sz="2900" dirty="0" err="1"/>
              <a:t>kombinasi</a:t>
            </a:r>
            <a:r>
              <a:rPr lang="es-GT" sz="2900" dirty="0"/>
              <a:t> 7, </a:t>
            </a:r>
            <a:r>
              <a:rPr lang="es-GT" sz="2900" i="1" dirty="0"/>
              <a:t>E</a:t>
            </a:r>
            <a:r>
              <a:rPr lang="es-GT" sz="2900" dirty="0"/>
              <a:t> </a:t>
            </a:r>
            <a:r>
              <a:rPr lang="es-GT" sz="2900" dirty="0" err="1"/>
              <a:t>ditentukan</a:t>
            </a:r>
            <a:r>
              <a:rPr lang="es-GT" sz="2900" dirty="0"/>
              <a:t> </a:t>
            </a:r>
            <a:r>
              <a:rPr lang="es-GT" sz="2900" dirty="0" err="1"/>
              <a:t>sesuai</a:t>
            </a:r>
            <a:r>
              <a:rPr lang="es-GT" sz="2900" dirty="0"/>
              <a:t> </a:t>
            </a:r>
            <a:r>
              <a:rPr lang="es-GT" sz="2900" dirty="0" err="1"/>
              <a:t>persamaan</a:t>
            </a:r>
            <a:r>
              <a:rPr lang="es-GT" sz="2900" dirty="0"/>
              <a:t> </a:t>
            </a:r>
            <a:r>
              <a:rPr lang="es-GT" sz="2900" dirty="0" err="1"/>
              <a:t>berikut</a:t>
            </a:r>
            <a:r>
              <a:rPr lang="es-GT" sz="2900" dirty="0"/>
              <a:t> :</a:t>
            </a:r>
            <a:endParaRPr lang="id-ID" sz="2900" dirty="0"/>
          </a:p>
          <a:p>
            <a:pPr marL="0" indent="0">
              <a:buNone/>
            </a:pPr>
            <a:r>
              <a:rPr lang="es-GT" sz="2900" dirty="0"/>
              <a:t>	</a:t>
            </a:r>
            <a:r>
              <a:rPr lang="es-GT" sz="2900" i="1" dirty="0" smtClean="0"/>
              <a:t>E</a:t>
            </a:r>
            <a:r>
              <a:rPr lang="es-GT" sz="2900" dirty="0" smtClean="0"/>
              <a:t> </a:t>
            </a:r>
            <a:r>
              <a:rPr lang="es-GT" sz="2900" dirty="0"/>
              <a:t>= </a:t>
            </a:r>
            <a:r>
              <a:rPr lang="es-GT" sz="2900" i="1" dirty="0"/>
              <a:t>E</a:t>
            </a:r>
            <a:r>
              <a:rPr lang="es-GT" sz="2900" i="1" baseline="-25000" dirty="0"/>
              <a:t>h</a:t>
            </a:r>
            <a:r>
              <a:rPr lang="es-GT" sz="2900" dirty="0"/>
              <a:t> – </a:t>
            </a:r>
            <a:r>
              <a:rPr lang="es-GT" sz="2900" i="1" dirty="0" err="1"/>
              <a:t>E</a:t>
            </a:r>
            <a:r>
              <a:rPr lang="es-GT" sz="2900" i="1" baseline="-25000" dirty="0" err="1"/>
              <a:t>v</a:t>
            </a:r>
            <a:r>
              <a:rPr lang="es-GT" sz="2900" dirty="0"/>
              <a:t> 							</a:t>
            </a:r>
            <a:endParaRPr lang="id-ID" sz="2900" dirty="0"/>
          </a:p>
          <a:p>
            <a:r>
              <a:rPr lang="es-GT" sz="2900" dirty="0" err="1"/>
              <a:t>dengan</a:t>
            </a:r>
            <a:r>
              <a:rPr lang="es-GT" sz="2900" dirty="0"/>
              <a:t> :</a:t>
            </a:r>
            <a:endParaRPr lang="id-ID" sz="2900" dirty="0"/>
          </a:p>
          <a:p>
            <a:pPr marL="0" indent="0">
              <a:buNone/>
            </a:pPr>
            <a:r>
              <a:rPr lang="es-GT" sz="2900" dirty="0"/>
              <a:t>	</a:t>
            </a:r>
            <a:r>
              <a:rPr lang="es-GT" sz="2900" i="1" dirty="0" smtClean="0"/>
              <a:t>E</a:t>
            </a:r>
            <a:r>
              <a:rPr lang="es-GT" sz="2900" i="1" baseline="-25000" dirty="0" smtClean="0"/>
              <a:t>h</a:t>
            </a:r>
            <a:r>
              <a:rPr lang="es-GT" sz="2900" dirty="0"/>
              <a:t>	</a:t>
            </a:r>
            <a:r>
              <a:rPr lang="es-GT" sz="2900" dirty="0" err="1"/>
              <a:t>adalah</a:t>
            </a:r>
            <a:r>
              <a:rPr lang="es-GT" sz="2900" dirty="0"/>
              <a:t> </a:t>
            </a:r>
            <a:r>
              <a:rPr lang="es-GT" sz="2900" dirty="0" err="1"/>
              <a:t>pengaruh</a:t>
            </a:r>
            <a:r>
              <a:rPr lang="es-GT" sz="2900" dirty="0"/>
              <a:t> gaya </a:t>
            </a:r>
            <a:r>
              <a:rPr lang="es-GT" sz="2900" dirty="0" err="1"/>
              <a:t>seismik</a:t>
            </a:r>
            <a:r>
              <a:rPr lang="es-GT" sz="2900" dirty="0"/>
              <a:t> horizontal = </a:t>
            </a:r>
            <a:r>
              <a:rPr lang="en-US" sz="2900" i="1" dirty="0">
                <a:latin typeface="Symbol" panose="05050102010706020507" pitchFamily="18" charset="2"/>
              </a:rPr>
              <a:t>r</a:t>
            </a:r>
            <a:r>
              <a:rPr lang="es-GT" sz="2900" i="1" dirty="0"/>
              <a:t>Q</a:t>
            </a:r>
            <a:r>
              <a:rPr lang="es-GT" sz="2900" i="1" baseline="-25000" dirty="0"/>
              <a:t>E</a:t>
            </a:r>
            <a:r>
              <a:rPr lang="es-GT" sz="2900" dirty="0"/>
              <a:t>		</a:t>
            </a:r>
            <a:endParaRPr lang="id-ID" sz="2900" dirty="0"/>
          </a:p>
          <a:p>
            <a:pPr marL="0" indent="0">
              <a:buNone/>
            </a:pPr>
            <a:r>
              <a:rPr lang="es-GT" sz="2900" dirty="0"/>
              <a:t>	</a:t>
            </a:r>
            <a:r>
              <a:rPr lang="es-GT" sz="2900" i="1" dirty="0" err="1" smtClean="0"/>
              <a:t>E</a:t>
            </a:r>
            <a:r>
              <a:rPr lang="es-GT" sz="2900" i="1" baseline="-25000" dirty="0" err="1" smtClean="0"/>
              <a:t>v</a:t>
            </a:r>
            <a:r>
              <a:rPr lang="es-GT" sz="2900" dirty="0"/>
              <a:t>	</a:t>
            </a:r>
            <a:r>
              <a:rPr lang="es-GT" sz="2900" dirty="0" err="1"/>
              <a:t>adalah</a:t>
            </a:r>
            <a:r>
              <a:rPr lang="es-GT" sz="2900" dirty="0"/>
              <a:t> </a:t>
            </a:r>
            <a:r>
              <a:rPr lang="es-GT" sz="2900" dirty="0" err="1"/>
              <a:t>pengaruh</a:t>
            </a:r>
            <a:r>
              <a:rPr lang="es-GT" sz="2900" dirty="0"/>
              <a:t> gaya </a:t>
            </a:r>
            <a:r>
              <a:rPr lang="es-GT" sz="2900" dirty="0" err="1"/>
              <a:t>seismik</a:t>
            </a:r>
            <a:r>
              <a:rPr lang="es-GT" sz="2900" dirty="0"/>
              <a:t> </a:t>
            </a:r>
            <a:r>
              <a:rPr lang="es-GT" sz="2900" dirty="0" err="1"/>
              <a:t>vertikal</a:t>
            </a:r>
            <a:r>
              <a:rPr lang="es-GT" sz="2900" dirty="0"/>
              <a:t> = 0,2</a:t>
            </a:r>
            <a:r>
              <a:rPr lang="es-GT" sz="2900" i="1" dirty="0"/>
              <a:t>S</a:t>
            </a:r>
            <a:r>
              <a:rPr lang="es-GT" sz="2900" i="1" baseline="-25000" dirty="0"/>
              <a:t>DS</a:t>
            </a:r>
            <a:r>
              <a:rPr lang="es-GT" sz="2900" i="1" dirty="0"/>
              <a:t>D		</a:t>
            </a:r>
            <a:endParaRPr lang="id-ID" sz="2900" dirty="0"/>
          </a:p>
          <a:p>
            <a:pPr marL="0" indent="0">
              <a:buNone/>
            </a:pPr>
            <a:r>
              <a:rPr lang="es-GT" sz="2900" dirty="0"/>
              <a:t>	</a:t>
            </a:r>
            <a:r>
              <a:rPr lang="es-GT" sz="2900" i="1" dirty="0"/>
              <a:t>Q</a:t>
            </a:r>
            <a:r>
              <a:rPr lang="es-GT" sz="2900" i="1" baseline="-25000" dirty="0"/>
              <a:t>E</a:t>
            </a:r>
            <a:r>
              <a:rPr lang="es-GT" sz="2900" dirty="0"/>
              <a:t>	</a:t>
            </a:r>
            <a:r>
              <a:rPr lang="es-GT" sz="2900" dirty="0" err="1"/>
              <a:t>adalah</a:t>
            </a:r>
            <a:r>
              <a:rPr lang="es-GT" sz="2900" dirty="0"/>
              <a:t> </a:t>
            </a:r>
            <a:r>
              <a:rPr lang="es-GT" sz="2900" dirty="0" err="1"/>
              <a:t>pengaruh</a:t>
            </a:r>
            <a:r>
              <a:rPr lang="es-GT" sz="2900" dirty="0"/>
              <a:t> gaya </a:t>
            </a:r>
            <a:r>
              <a:rPr lang="es-GT" sz="2900" dirty="0" err="1"/>
              <a:t>seismik</a:t>
            </a:r>
            <a:r>
              <a:rPr lang="es-GT" sz="2900" dirty="0"/>
              <a:t> horizontal </a:t>
            </a:r>
            <a:r>
              <a:rPr lang="es-GT" sz="2900" dirty="0" err="1"/>
              <a:t>dari</a:t>
            </a:r>
            <a:r>
              <a:rPr lang="es-GT" sz="2900" dirty="0"/>
              <a:t> </a:t>
            </a:r>
            <a:r>
              <a:rPr lang="es-GT" sz="2900" i="1" dirty="0"/>
              <a:t>V</a:t>
            </a:r>
            <a:endParaRPr lang="id-ID" sz="2900" dirty="0"/>
          </a:p>
          <a:p>
            <a:pPr marL="0" indent="0">
              <a:buNone/>
            </a:pPr>
            <a:r>
              <a:rPr lang="es-GT" sz="2900" dirty="0"/>
              <a:t>	</a:t>
            </a:r>
            <a:r>
              <a:rPr lang="es-GT" sz="2900" i="1" dirty="0">
                <a:latin typeface="Symbol" panose="05050102010706020507" pitchFamily="18" charset="2"/>
              </a:rPr>
              <a:t>r</a:t>
            </a:r>
            <a:r>
              <a:rPr lang="es-GT" sz="2900" dirty="0"/>
              <a:t>	</a:t>
            </a:r>
            <a:r>
              <a:rPr lang="es-GT" sz="2900" dirty="0" err="1"/>
              <a:t>adalah</a:t>
            </a:r>
            <a:r>
              <a:rPr lang="es-GT" sz="2900" dirty="0"/>
              <a:t> </a:t>
            </a:r>
            <a:r>
              <a:rPr lang="es-GT" sz="2900" dirty="0" err="1"/>
              <a:t>koefisien</a:t>
            </a:r>
            <a:r>
              <a:rPr lang="es-GT" sz="2900" dirty="0"/>
              <a:t> </a:t>
            </a:r>
            <a:r>
              <a:rPr lang="es-GT" sz="2900" dirty="0" err="1"/>
              <a:t>redundansi</a:t>
            </a:r>
            <a:r>
              <a:rPr lang="es-GT" sz="2900" dirty="0"/>
              <a:t>, </a:t>
            </a:r>
            <a:r>
              <a:rPr lang="es-GT" sz="2900" dirty="0" err="1"/>
              <a:t>dapat</a:t>
            </a:r>
            <a:r>
              <a:rPr lang="es-GT" sz="2900" dirty="0"/>
              <a:t> </a:t>
            </a:r>
            <a:r>
              <a:rPr lang="es-GT" sz="2900" dirty="0" err="1"/>
              <a:t>diambil</a:t>
            </a:r>
            <a:r>
              <a:rPr lang="es-GT" sz="2900" dirty="0"/>
              <a:t> </a:t>
            </a:r>
            <a:r>
              <a:rPr lang="es-GT" sz="2900" dirty="0" err="1"/>
              <a:t>sebesar</a:t>
            </a:r>
            <a:r>
              <a:rPr lang="es-GT" sz="2900" dirty="0"/>
              <a:t> 1,00 </a:t>
            </a:r>
            <a:r>
              <a:rPr lang="es-GT" sz="2900" dirty="0" err="1"/>
              <a:t>untuk</a:t>
            </a:r>
            <a:r>
              <a:rPr lang="es-GT" sz="2900" dirty="0"/>
              <a:t> </a:t>
            </a:r>
            <a:r>
              <a:rPr lang="es-GT" sz="2900" dirty="0" smtClean="0"/>
              <a:t>		KDS </a:t>
            </a:r>
            <a:r>
              <a:rPr lang="es-GT" sz="2900" dirty="0"/>
              <a:t>A, </a:t>
            </a:r>
            <a:r>
              <a:rPr lang="es-GT" sz="2900" dirty="0" smtClean="0"/>
              <a:t>B </a:t>
            </a:r>
            <a:r>
              <a:rPr lang="es-GT" sz="2900" dirty="0"/>
              <a:t>dan C, dan 1,30 </a:t>
            </a:r>
            <a:r>
              <a:rPr lang="es-GT" sz="2900" dirty="0" err="1" smtClean="0"/>
              <a:t>untuk</a:t>
            </a:r>
            <a:r>
              <a:rPr lang="en-US" sz="2900" dirty="0"/>
              <a:t> </a:t>
            </a:r>
            <a:r>
              <a:rPr lang="es-GT" sz="2900" dirty="0" smtClean="0"/>
              <a:t>KDS </a:t>
            </a:r>
            <a:r>
              <a:rPr lang="es-GT" sz="2900" dirty="0"/>
              <a:t>D, E dan F. </a:t>
            </a:r>
            <a:r>
              <a:rPr lang="es-GT" sz="2900" dirty="0" err="1"/>
              <a:t>Nilai</a:t>
            </a:r>
            <a:r>
              <a:rPr lang="es-GT" sz="2900" dirty="0"/>
              <a:t> </a:t>
            </a:r>
            <a:r>
              <a:rPr lang="es-GT" sz="2900" i="1" dirty="0">
                <a:latin typeface="Symbol" panose="05050102010706020507" pitchFamily="18" charset="2"/>
              </a:rPr>
              <a:t>r</a:t>
            </a:r>
            <a:r>
              <a:rPr lang="es-GT" sz="2900" dirty="0"/>
              <a:t> </a:t>
            </a:r>
            <a:r>
              <a:rPr lang="es-GT" sz="2900" dirty="0" err="1"/>
              <a:t>tidak</a:t>
            </a:r>
            <a:r>
              <a:rPr lang="es-GT" sz="2900" dirty="0"/>
              <a:t> </a:t>
            </a:r>
            <a:r>
              <a:rPr lang="es-GT" sz="2900" dirty="0" smtClean="0"/>
              <a:t>		</a:t>
            </a:r>
            <a:r>
              <a:rPr lang="es-GT" sz="2900" dirty="0" err="1" smtClean="0"/>
              <a:t>perlu</a:t>
            </a:r>
            <a:r>
              <a:rPr lang="es-GT" sz="2900" dirty="0" smtClean="0"/>
              <a:t> </a:t>
            </a:r>
            <a:r>
              <a:rPr lang="es-GT" sz="2900" dirty="0" err="1" smtClean="0"/>
              <a:t>lebih</a:t>
            </a:r>
            <a:r>
              <a:rPr lang="es-GT" sz="2900" dirty="0" smtClean="0"/>
              <a:t> </a:t>
            </a:r>
            <a:r>
              <a:rPr lang="es-GT" sz="2900" dirty="0"/>
              <a:t>besar </a:t>
            </a:r>
            <a:r>
              <a:rPr lang="es-GT" sz="2900" dirty="0" err="1" smtClean="0"/>
              <a:t>dari</a:t>
            </a:r>
            <a:r>
              <a:rPr lang="es-GT" sz="2900" dirty="0" smtClean="0"/>
              <a:t> </a:t>
            </a:r>
            <a:r>
              <a:rPr lang="es-GT" sz="2900" dirty="0"/>
              <a:t>1,30.</a:t>
            </a:r>
            <a:endParaRPr lang="id-ID" sz="2900" dirty="0"/>
          </a:p>
          <a:p>
            <a:pPr marL="0" indent="0">
              <a:buNone/>
            </a:pPr>
            <a:r>
              <a:rPr lang="es-GT" sz="2900" dirty="0"/>
              <a:t>	</a:t>
            </a:r>
            <a:r>
              <a:rPr lang="es-GT" sz="2900" i="1" dirty="0" smtClean="0"/>
              <a:t>S</a:t>
            </a:r>
            <a:r>
              <a:rPr lang="es-GT" sz="2900" i="1" baseline="-25000" dirty="0" smtClean="0"/>
              <a:t>DS</a:t>
            </a:r>
            <a:r>
              <a:rPr lang="es-GT" sz="2900" dirty="0"/>
              <a:t>	</a:t>
            </a:r>
            <a:r>
              <a:rPr lang="es-GT" sz="2900" dirty="0" err="1"/>
              <a:t>adalah</a:t>
            </a:r>
            <a:r>
              <a:rPr lang="es-GT" sz="2900" dirty="0"/>
              <a:t> </a:t>
            </a:r>
            <a:r>
              <a:rPr lang="es-GT" sz="2900" dirty="0" err="1"/>
              <a:t>parameter</a:t>
            </a:r>
            <a:r>
              <a:rPr lang="es-GT" sz="2900" dirty="0"/>
              <a:t> </a:t>
            </a:r>
            <a:r>
              <a:rPr lang="es-GT" sz="2900" dirty="0" err="1"/>
              <a:t>percepatan</a:t>
            </a:r>
            <a:r>
              <a:rPr lang="es-GT" sz="2900" dirty="0"/>
              <a:t> </a:t>
            </a:r>
            <a:r>
              <a:rPr lang="es-GT" sz="2900" dirty="0" err="1"/>
              <a:t>spektrum</a:t>
            </a:r>
            <a:r>
              <a:rPr lang="es-GT" sz="2900" dirty="0"/>
              <a:t> </a:t>
            </a:r>
            <a:r>
              <a:rPr lang="es-GT" sz="2900" dirty="0" err="1"/>
              <a:t>respon</a:t>
            </a:r>
            <a:r>
              <a:rPr lang="es-GT" sz="2900" dirty="0"/>
              <a:t> </a:t>
            </a:r>
            <a:r>
              <a:rPr lang="es-GT" sz="2900" dirty="0" err="1"/>
              <a:t>desain</a:t>
            </a:r>
            <a:r>
              <a:rPr lang="es-GT" sz="2900" dirty="0"/>
              <a:t> pada </a:t>
            </a:r>
            <a:r>
              <a:rPr lang="es-GT" sz="2900" dirty="0" smtClean="0"/>
              <a:t>		</a:t>
            </a:r>
            <a:r>
              <a:rPr lang="es-GT" sz="2900" dirty="0" err="1" smtClean="0"/>
              <a:t>periode</a:t>
            </a:r>
            <a:r>
              <a:rPr lang="es-GT" sz="2900" dirty="0" smtClean="0"/>
              <a:t> </a:t>
            </a:r>
            <a:r>
              <a:rPr lang="es-GT" sz="2900" dirty="0" err="1" smtClean="0"/>
              <a:t>pendek</a:t>
            </a:r>
            <a:endParaRPr lang="id-ID" sz="2900" dirty="0"/>
          </a:p>
          <a:p>
            <a:pPr lvl="0"/>
            <a:endParaRPr lang="id-ID" sz="2400" dirty="0"/>
          </a:p>
          <a:p>
            <a:endParaRPr lang="id-ID" dirty="0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0" name="TextBox 19"/>
          <p:cNvSpPr txBox="1"/>
          <p:nvPr/>
        </p:nvSpPr>
        <p:spPr>
          <a:xfrm>
            <a:off x="4766007" y="248494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(21)</a:t>
            </a:r>
            <a:endParaRPr lang="id-ID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74324" y="3212976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(22)</a:t>
            </a:r>
            <a:endParaRPr lang="id-ID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96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400" b="1" dirty="0" err="1"/>
              <a:t>Kombinasi</a:t>
            </a:r>
            <a:r>
              <a:rPr lang="en-US" sz="2400" b="1" dirty="0"/>
              <a:t> </a:t>
            </a:r>
            <a:r>
              <a:rPr lang="en-US" sz="2400" b="1" dirty="0" err="1"/>
              <a:t>Beban</a:t>
            </a:r>
            <a:endParaRPr lang="id-ID" sz="2400" dirty="0"/>
          </a:p>
          <a:p>
            <a:r>
              <a:rPr lang="es-GT" sz="2400" dirty="0" err="1"/>
              <a:t>Selanjutnya</a:t>
            </a:r>
            <a:r>
              <a:rPr lang="es-GT" sz="2400" dirty="0"/>
              <a:t> </a:t>
            </a:r>
            <a:r>
              <a:rPr lang="es-GT" sz="2400" dirty="0" err="1" smtClean="0"/>
              <a:t>kombinasi</a:t>
            </a:r>
            <a:r>
              <a:rPr lang="es-GT" sz="2400" dirty="0" smtClean="0"/>
              <a:t> </a:t>
            </a:r>
            <a:r>
              <a:rPr lang="es-GT" sz="2400" dirty="0"/>
              <a:t>5 </a:t>
            </a:r>
            <a:r>
              <a:rPr lang="es-GT" sz="2400" dirty="0" err="1"/>
              <a:t>akan</a:t>
            </a:r>
            <a:r>
              <a:rPr lang="es-GT" sz="2400" dirty="0"/>
              <a:t> </a:t>
            </a:r>
            <a:r>
              <a:rPr lang="es-GT" sz="2400" dirty="0" err="1"/>
              <a:t>menjadi</a:t>
            </a:r>
            <a:r>
              <a:rPr lang="es-GT" sz="2400" dirty="0"/>
              <a:t> :</a:t>
            </a:r>
            <a:endParaRPr lang="id-ID" sz="2400" dirty="0"/>
          </a:p>
          <a:p>
            <a:pPr marL="711200" lvl="0"/>
            <a:r>
              <a:rPr lang="es-GT" sz="2400" dirty="0"/>
              <a:t>(1,2 + 0,2</a:t>
            </a:r>
            <a:r>
              <a:rPr lang="es-GT" sz="2400" i="1" dirty="0"/>
              <a:t>S</a:t>
            </a:r>
            <a:r>
              <a:rPr lang="es-GT" sz="2400" i="1" baseline="-25000" dirty="0"/>
              <a:t>DS</a:t>
            </a:r>
            <a:r>
              <a:rPr lang="es-GT" sz="2400" dirty="0"/>
              <a:t>)</a:t>
            </a:r>
            <a:r>
              <a:rPr lang="es-GT" sz="2400" i="1" dirty="0"/>
              <a:t>D</a:t>
            </a:r>
            <a:r>
              <a:rPr lang="es-GT" sz="2400" dirty="0"/>
              <a:t> + </a:t>
            </a:r>
            <a:r>
              <a:rPr lang="en-US" sz="2400" i="1" dirty="0">
                <a:latin typeface="Symbol" panose="05050102010706020507" pitchFamily="18" charset="2"/>
              </a:rPr>
              <a:t>r</a:t>
            </a:r>
            <a:r>
              <a:rPr lang="es-GT" sz="2400" i="1" dirty="0"/>
              <a:t>Q</a:t>
            </a:r>
            <a:r>
              <a:rPr lang="es-GT" sz="2400" i="1" baseline="-25000" dirty="0"/>
              <a:t>E</a:t>
            </a:r>
            <a:r>
              <a:rPr lang="es-GT" sz="2400" dirty="0"/>
              <a:t> + </a:t>
            </a:r>
            <a:r>
              <a:rPr lang="es-GT" sz="2400" i="1" dirty="0"/>
              <a:t>L</a:t>
            </a:r>
            <a:endParaRPr lang="id-ID" sz="2400" dirty="0"/>
          </a:p>
          <a:p>
            <a:r>
              <a:rPr lang="es-GT" sz="2400" dirty="0" err="1"/>
              <a:t>Sedangkan</a:t>
            </a:r>
            <a:r>
              <a:rPr lang="es-GT" sz="2400" dirty="0"/>
              <a:t> </a:t>
            </a:r>
            <a:r>
              <a:rPr lang="es-GT" sz="2400" dirty="0" err="1" smtClean="0"/>
              <a:t>kombinasi</a:t>
            </a:r>
            <a:r>
              <a:rPr lang="es-GT" sz="2400" dirty="0" smtClean="0"/>
              <a:t> </a:t>
            </a:r>
            <a:r>
              <a:rPr lang="es-GT" sz="2400" dirty="0"/>
              <a:t>7 </a:t>
            </a:r>
            <a:r>
              <a:rPr lang="es-GT" sz="2400" dirty="0" err="1"/>
              <a:t>akan</a:t>
            </a:r>
            <a:r>
              <a:rPr lang="es-GT" sz="2400" dirty="0"/>
              <a:t> </a:t>
            </a:r>
            <a:r>
              <a:rPr lang="es-GT" sz="2400" dirty="0" err="1"/>
              <a:t>menjadi</a:t>
            </a:r>
            <a:r>
              <a:rPr lang="es-GT" sz="2400" dirty="0"/>
              <a:t> :</a:t>
            </a:r>
            <a:endParaRPr lang="id-ID" sz="2400" dirty="0"/>
          </a:p>
          <a:p>
            <a:pPr marL="711200" lvl="0"/>
            <a:r>
              <a:rPr lang="es-GT" sz="2400" dirty="0"/>
              <a:t>(0,9 – 0,2</a:t>
            </a:r>
            <a:r>
              <a:rPr lang="es-GT" sz="2400" i="1" dirty="0"/>
              <a:t>S</a:t>
            </a:r>
            <a:r>
              <a:rPr lang="es-GT" sz="2400" i="1" baseline="-25000" dirty="0"/>
              <a:t>DS</a:t>
            </a:r>
            <a:r>
              <a:rPr lang="es-GT" sz="2400" dirty="0"/>
              <a:t>)</a:t>
            </a:r>
            <a:r>
              <a:rPr lang="es-GT" sz="2400" i="1" dirty="0"/>
              <a:t>D</a:t>
            </a:r>
            <a:r>
              <a:rPr lang="es-GT" sz="2400" dirty="0"/>
              <a:t> + </a:t>
            </a:r>
            <a:r>
              <a:rPr lang="en-US" sz="2400" i="1" dirty="0">
                <a:latin typeface="Symbol" panose="05050102010706020507" pitchFamily="18" charset="2"/>
              </a:rPr>
              <a:t>r</a:t>
            </a:r>
            <a:r>
              <a:rPr lang="es-GT" sz="2400" i="1" dirty="0"/>
              <a:t>Q</a:t>
            </a:r>
            <a:r>
              <a:rPr lang="es-GT" sz="2400" i="1" baseline="-25000" dirty="0"/>
              <a:t>E</a:t>
            </a:r>
            <a:endParaRPr lang="id-ID" sz="2400" dirty="0"/>
          </a:p>
          <a:p>
            <a:pPr lvl="0"/>
            <a:endParaRPr lang="id-ID" sz="2400" dirty="0"/>
          </a:p>
          <a:p>
            <a:endParaRPr lang="id-ID" dirty="0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0" name="TextBox 19"/>
          <p:cNvSpPr txBox="1"/>
          <p:nvPr/>
        </p:nvSpPr>
        <p:spPr>
          <a:xfrm>
            <a:off x="5004048" y="256490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(23)</a:t>
            </a:r>
            <a:endParaRPr lang="id-ID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52527" y="335699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(24)</a:t>
            </a:r>
            <a:endParaRPr lang="id-ID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65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GT" b="1" dirty="0" err="1" smtClean="0"/>
              <a:t>Pemilihan</a:t>
            </a:r>
            <a:r>
              <a:rPr lang="es-GT" b="1" dirty="0" smtClean="0"/>
              <a:t> </a:t>
            </a:r>
            <a:r>
              <a:rPr lang="es-GT" b="1" dirty="0" err="1"/>
              <a:t>Sistem</a:t>
            </a:r>
            <a:r>
              <a:rPr lang="es-GT" b="1" dirty="0"/>
              <a:t> </a:t>
            </a:r>
            <a:r>
              <a:rPr lang="es-GT" b="1" dirty="0" err="1" smtClean="0"/>
              <a:t>Struktur</a:t>
            </a:r>
            <a:endParaRPr lang="es-GT" b="1" dirty="0" smtClean="0"/>
          </a:p>
          <a:p>
            <a:r>
              <a:rPr lang="es-GT" dirty="0" err="1"/>
              <a:t>Sistem</a:t>
            </a:r>
            <a:r>
              <a:rPr lang="es-GT" dirty="0"/>
              <a:t> </a:t>
            </a:r>
            <a:r>
              <a:rPr lang="es-GT" dirty="0" err="1"/>
              <a:t>struktur</a:t>
            </a:r>
            <a:r>
              <a:rPr lang="es-GT" dirty="0"/>
              <a:t> </a:t>
            </a:r>
            <a:r>
              <a:rPr lang="es-GT" dirty="0" err="1"/>
              <a:t>penahan</a:t>
            </a:r>
            <a:r>
              <a:rPr lang="es-GT" dirty="0"/>
              <a:t> gaya </a:t>
            </a:r>
            <a:r>
              <a:rPr lang="es-GT" dirty="0" err="1"/>
              <a:t>gempa</a:t>
            </a:r>
            <a:r>
              <a:rPr lang="es-GT" dirty="0"/>
              <a:t> lateral dan </a:t>
            </a:r>
            <a:r>
              <a:rPr lang="es-GT" dirty="0" err="1"/>
              <a:t>vertikal</a:t>
            </a:r>
            <a:r>
              <a:rPr lang="es-GT" dirty="0"/>
              <a:t> </a:t>
            </a:r>
            <a:r>
              <a:rPr lang="es-GT" dirty="0" err="1"/>
              <a:t>harus</a:t>
            </a:r>
            <a:r>
              <a:rPr lang="es-GT" dirty="0"/>
              <a:t> </a:t>
            </a:r>
            <a:r>
              <a:rPr lang="es-GT" dirty="0" err="1"/>
              <a:t>dipilih</a:t>
            </a:r>
            <a:r>
              <a:rPr lang="es-GT" dirty="0"/>
              <a:t> </a:t>
            </a:r>
            <a:r>
              <a:rPr lang="es-GT" dirty="0" err="1"/>
              <a:t>berdasarkan</a:t>
            </a:r>
            <a:r>
              <a:rPr lang="es-GT" dirty="0"/>
              <a:t> KDS-</a:t>
            </a:r>
            <a:r>
              <a:rPr lang="es-GT" dirty="0" err="1"/>
              <a:t>nya</a:t>
            </a:r>
            <a:r>
              <a:rPr lang="es-GT" dirty="0"/>
              <a:t> </a:t>
            </a:r>
            <a:r>
              <a:rPr lang="es-GT" dirty="0" err="1"/>
              <a:t>serta</a:t>
            </a:r>
            <a:r>
              <a:rPr lang="es-GT" dirty="0"/>
              <a:t> </a:t>
            </a:r>
            <a:r>
              <a:rPr lang="es-GT" dirty="0" err="1"/>
              <a:t>ketinggian</a:t>
            </a:r>
            <a:r>
              <a:rPr lang="es-GT" dirty="0"/>
              <a:t> </a:t>
            </a:r>
            <a:r>
              <a:rPr lang="es-GT" dirty="0" err="1"/>
              <a:t>struktur</a:t>
            </a:r>
            <a:r>
              <a:rPr lang="es-GT" dirty="0"/>
              <a:t>. </a:t>
            </a:r>
            <a:r>
              <a:rPr lang="es-GT" dirty="0" err="1"/>
              <a:t>Tipe-tipe</a:t>
            </a:r>
            <a:r>
              <a:rPr lang="es-GT" dirty="0"/>
              <a:t> </a:t>
            </a:r>
            <a:r>
              <a:rPr lang="es-GT" dirty="0" err="1"/>
              <a:t>sistem</a:t>
            </a:r>
            <a:r>
              <a:rPr lang="es-GT" dirty="0"/>
              <a:t> </a:t>
            </a:r>
            <a:r>
              <a:rPr lang="es-GT" dirty="0" err="1"/>
              <a:t>struktur</a:t>
            </a:r>
            <a:r>
              <a:rPr lang="es-GT" dirty="0"/>
              <a:t> yang </a:t>
            </a:r>
            <a:r>
              <a:rPr lang="es-GT" dirty="0" err="1"/>
              <a:t>dipilih</a:t>
            </a:r>
            <a:r>
              <a:rPr lang="es-GT" dirty="0"/>
              <a:t> </a:t>
            </a:r>
            <a:r>
              <a:rPr lang="es-GT" dirty="0" err="1"/>
              <a:t>dapat</a:t>
            </a:r>
            <a:r>
              <a:rPr lang="es-GT" dirty="0"/>
              <a:t> </a:t>
            </a:r>
            <a:r>
              <a:rPr lang="es-GT" dirty="0" err="1"/>
              <a:t>ditentukan</a:t>
            </a:r>
            <a:r>
              <a:rPr lang="es-GT" dirty="0"/>
              <a:t> </a:t>
            </a:r>
            <a:r>
              <a:rPr lang="es-GT" dirty="0" err="1"/>
              <a:t>dengan</a:t>
            </a:r>
            <a:r>
              <a:rPr lang="es-GT" dirty="0"/>
              <a:t> </a:t>
            </a:r>
            <a:r>
              <a:rPr lang="es-GT" dirty="0" err="1"/>
              <a:t>mengacu</a:t>
            </a:r>
            <a:r>
              <a:rPr lang="es-GT" dirty="0"/>
              <a:t> pada </a:t>
            </a:r>
            <a:r>
              <a:rPr lang="es-GT" dirty="0" err="1"/>
              <a:t>Tabel</a:t>
            </a:r>
            <a:r>
              <a:rPr lang="es-GT" dirty="0"/>
              <a:t> 15.8 </a:t>
            </a:r>
            <a:r>
              <a:rPr lang="es-GT" dirty="0" err="1"/>
              <a:t>berikut</a:t>
            </a:r>
            <a:r>
              <a:rPr lang="es-GT" dirty="0"/>
              <a:t> </a:t>
            </a:r>
            <a:r>
              <a:rPr lang="es-GT" dirty="0" err="1"/>
              <a:t>ini</a:t>
            </a:r>
            <a:r>
              <a:rPr lang="es-GT" dirty="0"/>
              <a:t>.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2306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484784"/>
            <a:ext cx="658177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0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628800"/>
            <a:ext cx="6477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159" y="2962301"/>
            <a:ext cx="6488341" cy="374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71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82" y="1844824"/>
            <a:ext cx="704843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3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58769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674" y="2924944"/>
            <a:ext cx="58578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76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6573"/>
            <a:ext cx="5688632" cy="432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5576" y="5879248"/>
            <a:ext cx="8046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400" dirty="0"/>
              <a:t>Keterangan :</a:t>
            </a:r>
          </a:p>
          <a:p>
            <a:r>
              <a:rPr lang="id-ID" sz="1400" baseline="30000" dirty="0"/>
              <a:t>a</a:t>
            </a:r>
            <a:r>
              <a:rPr lang="id-ID" sz="1400" dirty="0"/>
              <a:t>	Faktor modifikasi respons, </a:t>
            </a:r>
            <a:r>
              <a:rPr lang="id-ID" sz="1400" i="1" dirty="0"/>
              <a:t>R</a:t>
            </a:r>
            <a:r>
              <a:rPr lang="id-ID" sz="1400" dirty="0"/>
              <a:t>, untuk penggunaan pada keseluruhan standar. </a:t>
            </a:r>
          </a:p>
          <a:p>
            <a:r>
              <a:rPr lang="id-ID" sz="1400" baseline="30000" dirty="0"/>
              <a:t>b</a:t>
            </a:r>
            <a:r>
              <a:rPr lang="id-ID" sz="1400" dirty="0"/>
              <a:t>	Faktor pembesaran defleksi, </a:t>
            </a:r>
            <a:r>
              <a:rPr lang="id-ID" sz="1400" i="1" dirty="0"/>
              <a:t>C</a:t>
            </a:r>
            <a:r>
              <a:rPr lang="id-ID" sz="1400" i="1" baseline="-25000" dirty="0"/>
              <a:t>d</a:t>
            </a:r>
            <a:endParaRPr lang="id-ID" sz="1400" dirty="0"/>
          </a:p>
          <a:p>
            <a:r>
              <a:rPr lang="id-ID" sz="1400" baseline="30000" dirty="0"/>
              <a:t>c</a:t>
            </a:r>
            <a:r>
              <a:rPr lang="id-ID" sz="1400" dirty="0"/>
              <a:t>	TB = Tidak Dibatasi dan TI = Tidak Diijinkan.</a:t>
            </a:r>
          </a:p>
        </p:txBody>
      </p:sp>
    </p:spTree>
    <p:extLst>
      <p:ext uri="{BB962C8B-B14F-4D97-AF65-F5344CB8AC3E}">
        <p14:creationId xmlns:p14="http://schemas.microsoft.com/office/powerpoint/2010/main" val="65583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11019</TotalTime>
  <Words>1253</Words>
  <Application>Microsoft Office PowerPoint</Application>
  <PresentationFormat>On-screen Show (4:3)</PresentationFormat>
  <Paragraphs>225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Solstice</vt:lpstr>
      <vt:lpstr>Equation</vt:lpstr>
      <vt:lpstr>Peraturan Gempa Indonesia SNI 1726-2012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Agus Setiawan</dc:creator>
  <cp:lastModifiedBy>User</cp:lastModifiedBy>
  <cp:revision>533</cp:revision>
  <dcterms:created xsi:type="dcterms:W3CDTF">2012-08-30T00:56:22Z</dcterms:created>
  <dcterms:modified xsi:type="dcterms:W3CDTF">2016-04-07T07:50:39Z</dcterms:modified>
</cp:coreProperties>
</file>