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6" r:id="rId1"/>
  </p:sldMasterIdLst>
  <p:notesMasterIdLst>
    <p:notesMasterId r:id="rId37"/>
  </p:notesMasterIdLst>
  <p:sldIdLst>
    <p:sldId id="310" r:id="rId2"/>
    <p:sldId id="312" r:id="rId3"/>
    <p:sldId id="313" r:id="rId4"/>
    <p:sldId id="314" r:id="rId5"/>
    <p:sldId id="315" r:id="rId6"/>
    <p:sldId id="317" r:id="rId7"/>
    <p:sldId id="333" r:id="rId8"/>
    <p:sldId id="344" r:id="rId9"/>
    <p:sldId id="345" r:id="rId10"/>
    <p:sldId id="346" r:id="rId11"/>
    <p:sldId id="316" r:id="rId12"/>
    <p:sldId id="335" r:id="rId13"/>
    <p:sldId id="336" r:id="rId14"/>
    <p:sldId id="338" r:id="rId15"/>
    <p:sldId id="319" r:id="rId16"/>
    <p:sldId id="321" r:id="rId17"/>
    <p:sldId id="323" r:id="rId18"/>
    <p:sldId id="322" r:id="rId19"/>
    <p:sldId id="324" r:id="rId20"/>
    <p:sldId id="334" r:id="rId21"/>
    <p:sldId id="339" r:id="rId22"/>
    <p:sldId id="340" r:id="rId23"/>
    <p:sldId id="343" r:id="rId24"/>
    <p:sldId id="341" r:id="rId25"/>
    <p:sldId id="342" r:id="rId26"/>
    <p:sldId id="325" r:id="rId27"/>
    <p:sldId id="327" r:id="rId28"/>
    <p:sldId id="326" r:id="rId29"/>
    <p:sldId id="347" r:id="rId30"/>
    <p:sldId id="348" r:id="rId31"/>
    <p:sldId id="328" r:id="rId32"/>
    <p:sldId id="329" r:id="rId33"/>
    <p:sldId id="330" r:id="rId34"/>
    <p:sldId id="331" r:id="rId35"/>
    <p:sldId id="332"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48C"/>
    <a:srgbClr val="3333FF"/>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9" autoAdjust="0"/>
    <p:restoredTop sz="94709" autoAdjust="0"/>
  </p:normalViewPr>
  <p:slideViewPr>
    <p:cSldViewPr>
      <p:cViewPr varScale="1">
        <p:scale>
          <a:sx n="65" d="100"/>
          <a:sy n="65" d="100"/>
        </p:scale>
        <p:origin x="1440"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image" Target="../media/image29.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image" Target="../media/image34.wmf"/><Relationship Id="rId1" Type="http://schemas.openxmlformats.org/officeDocument/2006/relationships/image" Target="../media/image3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4F8E1EC-6F2B-4712-8264-F36B98E37397}" type="datetimeFigureOut">
              <a:rPr lang="id-ID" smtClean="0"/>
              <a:t>27/03/2019</a:t>
            </a:fld>
            <a:endParaRPr lang="id-ID"/>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2537F6B-57E6-44BA-96ED-147405387AA2}" type="slidenum">
              <a:rPr lang="id-ID" smtClean="0"/>
              <a:t>‹#›</a:t>
            </a:fld>
            <a:endParaRPr lang="id-ID"/>
          </a:p>
        </p:txBody>
      </p:sp>
    </p:spTree>
    <p:extLst>
      <p:ext uri="{BB962C8B-B14F-4D97-AF65-F5344CB8AC3E}">
        <p14:creationId xmlns:p14="http://schemas.microsoft.com/office/powerpoint/2010/main" val="34110968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d-ID" altLang="id-ID"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p>
            <a:fld id="{54AB02A5-4FE5-49D9-9E24-09F23B90C450}" type="datetimeFigureOut">
              <a:rPr lang="en-US" smtClean="0"/>
              <a:t>3/27/2019</a:t>
            </a:fld>
            <a:endParaRPr lang="en-US" dirty="0"/>
          </a:p>
        </p:txBody>
      </p:sp>
      <p:sp>
        <p:nvSpPr>
          <p:cNvPr id="20" name="Footer Placeholder 19"/>
          <p:cNvSpPr>
            <a:spLocks noGrp="1"/>
          </p:cNvSpPr>
          <p:nvPr>
            <p:ph type="ftr" sz="quarter" idx="11"/>
          </p:nvPr>
        </p:nvSpPr>
        <p:spPr/>
        <p:txBody>
          <a:bodyPr/>
          <a:lstStyle/>
          <a:p>
            <a:endParaRPr kumimoji="0" lang="en-US" dirty="0"/>
          </a:p>
        </p:txBody>
      </p:sp>
      <p:sp>
        <p:nvSpPr>
          <p:cNvPr id="10" name="Slide Number Placeholder 9"/>
          <p:cNvSpPr>
            <a:spLocks noGrp="1"/>
          </p:cNvSpPr>
          <p:nvPr>
            <p:ph type="sldNum" sz="quarter" idx="12"/>
          </p:nvPr>
        </p:nvSpPr>
        <p:spPr/>
        <p:txBody>
          <a:bodyPr/>
          <a:lstStyle/>
          <a:p>
            <a:fld id="{6294C92D-0306-4E69-9CD3-20855E849650}" type="slidenum">
              <a:rPr kumimoji="0" lang="en-US" smtClean="0"/>
              <a:t>‹#›</a:t>
            </a:fld>
            <a:endParaRPr kumimoji="0" lang="en-US" dirty="0"/>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dirty="0"/>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4AB02A5-4FE5-49D9-9E24-09F23B90C450}" type="datetimeFigureOut">
              <a:rPr lang="en-US" smtClean="0"/>
              <a:t>3/27/2019</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6294C92D-0306-4E69-9CD3-20855E849650}" type="slidenum">
              <a:rPr kumimoji="0" lang="en-US" smtClean="0"/>
              <a:t>‹#›</a:t>
            </a:fld>
            <a:endParaRPr kumimoji="0"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4AB02A5-4FE5-49D9-9E24-09F23B90C450}" type="datetimeFigureOut">
              <a:rPr lang="en-US" smtClean="0"/>
              <a:t>3/27/2019</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6294C92D-0306-4E69-9CD3-20855E849650}" type="slidenum">
              <a:rPr kumimoji="0" lang="en-US" smtClean="0"/>
              <a:t>‹#›</a:t>
            </a:fld>
            <a:endParaRPr kumimoji="0"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Title Placeholder 1"/>
          <p:cNvSpPr txBox="1">
            <a:spLocks/>
          </p:cNvSpPr>
          <p:nvPr userDrawn="1"/>
        </p:nvSpPr>
        <p:spPr>
          <a:xfrm>
            <a:off x="457200" y="27463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1" u="none" strike="noStrike" kern="1200" cap="none" spc="0" normalizeH="0" baseline="0" noProof="0" dirty="0" smtClean="0">
                <a:ln>
                  <a:noFill/>
                </a:ln>
                <a:solidFill>
                  <a:srgbClr val="FF0000"/>
                </a:solidFill>
                <a:effectLst/>
                <a:uLnTx/>
                <a:uFillTx/>
                <a:latin typeface="+mj-lt"/>
                <a:ea typeface="+mj-ea"/>
                <a:cs typeface="+mj-cs"/>
              </a:rPr>
              <a:t>                      a home base to excellence</a:t>
            </a:r>
          </a:p>
        </p:txBody>
      </p:sp>
      <p:sp>
        <p:nvSpPr>
          <p:cNvPr id="9" name="Content Placeholder 8"/>
          <p:cNvSpPr>
            <a:spLocks noGrp="1"/>
          </p:cNvSpPr>
          <p:nvPr>
            <p:ph sz="quarter" idx="10"/>
          </p:nvPr>
        </p:nvSpPr>
        <p:spPr>
          <a:xfrm>
            <a:off x="539750" y="1628775"/>
            <a:ext cx="8135938" cy="48244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7" name="Title Placeholder 1"/>
          <p:cNvSpPr txBox="1">
            <a:spLocks/>
          </p:cNvSpPr>
          <p:nvPr userDrawn="1"/>
        </p:nvSpPr>
        <p:spPr>
          <a:xfrm>
            <a:off x="457200" y="27463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1" u="none" strike="noStrike" kern="1200" cap="none" spc="0" normalizeH="0" baseline="0" noProof="0" dirty="0" smtClean="0">
                <a:ln>
                  <a:noFill/>
                </a:ln>
                <a:solidFill>
                  <a:srgbClr val="FF0000"/>
                </a:solidFill>
                <a:effectLst/>
                <a:uLnTx/>
                <a:uFillTx/>
                <a:latin typeface="+mj-lt"/>
                <a:ea typeface="+mj-ea"/>
                <a:cs typeface="+mj-cs"/>
              </a:rPr>
              <a:t>                      a home base to excellence</a:t>
            </a:r>
          </a:p>
        </p:txBody>
      </p:sp>
      <p:sp>
        <p:nvSpPr>
          <p:cNvPr id="9" name="Content Placeholder 8"/>
          <p:cNvSpPr>
            <a:spLocks noGrp="1"/>
          </p:cNvSpPr>
          <p:nvPr>
            <p:ph sz="quarter" idx="10"/>
          </p:nvPr>
        </p:nvSpPr>
        <p:spPr>
          <a:xfrm>
            <a:off x="539750" y="1628775"/>
            <a:ext cx="8135938" cy="48244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798059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7" name="Title Placeholder 1"/>
          <p:cNvSpPr txBox="1">
            <a:spLocks/>
          </p:cNvSpPr>
          <p:nvPr userDrawn="1"/>
        </p:nvSpPr>
        <p:spPr>
          <a:xfrm>
            <a:off x="457200" y="27463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1" u="none" strike="noStrike" kern="1200" cap="none" spc="0" normalizeH="0" baseline="0" noProof="0" dirty="0" smtClean="0">
                <a:ln>
                  <a:noFill/>
                </a:ln>
                <a:solidFill>
                  <a:srgbClr val="FF0000"/>
                </a:solidFill>
                <a:effectLst/>
                <a:uLnTx/>
                <a:uFillTx/>
                <a:latin typeface="+mj-lt"/>
                <a:ea typeface="+mj-ea"/>
                <a:cs typeface="+mj-cs"/>
              </a:rPr>
              <a:t>                      a home base to excellence</a:t>
            </a:r>
          </a:p>
        </p:txBody>
      </p:sp>
      <p:sp>
        <p:nvSpPr>
          <p:cNvPr id="9" name="Content Placeholder 8"/>
          <p:cNvSpPr>
            <a:spLocks noGrp="1"/>
          </p:cNvSpPr>
          <p:nvPr>
            <p:ph sz="quarter" idx="10"/>
          </p:nvPr>
        </p:nvSpPr>
        <p:spPr>
          <a:xfrm>
            <a:off x="539750" y="1628775"/>
            <a:ext cx="8135938" cy="48244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585158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4AB02A5-4FE5-49D9-9E24-09F23B90C450}" type="datetimeFigureOut">
              <a:rPr lang="en-US" smtClean="0"/>
              <a:t>3/27/2019</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6294C92D-0306-4E69-9CD3-20855E849650}" type="slidenum">
              <a:rPr kumimoji="0" lang="en-US" smtClean="0"/>
              <a:t>‹#›</a:t>
            </a:fld>
            <a:endParaRPr kumimoji="0"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54AB02A5-4FE5-49D9-9E24-09F23B90C450}" type="datetimeFigureOut">
              <a:rPr lang="en-US" smtClean="0"/>
              <a:t>3/27/2019</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6294C92D-0306-4E69-9CD3-20855E849650}" type="slidenum">
              <a:rPr kumimoji="0" lang="en-US" smtClean="0"/>
              <a:t>‹#›</a:t>
            </a:fld>
            <a:endParaRPr kumimoji="0" lang="en-US" dirty="0"/>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dirty="0"/>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4AB02A5-4FE5-49D9-9E24-09F23B90C450}" type="datetimeFigureOut">
              <a:rPr lang="en-US" smtClean="0"/>
              <a:t>3/27/2019</a:t>
            </a:fld>
            <a:endParaRPr lang="en-US" dirty="0"/>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6294C92D-0306-4E69-9CD3-20855E849650}" type="slidenum">
              <a:rPr kumimoji="0" lang="en-US" smtClean="0"/>
              <a:t>‹#›</a:t>
            </a:fld>
            <a:endParaRPr kumimoji="0"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54AB02A5-4FE5-49D9-9E24-09F23B90C450}" type="datetimeFigureOut">
              <a:rPr lang="en-US" smtClean="0"/>
              <a:t>3/27/2019</a:t>
            </a:fld>
            <a:endParaRPr lang="en-US" dirty="0"/>
          </a:p>
        </p:txBody>
      </p:sp>
      <p:sp>
        <p:nvSpPr>
          <p:cNvPr id="8" name="Footer Placeholder 7"/>
          <p:cNvSpPr>
            <a:spLocks noGrp="1"/>
          </p:cNvSpPr>
          <p:nvPr>
            <p:ph type="ftr" sz="quarter" idx="11"/>
          </p:nvPr>
        </p:nvSpPr>
        <p:spPr/>
        <p:txBody>
          <a:bodyPr/>
          <a:lstStyle/>
          <a:p>
            <a:endParaRPr kumimoji="0" lang="en-US" dirty="0"/>
          </a:p>
        </p:txBody>
      </p:sp>
      <p:sp>
        <p:nvSpPr>
          <p:cNvPr id="9" name="Slide Number Placeholder 8"/>
          <p:cNvSpPr>
            <a:spLocks noGrp="1"/>
          </p:cNvSpPr>
          <p:nvPr>
            <p:ph type="sldNum" sz="quarter" idx="12"/>
          </p:nvPr>
        </p:nvSpPr>
        <p:spPr/>
        <p:txBody>
          <a:bodyPr/>
          <a:lstStyle/>
          <a:p>
            <a:fld id="{6294C92D-0306-4E69-9CD3-20855E849650}" type="slidenum">
              <a:rPr kumimoji="0" lang="en-US" smtClean="0"/>
              <a:t>‹#›</a:t>
            </a:fld>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4AB02A5-4FE5-49D9-9E24-09F23B90C450}" type="datetimeFigureOut">
              <a:rPr lang="en-US" smtClean="0"/>
              <a:t>3/27/2019</a:t>
            </a:fld>
            <a:endParaRPr lang="en-US" dirty="0"/>
          </a:p>
        </p:txBody>
      </p:sp>
      <p:sp>
        <p:nvSpPr>
          <p:cNvPr id="4" name="Footer Placeholder 3"/>
          <p:cNvSpPr>
            <a:spLocks noGrp="1"/>
          </p:cNvSpPr>
          <p:nvPr>
            <p:ph type="ftr" sz="quarter" idx="11"/>
          </p:nvPr>
        </p:nvSpPr>
        <p:spPr/>
        <p:txBody>
          <a:bodyPr/>
          <a:lstStyle/>
          <a:p>
            <a:endParaRPr kumimoji="0" lang="en-US" dirty="0"/>
          </a:p>
        </p:txBody>
      </p:sp>
      <p:sp>
        <p:nvSpPr>
          <p:cNvPr id="5" name="Slide Number Placeholder 4"/>
          <p:cNvSpPr>
            <a:spLocks noGrp="1"/>
          </p:cNvSpPr>
          <p:nvPr>
            <p:ph type="sldNum" sz="quarter" idx="12"/>
          </p:nvPr>
        </p:nvSpPr>
        <p:spPr/>
        <p:txBody>
          <a:bodyPr/>
          <a:lstStyle/>
          <a:p>
            <a:fld id="{6294C92D-0306-4E69-9CD3-20855E849650}" type="slidenum">
              <a:rPr kumimoji="0" lang="en-US" smtClean="0"/>
              <a:t>‹#›</a:t>
            </a:fld>
            <a:endParaRPr kumimoji="0"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Date Placeholder 1"/>
          <p:cNvSpPr>
            <a:spLocks noGrp="1"/>
          </p:cNvSpPr>
          <p:nvPr>
            <p:ph type="dt" sz="half" idx="10"/>
          </p:nvPr>
        </p:nvSpPr>
        <p:spPr/>
        <p:txBody>
          <a:bodyPr/>
          <a:lstStyle/>
          <a:p>
            <a:fld id="{54AB02A5-4FE5-49D9-9E24-09F23B90C450}" type="datetimeFigureOut">
              <a:rPr lang="en-US" smtClean="0"/>
              <a:t>3/27/2019</a:t>
            </a:fld>
            <a:endParaRPr lang="en-US" dirty="0"/>
          </a:p>
        </p:txBody>
      </p:sp>
      <p:sp>
        <p:nvSpPr>
          <p:cNvPr id="3" name="Footer Placeholder 2"/>
          <p:cNvSpPr>
            <a:spLocks noGrp="1"/>
          </p:cNvSpPr>
          <p:nvPr>
            <p:ph type="ftr" sz="quarter" idx="11"/>
          </p:nvPr>
        </p:nvSpPr>
        <p:spPr/>
        <p:txBody>
          <a:bodyPr/>
          <a:lstStyle/>
          <a:p>
            <a:endParaRPr kumimoji="0" lang="en-US" dirty="0"/>
          </a:p>
        </p:txBody>
      </p:sp>
      <p:sp>
        <p:nvSpPr>
          <p:cNvPr id="4" name="Slide Number Placeholder 3"/>
          <p:cNvSpPr>
            <a:spLocks noGrp="1"/>
          </p:cNvSpPr>
          <p:nvPr>
            <p:ph type="sldNum" sz="quarter" idx="12"/>
          </p:nvPr>
        </p:nvSpPr>
        <p:spPr/>
        <p:txBody>
          <a:bodyPr/>
          <a:lstStyle/>
          <a:p>
            <a:fld id="{6294C92D-0306-4E69-9CD3-20855E849650}" type="slidenum">
              <a:rPr kumimoji="0" lang="en-US" smtClean="0"/>
              <a:t>‹#›</a:t>
            </a:fld>
            <a:endParaRPr kumimoji="0" lang="en-US" dirty="0"/>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4AB02A5-4FE5-49D9-9E24-09F23B90C450}" type="datetimeFigureOut">
              <a:rPr lang="en-US" smtClean="0"/>
              <a:t>3/27/2019</a:t>
            </a:fld>
            <a:endParaRPr lang="en-US" dirty="0"/>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6294C92D-0306-4E69-9CD3-20855E849650}" type="slidenum">
              <a:rPr kumimoji="0" lang="en-US" smtClean="0"/>
              <a:t>‹#›</a:t>
            </a:fld>
            <a:endParaRPr kumimoji="0"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54AB02A5-4FE5-49D9-9E24-09F23B90C450}" type="datetimeFigureOut">
              <a:rPr lang="en-US" smtClean="0"/>
              <a:t>3/27/2019</a:t>
            </a:fld>
            <a:endParaRPr lang="en-US" dirty="0"/>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6294C92D-0306-4E69-9CD3-20855E849650}" type="slidenum">
              <a:rPr kumimoji="0" lang="en-US" smtClean="0"/>
              <a:t>‹#›</a:t>
            </a:fld>
            <a:endParaRPr kumimoji="0" lang="en-US" dirty="0"/>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dirty="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dirty="0"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algn="r" eaLnBrk="1" latinLnBrk="0" hangingPunct="1"/>
            <a:fld id="{54AB02A5-4FE5-49D9-9E24-09F23B90C450}" type="datetimeFigureOut">
              <a:rPr lang="en-US" smtClean="0"/>
              <a:t>3/27/2019</a:t>
            </a:fld>
            <a:endParaRPr lang="en-US" sz="1200" dirty="0">
              <a:solidFill>
                <a:schemeClr val="bg2">
                  <a:shade val="50000"/>
                </a:schemeClr>
              </a:solidFill>
            </a:endParaRPr>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kumimoji="0" lang="en-US" sz="1200" dirty="0">
              <a:solidFill>
                <a:schemeClr val="bg2">
                  <a:shade val="50000"/>
                </a:schemeClr>
              </a:solidFill>
              <a:effectLst/>
            </a:endParaRPr>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algn="ctr" eaLnBrk="1" latinLnBrk="0" hangingPunct="1"/>
            <a:fld id="{6294C92D-0306-4E69-9CD3-20855E849650}" type="slidenum">
              <a:rPr kumimoji="0" lang="en-US" smtClean="0"/>
              <a:t>‹#›</a:t>
            </a:fld>
            <a:endParaRPr kumimoji="0" lang="en-US" sz="1200" dirty="0">
              <a:solidFill>
                <a:schemeClr val="bg2">
                  <a:shade val="50000"/>
                </a:schemeClr>
              </a:solidFill>
              <a:effectLst/>
            </a:endParaRP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pic>
        <p:nvPicPr>
          <p:cNvPr id="13" name="Picture 2"/>
          <p:cNvPicPr>
            <a:picLocks noChangeAspect="1" noChangeArrowheads="1"/>
          </p:cNvPicPr>
          <p:nvPr userDrawn="1"/>
        </p:nvPicPr>
        <p:blipFill>
          <a:blip r:embed="rId16" cstate="print"/>
          <a:srcRect/>
          <a:stretch>
            <a:fillRect/>
          </a:stretch>
        </p:blipFill>
        <p:spPr bwMode="auto">
          <a:xfrm>
            <a:off x="467544" y="404664"/>
            <a:ext cx="1762125" cy="885825"/>
          </a:xfrm>
          <a:prstGeom prst="rect">
            <a:avLst/>
          </a:prstGeom>
          <a:noFill/>
          <a:ln w="9525">
            <a:noFill/>
            <a:miter lim="800000"/>
            <a:headEnd/>
            <a:tailEnd/>
          </a:ln>
        </p:spPr>
      </p:pic>
      <p:cxnSp>
        <p:nvCxnSpPr>
          <p:cNvPr id="14" name="Straight Connector 13"/>
          <p:cNvCxnSpPr/>
          <p:nvPr userDrawn="1"/>
        </p:nvCxnSpPr>
        <p:spPr>
          <a:xfrm>
            <a:off x="467544" y="1412776"/>
            <a:ext cx="8208912"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 id="2147483668" r:id="rId12"/>
    <p:sldLayoutId id="2147483678" r:id="rId13"/>
    <p:sldLayoutId id="2147483679" r:id="rId14"/>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4.xml"/><Relationship Id="rId1" Type="http://schemas.openxmlformats.org/officeDocument/2006/relationships/vmlDrawing" Target="../drawings/vmlDrawing1.vml"/><Relationship Id="rId6" Type="http://schemas.openxmlformats.org/officeDocument/2006/relationships/image" Target="../media/image30.wmf"/><Relationship Id="rId5" Type="http://schemas.openxmlformats.org/officeDocument/2006/relationships/oleObject" Target="../embeddings/oleObject2.bin"/><Relationship Id="rId4" Type="http://schemas.openxmlformats.org/officeDocument/2006/relationships/image" Target="../media/image29.wmf"/></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8" Type="http://schemas.openxmlformats.org/officeDocument/2006/relationships/image" Target="../media/image35.wmf"/><Relationship Id="rId3" Type="http://schemas.openxmlformats.org/officeDocument/2006/relationships/oleObject" Target="../embeddings/oleObject3.bin"/><Relationship Id="rId7" Type="http://schemas.openxmlformats.org/officeDocument/2006/relationships/oleObject" Target="../embeddings/oleObject5.bin"/><Relationship Id="rId2" Type="http://schemas.openxmlformats.org/officeDocument/2006/relationships/slideLayout" Target="../slideLayouts/slideLayout13.xml"/><Relationship Id="rId1" Type="http://schemas.openxmlformats.org/officeDocument/2006/relationships/vmlDrawing" Target="../drawings/vmlDrawing2.vml"/><Relationship Id="rId6" Type="http://schemas.openxmlformats.org/officeDocument/2006/relationships/image" Target="../media/image34.wmf"/><Relationship Id="rId5" Type="http://schemas.openxmlformats.org/officeDocument/2006/relationships/oleObject" Target="../embeddings/oleObject4.bin"/><Relationship Id="rId4" Type="http://schemas.openxmlformats.org/officeDocument/2006/relationships/image" Target="../media/image33.wmf"/></Relationships>
</file>

<file path=ppt/slides/_rels/slide3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slideLayout" Target="../slideLayouts/slideLayout13.xml"/><Relationship Id="rId1" Type="http://schemas.openxmlformats.org/officeDocument/2006/relationships/vmlDrawing" Target="../drawings/vmlDrawing3.vml"/><Relationship Id="rId5" Type="http://schemas.openxmlformats.org/officeDocument/2006/relationships/image" Target="../media/image36.wmf"/><Relationship Id="rId4" Type="http://schemas.openxmlformats.org/officeDocument/2006/relationships/oleObject" Target="../embeddings/oleObject6.bin"/></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sz="quarter" idx="10"/>
          </p:nvPr>
        </p:nvSpPr>
        <p:spPr>
          <a:xfrm>
            <a:off x="1331640" y="4581128"/>
            <a:ext cx="6400800" cy="694928"/>
          </a:xfrm>
        </p:spPr>
        <p:txBody>
          <a:bodyPr>
            <a:normAutofit/>
          </a:bodyPr>
          <a:lstStyle/>
          <a:p>
            <a:pPr algn="ctr">
              <a:buNone/>
            </a:pPr>
            <a:r>
              <a:rPr lang="id-ID" sz="2800" noProof="1" smtClean="0"/>
              <a:t>Pertemuan – </a:t>
            </a:r>
            <a:r>
              <a:rPr lang="en-US" sz="2800" noProof="1" smtClean="0"/>
              <a:t>9</a:t>
            </a:r>
            <a:endParaRPr lang="id-ID" sz="2800" noProof="1"/>
          </a:p>
        </p:txBody>
      </p:sp>
      <p:sp>
        <p:nvSpPr>
          <p:cNvPr id="2" name="Title 1"/>
          <p:cNvSpPr>
            <a:spLocks noGrp="1"/>
          </p:cNvSpPr>
          <p:nvPr>
            <p:ph type="ctrTitle" idx="4294967295"/>
          </p:nvPr>
        </p:nvSpPr>
        <p:spPr>
          <a:xfrm>
            <a:off x="611560" y="3212976"/>
            <a:ext cx="7772400" cy="1470025"/>
          </a:xfrm>
        </p:spPr>
        <p:txBody>
          <a:bodyPr>
            <a:normAutofit/>
          </a:bodyPr>
          <a:lstStyle/>
          <a:p>
            <a:pPr algn="ctr"/>
            <a:r>
              <a:rPr lang="en-US" sz="3600" noProof="1" smtClean="0">
                <a:solidFill>
                  <a:srgbClr val="7030A0"/>
                </a:solidFill>
              </a:rPr>
              <a:t>Introduction to Earthquake Engineering</a:t>
            </a:r>
            <a:endParaRPr lang="id-ID" sz="2800" i="1" noProof="1">
              <a:solidFill>
                <a:srgbClr val="FF0000"/>
              </a:solidFill>
              <a:effectLst>
                <a:outerShdw blurRad="38100" dist="38100" dir="2700000" algn="tl">
                  <a:srgbClr val="000000">
                    <a:alpha val="43137"/>
                  </a:srgbClr>
                </a:outerShdw>
              </a:effectLst>
            </a:endParaRPr>
          </a:p>
        </p:txBody>
      </p:sp>
      <p:sp>
        <p:nvSpPr>
          <p:cNvPr id="5" name="TextBox 4"/>
          <p:cNvSpPr txBox="1"/>
          <p:nvPr/>
        </p:nvSpPr>
        <p:spPr>
          <a:xfrm>
            <a:off x="467544" y="1556792"/>
            <a:ext cx="8280920" cy="923330"/>
          </a:xfrm>
          <a:prstGeom prst="rect">
            <a:avLst/>
          </a:prstGeom>
          <a:noFill/>
        </p:spPr>
        <p:txBody>
          <a:bodyPr wrap="square" rtlCol="0">
            <a:spAutoFit/>
          </a:bodyPr>
          <a:lstStyle/>
          <a:p>
            <a:r>
              <a:rPr lang="id-ID" noProof="1" smtClean="0">
                <a:latin typeface="Trebuchet MS" pitchFamily="34" charset="0"/>
              </a:rPr>
              <a:t>Mata Kuliah	: </a:t>
            </a:r>
            <a:r>
              <a:rPr lang="en-US" noProof="1">
                <a:latin typeface="Trebuchet MS" pitchFamily="34" charset="0"/>
              </a:rPr>
              <a:t>Dinamika Struktur &amp; Pengantar Rekayasa Kegempaan</a:t>
            </a:r>
          </a:p>
          <a:p>
            <a:r>
              <a:rPr lang="id-ID" noProof="1" smtClean="0">
                <a:latin typeface="Trebuchet MS" pitchFamily="34" charset="0"/>
              </a:rPr>
              <a:t>Kode		: </a:t>
            </a:r>
            <a:r>
              <a:rPr lang="en-US" noProof="1" smtClean="0">
                <a:latin typeface="Trebuchet MS" pitchFamily="34" charset="0"/>
              </a:rPr>
              <a:t>CIV</a:t>
            </a:r>
            <a:r>
              <a:rPr lang="id-ID" noProof="1" smtClean="0">
                <a:latin typeface="Trebuchet MS" pitchFamily="34" charset="0"/>
              </a:rPr>
              <a:t> – </a:t>
            </a:r>
            <a:r>
              <a:rPr lang="en-US" noProof="1" smtClean="0">
                <a:latin typeface="Trebuchet MS" pitchFamily="34" charset="0"/>
              </a:rPr>
              <a:t>308</a:t>
            </a:r>
            <a:endParaRPr lang="id-ID" noProof="1" smtClean="0">
              <a:latin typeface="Trebuchet MS" pitchFamily="34" charset="0"/>
            </a:endParaRPr>
          </a:p>
          <a:p>
            <a:r>
              <a:rPr lang="id-ID" noProof="1" smtClean="0">
                <a:latin typeface="Trebuchet MS" pitchFamily="34" charset="0"/>
              </a:rPr>
              <a:t>SKS		: 3 SK</a:t>
            </a:r>
            <a:r>
              <a:rPr lang="en-US" noProof="1" smtClean="0">
                <a:latin typeface="Trebuchet MS" pitchFamily="34" charset="0"/>
              </a:rPr>
              <a:t>S</a:t>
            </a:r>
            <a:endParaRPr lang="id-ID" noProof="1">
              <a:latin typeface="Trebuchet MS" pitchFamily="34" charset="0"/>
            </a:endParaRPr>
          </a:p>
        </p:txBody>
      </p:sp>
    </p:spTree>
    <p:extLst>
      <p:ext uri="{BB962C8B-B14F-4D97-AF65-F5344CB8AC3E}">
        <p14:creationId xmlns:p14="http://schemas.microsoft.com/office/powerpoint/2010/main" val="27443436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r>
              <a:rPr lang="en-US" dirty="0"/>
              <a:t>Historical Earthquake</a:t>
            </a:r>
            <a:endParaRPr lang="id-ID" dirty="0"/>
          </a:p>
          <a:p>
            <a:endParaRPr lang="id-ID"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2348880"/>
            <a:ext cx="2705100" cy="4352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4139952" y="2348879"/>
            <a:ext cx="4572000" cy="4247317"/>
          </a:xfrm>
          <a:prstGeom prst="rect">
            <a:avLst/>
          </a:prstGeom>
          <a:solidFill>
            <a:schemeClr val="accent4">
              <a:lumMod val="40000"/>
              <a:lumOff val="60000"/>
            </a:schemeClr>
          </a:solidFill>
        </p:spPr>
        <p:txBody>
          <a:bodyPr>
            <a:spAutoFit/>
          </a:bodyPr>
          <a:lstStyle/>
          <a:p>
            <a:r>
              <a:rPr lang="id-ID" noProof="1" smtClean="0">
                <a:solidFill>
                  <a:srgbClr val="7030A0"/>
                </a:solidFill>
              </a:rPr>
              <a:t>The Kobe earthquake killed more than 5,000 people and injured 26,000 others. </a:t>
            </a:r>
          </a:p>
          <a:p>
            <a:r>
              <a:rPr lang="id-ID" noProof="1" smtClean="0">
                <a:solidFill>
                  <a:srgbClr val="7030A0"/>
                </a:solidFill>
              </a:rPr>
              <a:t>More than 56,000 buildings were destroyed. Losses were estimated at more than </a:t>
            </a:r>
          </a:p>
          <a:p>
            <a:r>
              <a:rPr lang="id-ID" noProof="1" smtClean="0">
                <a:solidFill>
                  <a:srgbClr val="7030A0"/>
                </a:solidFill>
              </a:rPr>
              <a:t>$2 billion. </a:t>
            </a:r>
          </a:p>
          <a:p>
            <a:r>
              <a:rPr lang="id-ID" noProof="1" smtClean="0">
                <a:solidFill>
                  <a:srgbClr val="7030A0"/>
                </a:solidFill>
              </a:rPr>
              <a:t>This is more than 10 times the dollar loss for the Northridge earthquake which occurred exactly one year earlier in southern California.  This slide was selected to emphasize the point that loss to nonbuilding structures and lifelines can have a significant effect on society. </a:t>
            </a:r>
          </a:p>
          <a:p>
            <a:r>
              <a:rPr lang="id-ID" noProof="1" smtClean="0">
                <a:solidFill>
                  <a:srgbClr val="7030A0"/>
                </a:solidFill>
              </a:rPr>
              <a:t>Further, it should be noted that a considerable </a:t>
            </a:r>
          </a:p>
          <a:p>
            <a:r>
              <a:rPr lang="id-ID" noProof="1" smtClean="0">
                <a:solidFill>
                  <a:srgbClr val="7030A0"/>
                </a:solidFill>
              </a:rPr>
              <a:t>amount of business and industrial activities that moved from the area after the earthquake never returned.</a:t>
            </a:r>
            <a:endParaRPr lang="id-ID" noProof="1">
              <a:solidFill>
                <a:srgbClr val="7030A0"/>
              </a:solidFill>
            </a:endParaRPr>
          </a:p>
        </p:txBody>
      </p:sp>
    </p:spTree>
    <p:extLst>
      <p:ext uri="{BB962C8B-B14F-4D97-AF65-F5344CB8AC3E}">
        <p14:creationId xmlns:p14="http://schemas.microsoft.com/office/powerpoint/2010/main" val="37370322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539750" y="1628775"/>
            <a:ext cx="3528194" cy="4824413"/>
          </a:xfrm>
        </p:spPr>
        <p:txBody>
          <a:bodyPr>
            <a:normAutofit/>
          </a:bodyPr>
          <a:lstStyle/>
          <a:p>
            <a:pPr marL="82296" indent="0" algn="just">
              <a:buNone/>
            </a:pPr>
            <a:r>
              <a:rPr lang="id-ID" b="1" noProof="1" smtClean="0"/>
              <a:t>Seismology &amp; Earthquake</a:t>
            </a:r>
          </a:p>
          <a:p>
            <a:pPr algn="just"/>
            <a:r>
              <a:rPr lang="id-ID" sz="2400" noProof="1" smtClean="0"/>
              <a:t>The term seismology comes from Greek, seismos (earthquake) and logos (science)</a:t>
            </a:r>
          </a:p>
          <a:p>
            <a:pPr algn="just"/>
            <a:endParaRPr lang="id-ID" sz="2400" noProof="1"/>
          </a:p>
        </p:txBody>
      </p:sp>
      <p:pic>
        <p:nvPicPr>
          <p:cNvPr id="1026" name="Picture 2" descr="http://www.earthonlinemedia.com/ebooks/tpe_3e/earth_materials_structure/earth_structur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2646" y="2214873"/>
            <a:ext cx="4608512" cy="31839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61820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539750" y="1628775"/>
            <a:ext cx="4968354" cy="4824413"/>
          </a:xfrm>
        </p:spPr>
        <p:txBody>
          <a:bodyPr/>
          <a:lstStyle/>
          <a:p>
            <a:pPr marL="82296" indent="0" algn="just">
              <a:buNone/>
            </a:pPr>
            <a:r>
              <a:rPr lang="en-US" dirty="0" smtClean="0"/>
              <a:t>Continental Drift Theory</a:t>
            </a:r>
          </a:p>
          <a:p>
            <a:pPr algn="just"/>
            <a:r>
              <a:rPr lang="en-US" sz="2400" dirty="0" smtClean="0"/>
              <a:t>Proposed by Wagener (1915).</a:t>
            </a:r>
          </a:p>
          <a:p>
            <a:pPr algn="just"/>
            <a:r>
              <a:rPr lang="en-US" sz="2400" dirty="0" smtClean="0"/>
              <a:t>Wagener believed that the earth had only one continent called Pangaea 200 million years ago</a:t>
            </a:r>
          </a:p>
          <a:p>
            <a:pPr algn="just"/>
            <a:r>
              <a:rPr lang="en-US" sz="2400" dirty="0" smtClean="0"/>
              <a:t>Pangaea broke into pieces that slowly drifted into the present configuration of the continent</a:t>
            </a:r>
            <a:endParaRPr lang="id-ID" sz="2400"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4274" y="1556792"/>
            <a:ext cx="3456384" cy="4785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55687" y="6341980"/>
            <a:ext cx="4619625" cy="409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351997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normAutofit lnSpcReduction="10000"/>
          </a:bodyPr>
          <a:lstStyle/>
          <a:p>
            <a:pPr marL="82296" indent="0">
              <a:buNone/>
            </a:pPr>
            <a:r>
              <a:rPr lang="en-US" sz="2800" b="1" dirty="0" smtClean="0"/>
              <a:t>Plate Tectonic Theory</a:t>
            </a:r>
          </a:p>
          <a:p>
            <a:r>
              <a:rPr lang="en-US" sz="2400" dirty="0" smtClean="0"/>
              <a:t>The basic hypothesis of plate tectonics is that the earth’s surface consists of a number of large, intact blocks called plates, and that these plates move with respect to each other.</a:t>
            </a:r>
          </a:p>
          <a:p>
            <a:r>
              <a:rPr lang="en-US" sz="2400" dirty="0" smtClean="0"/>
              <a:t>The earth’s crust is divided into six continental-sized plates (African, American, Antarctic, Australia-Indian, Eurasian and Pacific) and about 14 of sub-continental size (</a:t>
            </a:r>
            <a:r>
              <a:rPr lang="en-US" sz="2400" dirty="0" err="1" smtClean="0"/>
              <a:t>caribbean</a:t>
            </a:r>
            <a:r>
              <a:rPr lang="en-US" sz="2400" dirty="0" smtClean="0"/>
              <a:t>, Philippine, etc.)</a:t>
            </a:r>
          </a:p>
          <a:p>
            <a:r>
              <a:rPr lang="en-US" sz="2400" dirty="0" smtClean="0"/>
              <a:t>The relative deformation between plates occurs only in narrow zones near their boundaries.</a:t>
            </a:r>
          </a:p>
          <a:p>
            <a:r>
              <a:rPr lang="en-US" sz="2400" dirty="0" smtClean="0"/>
              <a:t>This deformation can occur slowly and continuously (aseismic deformation) or can occur spasmodically in the form of earthquakes (seismic deformation)</a:t>
            </a:r>
            <a:endParaRPr lang="id-ID" sz="2400" dirty="0"/>
          </a:p>
        </p:txBody>
      </p:sp>
    </p:spTree>
    <p:extLst>
      <p:ext uri="{BB962C8B-B14F-4D97-AF65-F5344CB8AC3E}">
        <p14:creationId xmlns:p14="http://schemas.microsoft.com/office/powerpoint/2010/main" val="21584576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www.gweaver.net/techhigh/projects/period1_2/Yellowstone/Images/map_plate_tectonics_world.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556792"/>
            <a:ext cx="8181975" cy="5143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42119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539750" y="1628775"/>
            <a:ext cx="7863350" cy="4824413"/>
          </a:xfrm>
        </p:spPr>
        <p:txBody>
          <a:bodyPr>
            <a:noAutofit/>
          </a:bodyPr>
          <a:lstStyle/>
          <a:p>
            <a:pPr marL="82296" indent="0">
              <a:buNone/>
            </a:pPr>
            <a:r>
              <a:rPr lang="en-US" sz="2000" dirty="0" smtClean="0"/>
              <a:t>Seismic Waves (</a:t>
            </a:r>
            <a:r>
              <a:rPr lang="en-US" sz="2000" dirty="0" smtClean="0">
                <a:solidFill>
                  <a:srgbClr val="FF0000"/>
                </a:solidFill>
              </a:rPr>
              <a:t>Body Waves</a:t>
            </a:r>
            <a:r>
              <a:rPr lang="en-US" sz="2000" dirty="0" smtClean="0"/>
              <a:t>)</a:t>
            </a:r>
          </a:p>
          <a:p>
            <a:pPr marL="82296" indent="0">
              <a:buNone/>
            </a:pPr>
            <a:r>
              <a:rPr lang="en-US" sz="2000" b="1" dirty="0" smtClean="0">
                <a:solidFill>
                  <a:srgbClr val="0070C0"/>
                </a:solidFill>
              </a:rPr>
              <a:t>P Wave (primary waves)</a:t>
            </a:r>
          </a:p>
          <a:p>
            <a:r>
              <a:rPr lang="en-US" sz="2000" dirty="0"/>
              <a:t>Its motion is </a:t>
            </a:r>
            <a:r>
              <a:rPr lang="en-US" sz="2000" dirty="0" smtClean="0"/>
              <a:t>the same </a:t>
            </a:r>
            <a:r>
              <a:rPr lang="en-US" sz="2000" dirty="0"/>
              <a:t>as that of a sound wave, in that, as </a:t>
            </a:r>
            <a:r>
              <a:rPr lang="en-US" sz="2000" dirty="0" smtClean="0"/>
              <a:t>it spreads </a:t>
            </a:r>
            <a:r>
              <a:rPr lang="en-US" sz="2000" dirty="0"/>
              <a:t>out, it alternately pushes (</a:t>
            </a:r>
            <a:r>
              <a:rPr lang="en-US" sz="2000" dirty="0" smtClean="0"/>
              <a:t>compresses) and </a:t>
            </a:r>
            <a:r>
              <a:rPr lang="en-US" sz="2000" dirty="0"/>
              <a:t>pulls (dilates) the </a:t>
            </a:r>
            <a:r>
              <a:rPr lang="en-US" sz="2000" dirty="0" smtClean="0"/>
              <a:t>rock</a:t>
            </a:r>
          </a:p>
          <a:p>
            <a:r>
              <a:rPr lang="en-US" sz="2000" dirty="0" smtClean="0"/>
              <a:t>Able to </a:t>
            </a:r>
            <a:r>
              <a:rPr lang="en-US" sz="2000" dirty="0"/>
              <a:t>travel through both solid rock, such </a:t>
            </a:r>
            <a:r>
              <a:rPr lang="en-US" sz="2000" dirty="0" smtClean="0"/>
              <a:t>as granite </a:t>
            </a:r>
            <a:r>
              <a:rPr lang="en-US" sz="2000" dirty="0"/>
              <a:t>mountains, and liquid material, such </a:t>
            </a:r>
            <a:r>
              <a:rPr lang="en-US" sz="2000" dirty="0" smtClean="0"/>
              <a:t>as volcanic </a:t>
            </a:r>
            <a:r>
              <a:rPr lang="en-US" sz="2000" dirty="0"/>
              <a:t>magma or the water of the oceans</a:t>
            </a:r>
            <a:r>
              <a:rPr lang="en-US" sz="2000" dirty="0" smtClean="0"/>
              <a:t>.</a:t>
            </a:r>
          </a:p>
          <a:p>
            <a:pPr marL="82296" indent="0">
              <a:buNone/>
            </a:pPr>
            <a:r>
              <a:rPr lang="en-US" sz="2000" b="1" dirty="0" smtClean="0">
                <a:solidFill>
                  <a:srgbClr val="00B050"/>
                </a:solidFill>
              </a:rPr>
              <a:t>S Wave (secondary waves)</a:t>
            </a:r>
          </a:p>
          <a:p>
            <a:r>
              <a:rPr lang="en-US" sz="2000" dirty="0" smtClean="0"/>
              <a:t>It </a:t>
            </a:r>
            <a:r>
              <a:rPr lang="en-US" sz="2000" dirty="0"/>
              <a:t>shears the rocks sideways at </a:t>
            </a:r>
            <a:r>
              <a:rPr lang="en-US" sz="2000" dirty="0" smtClean="0"/>
              <a:t>right angles </a:t>
            </a:r>
            <a:r>
              <a:rPr lang="en-US" sz="2000" dirty="0"/>
              <a:t>to the direction of </a:t>
            </a:r>
            <a:r>
              <a:rPr lang="en-US" sz="2000" dirty="0" smtClean="0"/>
              <a:t>travel</a:t>
            </a:r>
          </a:p>
          <a:p>
            <a:r>
              <a:rPr lang="en-US" sz="2000" dirty="0"/>
              <a:t>A</a:t>
            </a:r>
            <a:r>
              <a:rPr lang="en-US" sz="2000" dirty="0" smtClean="0"/>
              <a:t>t </a:t>
            </a:r>
            <a:r>
              <a:rPr lang="en-US" sz="2000" dirty="0"/>
              <a:t>the ground surface S waves </a:t>
            </a:r>
            <a:r>
              <a:rPr lang="en-US" sz="2000" dirty="0" smtClean="0"/>
              <a:t>can produce </a:t>
            </a:r>
            <a:r>
              <a:rPr lang="en-US" sz="2000" dirty="0"/>
              <a:t>both vertical and horizontal motions.</a:t>
            </a:r>
          </a:p>
          <a:p>
            <a:r>
              <a:rPr lang="en-US" sz="2000" dirty="0"/>
              <a:t>C</a:t>
            </a:r>
            <a:r>
              <a:rPr lang="en-US" sz="2000" dirty="0" smtClean="0"/>
              <a:t>annot </a:t>
            </a:r>
            <a:r>
              <a:rPr lang="en-US" sz="2000" dirty="0"/>
              <a:t>propagate in the </a:t>
            </a:r>
            <a:r>
              <a:rPr lang="en-US" sz="2000" dirty="0" smtClean="0"/>
              <a:t>liquid parts </a:t>
            </a:r>
            <a:r>
              <a:rPr lang="en-US" sz="2000" dirty="0"/>
              <a:t>of the Earth, such as the oceans and </a:t>
            </a:r>
            <a:r>
              <a:rPr lang="en-US" sz="2000" dirty="0" smtClean="0"/>
              <a:t>their amplitude </a:t>
            </a:r>
            <a:r>
              <a:rPr lang="en-US" sz="2000" dirty="0"/>
              <a:t>is significantly reduced in </a:t>
            </a:r>
            <a:r>
              <a:rPr lang="en-US" sz="2000" dirty="0" smtClean="0"/>
              <a:t>liquefied soil</a:t>
            </a:r>
            <a:r>
              <a:rPr lang="en-US" sz="2000" dirty="0"/>
              <a:t>.</a:t>
            </a:r>
            <a:endParaRPr lang="id-ID" sz="2000" dirty="0"/>
          </a:p>
        </p:txBody>
      </p:sp>
    </p:spTree>
    <p:extLst>
      <p:ext uri="{BB962C8B-B14F-4D97-AF65-F5344CB8AC3E}">
        <p14:creationId xmlns:p14="http://schemas.microsoft.com/office/powerpoint/2010/main" val="8696262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539750" y="1628775"/>
            <a:ext cx="7863350" cy="4824413"/>
          </a:xfrm>
        </p:spPr>
        <p:txBody>
          <a:bodyPr>
            <a:noAutofit/>
          </a:bodyPr>
          <a:lstStyle/>
          <a:p>
            <a:pPr marL="82296" indent="0">
              <a:buNone/>
            </a:pPr>
            <a:r>
              <a:rPr lang="en-US" sz="2100" dirty="0" smtClean="0"/>
              <a:t>Seismic Waves (</a:t>
            </a:r>
            <a:r>
              <a:rPr lang="en-US" sz="2100" dirty="0" smtClean="0">
                <a:solidFill>
                  <a:srgbClr val="FF0000"/>
                </a:solidFill>
              </a:rPr>
              <a:t>Body Waves</a:t>
            </a:r>
            <a:r>
              <a:rPr lang="en-US" sz="2100" dirty="0" smtClean="0"/>
              <a:t>)</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2204864"/>
            <a:ext cx="3744416" cy="24745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39042" y="2268853"/>
            <a:ext cx="3609422" cy="26947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971984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539750" y="1628775"/>
            <a:ext cx="7863350" cy="4824413"/>
          </a:xfrm>
        </p:spPr>
        <p:txBody>
          <a:bodyPr>
            <a:noAutofit/>
          </a:bodyPr>
          <a:lstStyle/>
          <a:p>
            <a:pPr marL="82296" indent="0">
              <a:buNone/>
            </a:pPr>
            <a:r>
              <a:rPr lang="en-US" sz="2100" dirty="0" smtClean="0"/>
              <a:t>Seismic Waves (</a:t>
            </a:r>
            <a:r>
              <a:rPr lang="en-US" sz="2100" dirty="0" smtClean="0">
                <a:solidFill>
                  <a:srgbClr val="FF0000"/>
                </a:solidFill>
              </a:rPr>
              <a:t>Body Waves</a:t>
            </a:r>
            <a:r>
              <a:rPr lang="en-US" sz="2100" dirty="0" smtClean="0"/>
              <a:t>)</a:t>
            </a:r>
          </a:p>
          <a:p>
            <a:r>
              <a:rPr lang="en-US" sz="2100" dirty="0"/>
              <a:t>The actual speed of P and S seismic </a:t>
            </a:r>
            <a:r>
              <a:rPr lang="en-US" sz="2100" dirty="0" smtClean="0"/>
              <a:t>waves depends </a:t>
            </a:r>
            <a:r>
              <a:rPr lang="en-US" sz="2100" dirty="0"/>
              <a:t>on the density and elastic properties </a:t>
            </a:r>
            <a:r>
              <a:rPr lang="en-US" sz="2100" dirty="0" smtClean="0"/>
              <a:t>of the </a:t>
            </a:r>
            <a:r>
              <a:rPr lang="en-US" sz="2100" dirty="0"/>
              <a:t>rocks and soil through which they pass. </a:t>
            </a:r>
            <a:endParaRPr lang="en-US" sz="2100" dirty="0" smtClean="0"/>
          </a:p>
          <a:p>
            <a:r>
              <a:rPr lang="en-US" sz="2100" dirty="0" smtClean="0"/>
              <a:t>In most </a:t>
            </a:r>
            <a:r>
              <a:rPr lang="en-US" sz="2100" dirty="0"/>
              <a:t>earthquakes, the P waves are felt </a:t>
            </a:r>
            <a:r>
              <a:rPr lang="en-US" sz="2100" dirty="0" smtClean="0"/>
              <a:t>first </a:t>
            </a:r>
          </a:p>
          <a:p>
            <a:r>
              <a:rPr lang="en-US" sz="2100" dirty="0" smtClean="0"/>
              <a:t>The </a:t>
            </a:r>
            <a:r>
              <a:rPr lang="en-US" sz="2100" dirty="0"/>
              <a:t>effect is similar to a sonic boom </a:t>
            </a:r>
            <a:r>
              <a:rPr lang="en-US" sz="2100" dirty="0" smtClean="0"/>
              <a:t>that bumps </a:t>
            </a:r>
            <a:r>
              <a:rPr lang="en-US" sz="2100" dirty="0"/>
              <a:t>and rattles windows. </a:t>
            </a:r>
            <a:endParaRPr lang="en-US" sz="2100" dirty="0" smtClean="0"/>
          </a:p>
          <a:p>
            <a:r>
              <a:rPr lang="en-US" sz="2100" dirty="0" smtClean="0"/>
              <a:t>Some </a:t>
            </a:r>
            <a:r>
              <a:rPr lang="en-US" sz="2100" dirty="0"/>
              <a:t>seconds </a:t>
            </a:r>
            <a:r>
              <a:rPr lang="en-US" sz="2100" dirty="0" smtClean="0"/>
              <a:t>later the </a:t>
            </a:r>
            <a:r>
              <a:rPr lang="en-US" sz="2100" dirty="0"/>
              <a:t>S waves arrive with their </a:t>
            </a:r>
            <a:r>
              <a:rPr lang="en-US" sz="2100" dirty="0" smtClean="0"/>
              <a:t>significant component </a:t>
            </a:r>
            <a:r>
              <a:rPr lang="en-US" sz="2100" dirty="0"/>
              <a:t>of side-to-side motion, so that </a:t>
            </a:r>
            <a:r>
              <a:rPr lang="en-US" sz="2100" dirty="0" smtClean="0"/>
              <a:t>the ground </a:t>
            </a:r>
            <a:r>
              <a:rPr lang="en-US" sz="2100" dirty="0"/>
              <a:t>shaking is both vertical and </a:t>
            </a:r>
            <a:r>
              <a:rPr lang="en-US" sz="2100" dirty="0" smtClean="0"/>
              <a:t>horizontal.  </a:t>
            </a:r>
          </a:p>
          <a:p>
            <a:r>
              <a:rPr lang="en-US" sz="2100" dirty="0" smtClean="0"/>
              <a:t>This </a:t>
            </a:r>
            <a:r>
              <a:rPr lang="en-US" sz="2100" dirty="0"/>
              <a:t>S wave motion is most effective </a:t>
            </a:r>
            <a:r>
              <a:rPr lang="en-US" sz="2100" dirty="0" smtClean="0"/>
              <a:t>in damaging </a:t>
            </a:r>
            <a:r>
              <a:rPr lang="en-US" sz="2100" dirty="0"/>
              <a:t>structures.</a:t>
            </a:r>
            <a:endParaRPr lang="en-US" sz="2100" dirty="0" smtClean="0"/>
          </a:p>
        </p:txBody>
      </p:sp>
    </p:spTree>
    <p:extLst>
      <p:ext uri="{BB962C8B-B14F-4D97-AF65-F5344CB8AC3E}">
        <p14:creationId xmlns:p14="http://schemas.microsoft.com/office/powerpoint/2010/main" val="20033930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539750" y="1628775"/>
            <a:ext cx="7863350" cy="4824413"/>
          </a:xfrm>
        </p:spPr>
        <p:txBody>
          <a:bodyPr>
            <a:noAutofit/>
          </a:bodyPr>
          <a:lstStyle/>
          <a:p>
            <a:pPr marL="82296" indent="0">
              <a:buNone/>
            </a:pPr>
            <a:r>
              <a:rPr lang="en-US" sz="2100" dirty="0" smtClean="0"/>
              <a:t>Seismic Waves (</a:t>
            </a:r>
            <a:r>
              <a:rPr lang="en-US" sz="2100" dirty="0" smtClean="0">
                <a:solidFill>
                  <a:srgbClr val="FF0000"/>
                </a:solidFill>
              </a:rPr>
              <a:t>Surface Waves</a:t>
            </a:r>
            <a:r>
              <a:rPr lang="en-US" sz="2100" dirty="0" smtClean="0"/>
              <a:t>)</a:t>
            </a:r>
          </a:p>
          <a:p>
            <a:pPr marL="82296" indent="0">
              <a:buNone/>
            </a:pPr>
            <a:r>
              <a:rPr lang="en-US" sz="2100" b="1" dirty="0" smtClean="0">
                <a:solidFill>
                  <a:srgbClr val="FF0000"/>
                </a:solidFill>
              </a:rPr>
              <a:t>Love Wave </a:t>
            </a:r>
          </a:p>
          <a:p>
            <a:r>
              <a:rPr lang="en-US" sz="2100" dirty="0" smtClean="0"/>
              <a:t>Its </a:t>
            </a:r>
            <a:r>
              <a:rPr lang="en-US" sz="2100" dirty="0"/>
              <a:t>motion is essentially the same </a:t>
            </a:r>
            <a:r>
              <a:rPr lang="en-US" sz="2100" dirty="0" smtClean="0"/>
              <a:t>as that </a:t>
            </a:r>
            <a:r>
              <a:rPr lang="en-US" sz="2100" dirty="0"/>
              <a:t>of S waves that have no </a:t>
            </a:r>
            <a:r>
              <a:rPr lang="en-US" sz="2100" dirty="0" smtClean="0"/>
              <a:t>vertical displacement</a:t>
            </a:r>
            <a:r>
              <a:rPr lang="en-US" sz="2100" dirty="0"/>
              <a:t>; it moves the ground side to </a:t>
            </a:r>
            <a:r>
              <a:rPr lang="en-US" sz="2100" dirty="0" smtClean="0"/>
              <a:t>side in </a:t>
            </a:r>
            <a:r>
              <a:rPr lang="en-US" sz="2100" dirty="0"/>
              <a:t>a horizontal plane parallel to the </a:t>
            </a:r>
            <a:r>
              <a:rPr lang="en-US" sz="2100" dirty="0" smtClean="0"/>
              <a:t>Earth’s surface</a:t>
            </a:r>
            <a:r>
              <a:rPr lang="en-US" sz="2100" dirty="0"/>
              <a:t>, but at right angles to the direction </a:t>
            </a:r>
            <a:r>
              <a:rPr lang="en-US" sz="2100" dirty="0" smtClean="0"/>
              <a:t>of Propagation</a:t>
            </a:r>
          </a:p>
          <a:p>
            <a:pPr marL="82296" indent="0">
              <a:buNone/>
            </a:pPr>
            <a:r>
              <a:rPr lang="en-US" sz="2100" b="1" dirty="0">
                <a:solidFill>
                  <a:srgbClr val="00B0F0"/>
                </a:solidFill>
              </a:rPr>
              <a:t>Rayleigh </a:t>
            </a:r>
            <a:r>
              <a:rPr lang="en-US" sz="2100" b="1" dirty="0" smtClean="0">
                <a:solidFill>
                  <a:srgbClr val="00B0F0"/>
                </a:solidFill>
              </a:rPr>
              <a:t>Wave</a:t>
            </a:r>
          </a:p>
          <a:p>
            <a:r>
              <a:rPr lang="en-US" sz="2100" dirty="0"/>
              <a:t>Like rolling ocean waves, the pieces of </a:t>
            </a:r>
            <a:r>
              <a:rPr lang="en-US" sz="2100" dirty="0" smtClean="0"/>
              <a:t>rock disturbed </a:t>
            </a:r>
            <a:r>
              <a:rPr lang="en-US" sz="2100" dirty="0"/>
              <a:t>by a Rayleigh wave move </a:t>
            </a:r>
            <a:r>
              <a:rPr lang="en-US" sz="2100" dirty="0" smtClean="0"/>
              <a:t>both vertically </a:t>
            </a:r>
            <a:r>
              <a:rPr lang="en-US" sz="2100" dirty="0"/>
              <a:t>and horizontally in a vertical </a:t>
            </a:r>
            <a:r>
              <a:rPr lang="en-US" sz="2100" dirty="0" smtClean="0"/>
              <a:t>plane pointed </a:t>
            </a:r>
            <a:r>
              <a:rPr lang="en-US" sz="2100" dirty="0"/>
              <a:t>in the direction in which the waves </a:t>
            </a:r>
            <a:r>
              <a:rPr lang="en-US" sz="2100" dirty="0" smtClean="0"/>
              <a:t>are travelling</a:t>
            </a:r>
            <a:r>
              <a:rPr lang="en-US" sz="2100" dirty="0"/>
              <a:t>.</a:t>
            </a:r>
          </a:p>
          <a:p>
            <a:endParaRPr lang="en-US" sz="2100" dirty="0" smtClean="0"/>
          </a:p>
        </p:txBody>
      </p:sp>
    </p:spTree>
    <p:extLst>
      <p:ext uri="{BB962C8B-B14F-4D97-AF65-F5344CB8AC3E}">
        <p14:creationId xmlns:p14="http://schemas.microsoft.com/office/powerpoint/2010/main" val="12213384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1" y="2204864"/>
            <a:ext cx="3360121" cy="22322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56" y="2208054"/>
            <a:ext cx="3168352" cy="22661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1187624" y="5229200"/>
            <a:ext cx="6480720" cy="369332"/>
          </a:xfrm>
          <a:prstGeom prst="rect">
            <a:avLst/>
          </a:prstGeom>
        </p:spPr>
        <p:txBody>
          <a:bodyPr wrap="square">
            <a:spAutoFit/>
          </a:bodyPr>
          <a:lstStyle/>
          <a:p>
            <a:r>
              <a:rPr lang="id-ID" dirty="0"/>
              <a:t>https://www.youtube.com/watch?v=gFU3_mZdGfY</a:t>
            </a:r>
          </a:p>
        </p:txBody>
      </p:sp>
    </p:spTree>
    <p:extLst>
      <p:ext uri="{BB962C8B-B14F-4D97-AF65-F5344CB8AC3E}">
        <p14:creationId xmlns:p14="http://schemas.microsoft.com/office/powerpoint/2010/main" val="7730322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sz="quarter" idx="10"/>
          </p:nvPr>
        </p:nvSpPr>
        <p:spPr/>
        <p:txBody>
          <a:bodyPr/>
          <a:lstStyle/>
          <a:p>
            <a:r>
              <a:rPr lang="id-ID" noProof="1" smtClean="0"/>
              <a:t>TIU :</a:t>
            </a:r>
          </a:p>
          <a:p>
            <a:pPr lvl="0"/>
            <a:r>
              <a:rPr lang="id-ID" sz="2000" dirty="0"/>
              <a:t>Mahasiswa dapat menjelaskan fenomena-fenomena dinamik secara fisik.</a:t>
            </a:r>
          </a:p>
          <a:p>
            <a:pPr marL="422974" indent="0">
              <a:buNone/>
            </a:pPr>
            <a:endParaRPr lang="id-ID" sz="2000" noProof="1" smtClean="0"/>
          </a:p>
          <a:p>
            <a:r>
              <a:rPr lang="id-ID" noProof="1" smtClean="0"/>
              <a:t>TIK :</a:t>
            </a:r>
          </a:p>
          <a:p>
            <a:pPr marL="706438">
              <a:buFont typeface="Wingdings" pitchFamily="2" charset="2"/>
              <a:buChar char="Ø"/>
            </a:pPr>
            <a:r>
              <a:rPr lang="id-ID" sz="2000" dirty="0"/>
              <a:t>Mahasiswa dapat menjelaskan tentang teori kegempaan, terjadinya gempa, pengukuran gelombang </a:t>
            </a:r>
            <a:r>
              <a:rPr lang="id-ID" sz="2000" dirty="0" smtClean="0"/>
              <a:t>gempa</a:t>
            </a:r>
            <a:endParaRPr lang="en-US" sz="2000" dirty="0" smtClean="0"/>
          </a:p>
        </p:txBody>
      </p:sp>
    </p:spTree>
    <p:extLst>
      <p:ext uri="{BB962C8B-B14F-4D97-AF65-F5344CB8AC3E}">
        <p14:creationId xmlns:p14="http://schemas.microsoft.com/office/powerpoint/2010/main" val="36988646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r>
              <a:rPr lang="en-US" dirty="0" smtClean="0"/>
              <a:t>Geometric Notation</a:t>
            </a:r>
            <a:endParaRPr lang="id-ID"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60000">
            <a:off x="2580576" y="2677823"/>
            <a:ext cx="4713362" cy="2883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507961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2708920"/>
            <a:ext cx="6096000" cy="3371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ontent Placeholder 4"/>
          <p:cNvSpPr>
            <a:spLocks noGrp="1"/>
          </p:cNvSpPr>
          <p:nvPr>
            <p:ph sz="quarter" idx="10"/>
          </p:nvPr>
        </p:nvSpPr>
        <p:spPr/>
        <p:txBody>
          <a:bodyPr/>
          <a:lstStyle/>
          <a:p>
            <a:r>
              <a:rPr lang="en-US" dirty="0" smtClean="0"/>
              <a:t>Types of Fault</a:t>
            </a:r>
            <a:endParaRPr lang="id-ID" dirty="0"/>
          </a:p>
        </p:txBody>
      </p:sp>
    </p:spTree>
    <p:extLst>
      <p:ext uri="{BB962C8B-B14F-4D97-AF65-F5344CB8AC3E}">
        <p14:creationId xmlns:p14="http://schemas.microsoft.com/office/powerpoint/2010/main" val="16271295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normAutofit/>
          </a:bodyPr>
          <a:lstStyle/>
          <a:p>
            <a:pPr marL="82296" indent="0" algn="just">
              <a:buNone/>
            </a:pPr>
            <a:r>
              <a:rPr lang="en-US" b="1" dirty="0" smtClean="0">
                <a:solidFill>
                  <a:srgbClr val="0070C0"/>
                </a:solidFill>
              </a:rPr>
              <a:t>Size of Earthquake</a:t>
            </a:r>
          </a:p>
          <a:p>
            <a:pPr algn="just"/>
            <a:r>
              <a:rPr lang="en-US" sz="2400" dirty="0" smtClean="0"/>
              <a:t>The oldest measure of earthquake is the earthquake intensity</a:t>
            </a:r>
          </a:p>
          <a:p>
            <a:pPr algn="just"/>
            <a:r>
              <a:rPr lang="en-US" sz="2400" dirty="0" smtClean="0"/>
              <a:t>The intensity is a qualitative description of the effects of the earthquake at a particular location, as evidenced by observed damage and human reactions at that location</a:t>
            </a:r>
          </a:p>
          <a:p>
            <a:pPr algn="just"/>
            <a:r>
              <a:rPr lang="en-US" sz="2400" dirty="0" smtClean="0"/>
              <a:t>The Rossi-</a:t>
            </a:r>
            <a:r>
              <a:rPr lang="en-US" sz="2400" dirty="0" err="1" smtClean="0"/>
              <a:t>Forel</a:t>
            </a:r>
            <a:r>
              <a:rPr lang="en-US" sz="2400" dirty="0" smtClean="0"/>
              <a:t> (RF) scale of intensity, describing intensities with values ranging from I to X, was developed in the 1880s </a:t>
            </a:r>
          </a:p>
          <a:p>
            <a:pPr algn="just"/>
            <a:r>
              <a:rPr lang="en-US" sz="2400" dirty="0" smtClean="0"/>
              <a:t>RF scale replaced by Modified </a:t>
            </a:r>
            <a:r>
              <a:rPr lang="en-US" sz="2400" dirty="0" err="1" smtClean="0"/>
              <a:t>Mercalli</a:t>
            </a:r>
            <a:r>
              <a:rPr lang="en-US" sz="2400" dirty="0" smtClean="0"/>
              <a:t> Intensity (MMI) scale, which originally developed by the Italian seismologist </a:t>
            </a:r>
            <a:r>
              <a:rPr lang="en-US" sz="2400" dirty="0" err="1" smtClean="0"/>
              <a:t>Mercalli</a:t>
            </a:r>
            <a:r>
              <a:rPr lang="en-US" sz="2400" dirty="0" smtClean="0"/>
              <a:t> and modified in 1931 to better represent conditions in California</a:t>
            </a:r>
            <a:endParaRPr lang="id-ID" sz="2400" dirty="0"/>
          </a:p>
        </p:txBody>
      </p:sp>
    </p:spTree>
    <p:extLst>
      <p:ext uri="{BB962C8B-B14F-4D97-AF65-F5344CB8AC3E}">
        <p14:creationId xmlns:p14="http://schemas.microsoft.com/office/powerpoint/2010/main" val="29992464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scec.usc.edu/internships/useit/sites/scec.usc.edu.internships.useit/files/imagecache/large/images/Pictur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1844824"/>
            <a:ext cx="6840758" cy="4104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68445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pPr marL="82296" indent="0">
              <a:buNone/>
            </a:pPr>
            <a:r>
              <a:rPr lang="en-US" dirty="0" smtClean="0"/>
              <a:t>The Richter Scale</a:t>
            </a:r>
            <a:endParaRPr lang="id-ID" dirty="0"/>
          </a:p>
        </p:txBody>
      </p:sp>
      <p:pic>
        <p:nvPicPr>
          <p:cNvPr id="10242" name="Picture 2" descr="Seismic Event Frequency &amp; Impac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7984" y="1484784"/>
            <a:ext cx="4392488" cy="521931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ttp://ginoraidy.files.wordpress.com/2010/02/richterdm2702_468x359.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962" y="2420888"/>
            <a:ext cx="4036460" cy="3096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692479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oliphantearthquakes.weebly.com/uploads/2/0/2/8/20284053/212802340.gif?46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1628799"/>
            <a:ext cx="5112568" cy="49921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2928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p:txBody>
          <a:bodyPr>
            <a:normAutofit/>
          </a:bodyPr>
          <a:lstStyle/>
          <a:p>
            <a:pPr algn="just"/>
            <a:r>
              <a:rPr lang="id-ID" sz="2400" noProof="1" smtClean="0"/>
              <a:t>The first accurate measurements of destructive ground motions were made during the 1933 Long Beach, California Earthquake</a:t>
            </a:r>
          </a:p>
          <a:p>
            <a:pPr algn="just"/>
            <a:r>
              <a:rPr lang="id-ID" sz="2400" noProof="1" smtClean="0"/>
              <a:t>Strong ground motions are usually measured by accelerographs and expressed in the form of accelerograms</a:t>
            </a:r>
          </a:p>
          <a:p>
            <a:pPr algn="just"/>
            <a:r>
              <a:rPr lang="id-ID" sz="2400" noProof="1" smtClean="0"/>
              <a:t>The basic element of an accelerograph is a transducer element, which in its simplest form is an SDF mass-spring-damper system</a:t>
            </a:r>
            <a:endParaRPr lang="en-US" sz="2400" noProof="1" smtClean="0"/>
          </a:p>
          <a:p>
            <a:pPr algn="just"/>
            <a:r>
              <a:rPr lang="en-US" sz="2400" noProof="1" smtClean="0"/>
              <a:t>Transducer element is characterized by its natural frequency </a:t>
            </a:r>
            <a:r>
              <a:rPr lang="en-US" sz="2400" i="1" noProof="1" smtClean="0"/>
              <a:t>f</a:t>
            </a:r>
            <a:r>
              <a:rPr lang="en-US" sz="2400" i="1" baseline="-25000" noProof="1" smtClean="0"/>
              <a:t>n</a:t>
            </a:r>
            <a:r>
              <a:rPr lang="en-US" sz="2400" noProof="1" smtClean="0"/>
              <a:t> and viscous damping ratio </a:t>
            </a:r>
            <a:r>
              <a:rPr lang="en-US" sz="2400" noProof="1" smtClean="0">
                <a:latin typeface="Symbol" panose="05050102010706020507" pitchFamily="18" charset="2"/>
              </a:rPr>
              <a:t>x</a:t>
            </a:r>
            <a:r>
              <a:rPr lang="en-US" sz="2400" noProof="1" smtClean="0"/>
              <a:t>, typically </a:t>
            </a:r>
            <a:r>
              <a:rPr lang="en-US" sz="2400" i="1" noProof="1" smtClean="0"/>
              <a:t>f</a:t>
            </a:r>
            <a:r>
              <a:rPr lang="en-US" sz="2400" i="1" baseline="-25000" noProof="1"/>
              <a:t>n</a:t>
            </a:r>
            <a:r>
              <a:rPr lang="en-US" sz="2400" noProof="1" smtClean="0"/>
              <a:t> = 25 Hz dan </a:t>
            </a:r>
            <a:r>
              <a:rPr lang="en-US" sz="2400" noProof="1">
                <a:latin typeface="Symbol" panose="05050102010706020507" pitchFamily="18" charset="2"/>
              </a:rPr>
              <a:t>x</a:t>
            </a:r>
            <a:r>
              <a:rPr lang="en-US" sz="2400" noProof="1" smtClean="0"/>
              <a:t> = 60% for modern analog accelerographs; and </a:t>
            </a:r>
            <a:r>
              <a:rPr lang="en-US" sz="2400" i="1" noProof="1" smtClean="0"/>
              <a:t>f</a:t>
            </a:r>
            <a:r>
              <a:rPr lang="en-US" sz="2400" i="1" baseline="-25000" noProof="1"/>
              <a:t>n</a:t>
            </a:r>
            <a:r>
              <a:rPr lang="en-US" sz="2400" noProof="1" smtClean="0"/>
              <a:t> = 50 Hz , </a:t>
            </a:r>
            <a:r>
              <a:rPr lang="en-US" sz="2400" noProof="1">
                <a:latin typeface="Symbol" panose="05050102010706020507" pitchFamily="18" charset="2"/>
              </a:rPr>
              <a:t>x</a:t>
            </a:r>
            <a:r>
              <a:rPr lang="en-US" sz="2400" noProof="1" smtClean="0"/>
              <a:t> = 70% in modern digital accelerographs.</a:t>
            </a:r>
            <a:endParaRPr lang="id-ID" sz="2400" noProof="1"/>
          </a:p>
        </p:txBody>
      </p:sp>
    </p:spTree>
    <p:extLst>
      <p:ext uri="{BB962C8B-B14F-4D97-AF65-F5344CB8AC3E}">
        <p14:creationId xmlns:p14="http://schemas.microsoft.com/office/powerpoint/2010/main" val="58632627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900113" y="1700808"/>
            <a:ext cx="7343775" cy="4722813"/>
          </a:xfrm>
          <a:prstGeom prst="rect">
            <a:avLst/>
          </a:prstGeom>
          <a:noFill/>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9432" y="4725144"/>
            <a:ext cx="4104456" cy="15006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2010934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r>
              <a:rPr lang="en-US" dirty="0" smtClean="0"/>
              <a:t>Ground Motion Record</a:t>
            </a:r>
            <a:endParaRPr lang="id-ID"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9192" y="2420888"/>
            <a:ext cx="7077075" cy="3590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2411760" y="6304543"/>
            <a:ext cx="5161421" cy="369332"/>
          </a:xfrm>
          <a:prstGeom prst="rect">
            <a:avLst/>
          </a:prstGeom>
        </p:spPr>
        <p:txBody>
          <a:bodyPr wrap="square">
            <a:spAutoFit/>
          </a:bodyPr>
          <a:lstStyle/>
          <a:p>
            <a:r>
              <a:rPr lang="id-ID" dirty="0"/>
              <a:t>https://www.youtube.com/watch?v=o_ulu-N-7KU</a:t>
            </a:r>
          </a:p>
        </p:txBody>
      </p:sp>
    </p:spTree>
    <p:extLst>
      <p:ext uri="{BB962C8B-B14F-4D97-AF65-F5344CB8AC3E}">
        <p14:creationId xmlns:p14="http://schemas.microsoft.com/office/powerpoint/2010/main" val="387100873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normAutofit fontScale="92500" lnSpcReduction="10000"/>
          </a:bodyPr>
          <a:lstStyle/>
          <a:p>
            <a:r>
              <a:rPr lang="id-ID" dirty="0" smtClean="0"/>
              <a:t>Tugas :</a:t>
            </a:r>
          </a:p>
          <a:p>
            <a:r>
              <a:rPr lang="id-ID" dirty="0" smtClean="0"/>
              <a:t>Buat 5 – 6 kelompok, desainlah sebuah poster dengan tema Bencana Gempa Bumi di Indonesia</a:t>
            </a:r>
          </a:p>
          <a:p>
            <a:r>
              <a:rPr lang="id-ID" dirty="0" smtClean="0"/>
              <a:t>Poster dibuat ukuran A2 portrait, desain header poster disepakati bersama (seragam)</a:t>
            </a:r>
          </a:p>
          <a:p>
            <a:r>
              <a:rPr lang="id-ID" dirty="0" smtClean="0"/>
              <a:t>Isi poster adalah minimal 1000 kata, dilengkapi gambar high res minimal 4 dengan ukuran proporsional</a:t>
            </a:r>
          </a:p>
          <a:p>
            <a:r>
              <a:rPr lang="id-ID" dirty="0" smtClean="0"/>
              <a:t>Poster dibingkai kaca warna hitam</a:t>
            </a:r>
          </a:p>
          <a:p>
            <a:r>
              <a:rPr lang="id-ID" dirty="0" smtClean="0"/>
              <a:t>Dikumpulkan 1 minggu ke depan.</a:t>
            </a:r>
            <a:endParaRPr lang="id-ID" dirty="0"/>
          </a:p>
        </p:txBody>
      </p:sp>
    </p:spTree>
    <p:extLst>
      <p:ext uri="{BB962C8B-B14F-4D97-AF65-F5344CB8AC3E}">
        <p14:creationId xmlns:p14="http://schemas.microsoft.com/office/powerpoint/2010/main" val="23018819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sz="quarter" idx="10"/>
          </p:nvPr>
        </p:nvSpPr>
        <p:spPr>
          <a:xfrm>
            <a:off x="467544" y="1556792"/>
            <a:ext cx="8135938" cy="4824413"/>
          </a:xfrm>
        </p:spPr>
        <p:txBody>
          <a:bodyPr>
            <a:normAutofit/>
          </a:bodyPr>
          <a:lstStyle/>
          <a:p>
            <a:r>
              <a:rPr lang="id-ID" sz="2000" noProof="1" smtClean="0">
                <a:solidFill>
                  <a:schemeClr val="accent6">
                    <a:lumMod val="75000"/>
                  </a:schemeClr>
                </a:solidFill>
              </a:rPr>
              <a:t>Sub Pokok Bahasan :</a:t>
            </a:r>
          </a:p>
          <a:p>
            <a:pPr marL="623888" lvl="0" indent="-282575"/>
            <a:r>
              <a:rPr lang="id-ID" sz="2000" dirty="0"/>
              <a:t>Gelombang Gempa</a:t>
            </a:r>
          </a:p>
          <a:p>
            <a:pPr marL="623888" lvl="0" indent="-282575"/>
            <a:r>
              <a:rPr lang="id-ID" sz="2000" dirty="0"/>
              <a:t>Karakteristik pergerakan Tanah</a:t>
            </a:r>
          </a:p>
          <a:p>
            <a:pPr marL="623888" lvl="0" indent="-282575"/>
            <a:r>
              <a:rPr lang="en-US" sz="2000" dirty="0" err="1"/>
              <a:t>Ukuran</a:t>
            </a:r>
            <a:r>
              <a:rPr lang="en-US" sz="2000" dirty="0"/>
              <a:t>/</a:t>
            </a:r>
            <a:r>
              <a:rPr lang="en-US" sz="2000" dirty="0" err="1"/>
              <a:t>Intensitas</a:t>
            </a:r>
            <a:r>
              <a:rPr lang="en-US" sz="2000" dirty="0"/>
              <a:t> </a:t>
            </a:r>
            <a:r>
              <a:rPr lang="en-US" sz="2000" dirty="0" err="1"/>
              <a:t>Gempa</a:t>
            </a:r>
            <a:endParaRPr lang="id-ID" sz="2000" dirty="0"/>
          </a:p>
          <a:p>
            <a:pPr marL="623888" lvl="0" indent="-282575"/>
            <a:r>
              <a:rPr lang="en-US" sz="2000" dirty="0" err="1"/>
              <a:t>Pencatatan</a:t>
            </a:r>
            <a:r>
              <a:rPr lang="en-US" sz="2000" dirty="0"/>
              <a:t> </a:t>
            </a:r>
            <a:r>
              <a:rPr lang="en-US" sz="2000" dirty="0" err="1"/>
              <a:t>Gempa</a:t>
            </a:r>
            <a:endParaRPr lang="id-ID" sz="2000" dirty="0"/>
          </a:p>
          <a:p>
            <a:pPr marL="623888" indent="-282575"/>
            <a:r>
              <a:rPr lang="en-US" sz="2000" dirty="0" err="1"/>
              <a:t>Persamaan</a:t>
            </a:r>
            <a:r>
              <a:rPr lang="en-US" sz="2000" dirty="0"/>
              <a:t> </a:t>
            </a:r>
            <a:r>
              <a:rPr lang="en-US" sz="2000" dirty="0" err="1"/>
              <a:t>Gerak</a:t>
            </a:r>
            <a:endParaRPr lang="en-US" sz="2000" dirty="0" smtClean="0"/>
          </a:p>
        </p:txBody>
      </p:sp>
    </p:spTree>
    <p:extLst>
      <p:ext uri="{BB962C8B-B14F-4D97-AF65-F5344CB8AC3E}">
        <p14:creationId xmlns:p14="http://schemas.microsoft.com/office/powerpoint/2010/main" val="34998448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259632" y="260648"/>
            <a:ext cx="6912768" cy="6445689"/>
          </a:xfrm>
          <a:prstGeom prst="rect">
            <a:avLst/>
          </a:prstGeom>
        </p:spPr>
      </p:pic>
    </p:spTree>
    <p:extLst>
      <p:ext uri="{BB962C8B-B14F-4D97-AF65-F5344CB8AC3E}">
        <p14:creationId xmlns:p14="http://schemas.microsoft.com/office/powerpoint/2010/main" val="3816253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normAutofit/>
          </a:bodyPr>
          <a:lstStyle/>
          <a:p>
            <a:pPr marL="82296" indent="0">
              <a:buNone/>
            </a:pPr>
            <a:r>
              <a:rPr lang="id-ID" sz="2800" b="1" noProof="1" smtClean="0">
                <a:solidFill>
                  <a:srgbClr val="FF0000"/>
                </a:solidFill>
              </a:rPr>
              <a:t>Equation of Motion</a:t>
            </a:r>
          </a:p>
          <a:p>
            <a:r>
              <a:rPr lang="id-ID" sz="2800" noProof="1" smtClean="0"/>
              <a:t>Differential equation governs the motion of a linear SDoF system subjected to ground acceleration is :</a:t>
            </a:r>
          </a:p>
          <a:p>
            <a:endParaRPr lang="id-ID" sz="2800" noProof="1" smtClean="0"/>
          </a:p>
          <a:p>
            <a:r>
              <a:rPr lang="id-ID" sz="2800" noProof="1" smtClean="0"/>
              <a:t>Dividing this equation by </a:t>
            </a:r>
            <a:r>
              <a:rPr lang="id-ID" sz="2800" i="1" noProof="1" smtClean="0"/>
              <a:t>m</a:t>
            </a:r>
            <a:r>
              <a:rPr lang="id-ID" sz="2800" noProof="1" smtClean="0"/>
              <a:t> gives :</a:t>
            </a:r>
          </a:p>
          <a:p>
            <a:endParaRPr lang="id-ID" sz="2800" noProof="1" smtClean="0"/>
          </a:p>
          <a:p>
            <a:r>
              <a:rPr lang="id-ID" sz="2800" noProof="1" smtClean="0"/>
              <a:t>The deformation response of the system depends only on the natural frequency </a:t>
            </a:r>
            <a:r>
              <a:rPr lang="id-ID" sz="2800" i="1" noProof="1" smtClean="0">
                <a:latin typeface="Symbol" panose="05050102010706020507" pitchFamily="18" charset="2"/>
              </a:rPr>
              <a:t>w</a:t>
            </a:r>
            <a:r>
              <a:rPr lang="id-ID" sz="2800" i="1" baseline="-25000" noProof="1" smtClean="0"/>
              <a:t>n</a:t>
            </a:r>
            <a:r>
              <a:rPr lang="id-ID" sz="2800" noProof="1" smtClean="0"/>
              <a:t> or natural period </a:t>
            </a:r>
            <a:r>
              <a:rPr lang="id-ID" sz="2800" i="1" noProof="1" smtClean="0"/>
              <a:t>T</a:t>
            </a:r>
            <a:r>
              <a:rPr lang="id-ID" sz="2800" baseline="-25000" noProof="1" smtClean="0"/>
              <a:t>n</a:t>
            </a:r>
            <a:r>
              <a:rPr lang="id-ID" sz="2800" noProof="1" smtClean="0"/>
              <a:t> of the system and its damping ratio, </a:t>
            </a:r>
            <a:r>
              <a:rPr lang="id-ID" sz="2800" noProof="1" smtClean="0">
                <a:latin typeface="Symbol" panose="05050102010706020507" pitchFamily="18" charset="2"/>
              </a:rPr>
              <a:t>x</a:t>
            </a:r>
            <a:r>
              <a:rPr lang="id-ID" sz="2800" noProof="1" smtClean="0"/>
              <a:t>.</a:t>
            </a:r>
            <a:endParaRPr lang="id-ID" sz="2800" noProof="1"/>
          </a:p>
        </p:txBody>
      </p:sp>
      <p:graphicFrame>
        <p:nvGraphicFramePr>
          <p:cNvPr id="3" name="Object 2"/>
          <p:cNvGraphicFramePr>
            <a:graphicFrameLocks noChangeAspect="1"/>
          </p:cNvGraphicFramePr>
          <p:nvPr>
            <p:extLst>
              <p:ext uri="{D42A27DB-BD31-4B8C-83A1-F6EECF244321}">
                <p14:modId xmlns:p14="http://schemas.microsoft.com/office/powerpoint/2010/main" val="1874306266"/>
              </p:ext>
            </p:extLst>
          </p:nvPr>
        </p:nvGraphicFramePr>
        <p:xfrm>
          <a:off x="2555776" y="3140968"/>
          <a:ext cx="2736304" cy="432048"/>
        </p:xfrm>
        <a:graphic>
          <a:graphicData uri="http://schemas.openxmlformats.org/presentationml/2006/ole">
            <mc:AlternateContent xmlns:mc="http://schemas.openxmlformats.org/markup-compatibility/2006">
              <mc:Choice xmlns:v="urn:schemas-microsoft-com:vml" Requires="v">
                <p:oleObj spid="_x0000_s3141" name="Equation" r:id="rId3" imgW="1688760" imgH="266400" progId="Equation.3">
                  <p:embed/>
                </p:oleObj>
              </mc:Choice>
              <mc:Fallback>
                <p:oleObj name="Equation" r:id="rId3" imgW="1688760" imgH="266400" progId="Equation.3">
                  <p:embed/>
                  <p:pic>
                    <p:nvPicPr>
                      <p:cNvPr id="0" name=""/>
                      <p:cNvPicPr/>
                      <p:nvPr/>
                    </p:nvPicPr>
                    <p:blipFill>
                      <a:blip r:embed="rId4"/>
                      <a:stretch>
                        <a:fillRect/>
                      </a:stretch>
                    </p:blipFill>
                    <p:spPr>
                      <a:xfrm>
                        <a:off x="2555776" y="3140968"/>
                        <a:ext cx="2736304" cy="432048"/>
                      </a:xfrm>
                      <a:prstGeom prst="rect">
                        <a:avLst/>
                      </a:prstGeom>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2649008339"/>
              </p:ext>
            </p:extLst>
          </p:nvPr>
        </p:nvGraphicFramePr>
        <p:xfrm>
          <a:off x="2555776" y="4077072"/>
          <a:ext cx="2941637" cy="473075"/>
        </p:xfrm>
        <a:graphic>
          <a:graphicData uri="http://schemas.openxmlformats.org/presentationml/2006/ole">
            <mc:AlternateContent xmlns:mc="http://schemas.openxmlformats.org/markup-compatibility/2006">
              <mc:Choice xmlns:v="urn:schemas-microsoft-com:vml" Requires="v">
                <p:oleObj spid="_x0000_s3142" name="Equation" r:id="rId5" imgW="1815840" imgH="291960" progId="Equation.3">
                  <p:embed/>
                </p:oleObj>
              </mc:Choice>
              <mc:Fallback>
                <p:oleObj name="Equation" r:id="rId5" imgW="1815840" imgH="291960" progId="Equation.3">
                  <p:embed/>
                  <p:pic>
                    <p:nvPicPr>
                      <p:cNvPr id="0" name="Object 2"/>
                      <p:cNvPicPr>
                        <a:picLocks noChangeAspect="1" noChangeArrowheads="1"/>
                      </p:cNvPicPr>
                      <p:nvPr/>
                    </p:nvPicPr>
                    <p:blipFill>
                      <a:blip r:embed="rId6"/>
                      <a:srcRect/>
                      <a:stretch>
                        <a:fillRect/>
                      </a:stretch>
                    </p:blipFill>
                    <p:spPr bwMode="auto">
                      <a:xfrm>
                        <a:off x="2555776" y="4077072"/>
                        <a:ext cx="2941637" cy="473075"/>
                      </a:xfrm>
                      <a:prstGeom prst="rect">
                        <a:avLst/>
                      </a:prstGeom>
                      <a:solidFill>
                        <a:schemeClr val="bg1">
                          <a:lumMod val="85000"/>
                        </a:schemeClr>
                      </a:solidFill>
                      <a:ln>
                        <a:solidFill>
                          <a:schemeClr val="tx1"/>
                        </a:solidFill>
                      </a:ln>
                    </p:spPr>
                  </p:pic>
                </p:oleObj>
              </mc:Fallback>
            </mc:AlternateContent>
          </a:graphicData>
        </a:graphic>
      </p:graphicFrame>
      <p:sp>
        <p:nvSpPr>
          <p:cNvPr id="5" name="TextBox 4"/>
          <p:cNvSpPr txBox="1"/>
          <p:nvPr/>
        </p:nvSpPr>
        <p:spPr>
          <a:xfrm>
            <a:off x="6588224" y="2962209"/>
            <a:ext cx="936104" cy="523220"/>
          </a:xfrm>
          <a:prstGeom prst="rect">
            <a:avLst/>
          </a:prstGeom>
          <a:noFill/>
        </p:spPr>
        <p:txBody>
          <a:bodyPr wrap="square" rtlCol="0">
            <a:spAutoFit/>
          </a:bodyPr>
          <a:lstStyle/>
          <a:p>
            <a:r>
              <a:rPr lang="en-US" sz="2800" dirty="0" smtClean="0"/>
              <a:t>(</a:t>
            </a:r>
            <a:r>
              <a:rPr lang="en-US" sz="2800" b="1" dirty="0" smtClean="0">
                <a:latin typeface="Calibri" panose="020F0502020204030204" pitchFamily="34" charset="0"/>
                <a:cs typeface="Calibri" panose="020F0502020204030204" pitchFamily="34" charset="0"/>
              </a:rPr>
              <a:t>1</a:t>
            </a:r>
            <a:r>
              <a:rPr lang="en-US" sz="2800" dirty="0" smtClean="0"/>
              <a:t>)</a:t>
            </a:r>
            <a:endParaRPr lang="id-ID" sz="2800" dirty="0"/>
          </a:p>
        </p:txBody>
      </p:sp>
      <p:sp>
        <p:nvSpPr>
          <p:cNvPr id="6" name="TextBox 5"/>
          <p:cNvSpPr txBox="1"/>
          <p:nvPr/>
        </p:nvSpPr>
        <p:spPr>
          <a:xfrm>
            <a:off x="6558743" y="4077072"/>
            <a:ext cx="936104" cy="523220"/>
          </a:xfrm>
          <a:prstGeom prst="rect">
            <a:avLst/>
          </a:prstGeom>
          <a:noFill/>
        </p:spPr>
        <p:txBody>
          <a:bodyPr wrap="square" rtlCol="0">
            <a:spAutoFit/>
          </a:bodyPr>
          <a:lstStyle/>
          <a:p>
            <a:r>
              <a:rPr lang="en-US" sz="2800" dirty="0" smtClean="0"/>
              <a:t>(</a:t>
            </a:r>
            <a:r>
              <a:rPr lang="en-US" sz="2800" b="1" dirty="0" smtClean="0">
                <a:latin typeface="Calibri" panose="020F0502020204030204" pitchFamily="34" charset="0"/>
                <a:cs typeface="Calibri" panose="020F0502020204030204" pitchFamily="34" charset="0"/>
              </a:rPr>
              <a:t>2</a:t>
            </a:r>
            <a:r>
              <a:rPr lang="en-US" sz="2800" dirty="0" smtClean="0"/>
              <a:t>)</a:t>
            </a:r>
            <a:endParaRPr lang="id-ID" sz="2800" dirty="0"/>
          </a:p>
        </p:txBody>
      </p:sp>
    </p:spTree>
    <p:extLst>
      <p:ext uri="{BB962C8B-B14F-4D97-AF65-F5344CB8AC3E}">
        <p14:creationId xmlns:p14="http://schemas.microsoft.com/office/powerpoint/2010/main" val="20297020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5"/>
          <p:cNvSpPr txBox="1">
            <a:spLocks noChangeArrowheads="1"/>
          </p:cNvSpPr>
          <p:nvPr/>
        </p:nvSpPr>
        <p:spPr bwMode="auto">
          <a:xfrm>
            <a:off x="228600" y="1219200"/>
            <a:ext cx="7391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eaLnBrk="0" fontAlgn="base" hangingPunct="0">
              <a:spcBef>
                <a:spcPct val="0"/>
              </a:spcBef>
              <a:spcAft>
                <a:spcPct val="0"/>
              </a:spcAft>
              <a:defRPr sz="1200">
                <a:solidFill>
                  <a:schemeClr val="tx1"/>
                </a:solidFill>
                <a:latin typeface="Arial" charset="0"/>
              </a:defRPr>
            </a:lvl6pPr>
            <a:lvl7pPr marL="2971800" indent="-228600" eaLnBrk="0" fontAlgn="base" hangingPunct="0">
              <a:spcBef>
                <a:spcPct val="0"/>
              </a:spcBef>
              <a:spcAft>
                <a:spcPct val="0"/>
              </a:spcAft>
              <a:defRPr sz="1200">
                <a:solidFill>
                  <a:schemeClr val="tx1"/>
                </a:solidFill>
                <a:latin typeface="Arial" charset="0"/>
              </a:defRPr>
            </a:lvl7pPr>
            <a:lvl8pPr marL="3429000" indent="-228600" eaLnBrk="0" fontAlgn="base" hangingPunct="0">
              <a:spcBef>
                <a:spcPct val="0"/>
              </a:spcBef>
              <a:spcAft>
                <a:spcPct val="0"/>
              </a:spcAft>
              <a:defRPr sz="1200">
                <a:solidFill>
                  <a:schemeClr val="tx1"/>
                </a:solidFill>
                <a:latin typeface="Arial" charset="0"/>
              </a:defRPr>
            </a:lvl8pPr>
            <a:lvl9pPr marL="3886200" indent="-228600" eaLnBrk="0" fontAlgn="base" hangingPunct="0">
              <a:spcBef>
                <a:spcPct val="0"/>
              </a:spcBef>
              <a:spcAft>
                <a:spcPct val="0"/>
              </a:spcAft>
              <a:defRPr sz="1200">
                <a:solidFill>
                  <a:schemeClr val="tx1"/>
                </a:solidFill>
                <a:latin typeface="Arial" charset="0"/>
              </a:defRPr>
            </a:lvl9pPr>
          </a:lstStyle>
          <a:p>
            <a:pPr>
              <a:spcBef>
                <a:spcPct val="50000"/>
              </a:spcBef>
            </a:pPr>
            <a:endParaRPr lang="id-ID" altLang="id-ID" sz="1800"/>
          </a:p>
        </p:txBody>
      </p:sp>
      <p:sp>
        <p:nvSpPr>
          <p:cNvPr id="7174" name="Content Placeholder 5"/>
          <p:cNvSpPr>
            <a:spLocks noGrp="1"/>
          </p:cNvSpPr>
          <p:nvPr>
            <p:ph sz="quarter" idx="10"/>
          </p:nvPr>
        </p:nvSpPr>
        <p:spPr/>
        <p:txBody>
          <a:bodyPr>
            <a:normAutofit/>
          </a:bodyPr>
          <a:lstStyle/>
          <a:p>
            <a:pPr marL="82296" indent="0">
              <a:buNone/>
            </a:pPr>
            <a:r>
              <a:rPr lang="en-US" sz="2400" b="1" dirty="0">
                <a:solidFill>
                  <a:schemeClr val="accent1">
                    <a:lumMod val="75000"/>
                  </a:schemeClr>
                </a:solidFill>
              </a:rPr>
              <a:t>Response Quantities</a:t>
            </a:r>
            <a:endParaRPr lang="en-US" altLang="id-ID" sz="2400" b="1" dirty="0" smtClean="0">
              <a:solidFill>
                <a:schemeClr val="accent1">
                  <a:lumMod val="75000"/>
                </a:schemeClr>
              </a:solidFill>
            </a:endParaRPr>
          </a:p>
          <a:p>
            <a:r>
              <a:rPr lang="en-US" altLang="id-ID" sz="2400" dirty="0" smtClean="0"/>
              <a:t>The greatest interest in structural engineering is the deformation of the system, or displacement u(t) of the mass relative to the moving ground, to which the internal forces are linearly related.</a:t>
            </a:r>
          </a:p>
          <a:p>
            <a:r>
              <a:rPr lang="en-US" altLang="id-ID" sz="2400" dirty="0" smtClean="0"/>
              <a:t>These internal forces are bending moments and shears in the beams and columns, or the spring force in the system below </a:t>
            </a:r>
          </a:p>
          <a:p>
            <a:pPr>
              <a:buFontTx/>
              <a:buNone/>
            </a:pPr>
            <a:endParaRPr lang="en-US" altLang="id-ID" sz="2400" dirty="0" smtClean="0"/>
          </a:p>
        </p:txBody>
      </p:sp>
      <p:pic>
        <p:nvPicPr>
          <p:cNvPr id="717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7" y="4437112"/>
            <a:ext cx="7392987" cy="208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177895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539750" y="1628775"/>
            <a:ext cx="3384178" cy="4824413"/>
          </a:xfrm>
        </p:spPr>
        <p:txBody>
          <a:bodyPr>
            <a:normAutofit/>
          </a:bodyPr>
          <a:lstStyle/>
          <a:p>
            <a:pPr marL="82296" indent="0">
              <a:buNone/>
            </a:pPr>
            <a:r>
              <a:rPr lang="en-US" b="1" dirty="0" smtClean="0">
                <a:solidFill>
                  <a:srgbClr val="0070C0"/>
                </a:solidFill>
              </a:rPr>
              <a:t>Response History</a:t>
            </a:r>
          </a:p>
          <a:p>
            <a:r>
              <a:rPr lang="en-US" altLang="id-ID" sz="2400" dirty="0"/>
              <a:t>For a given ground motion, the deformation response u(t) of an SDF system depends only on the natural vibration period of the system and its damping </a:t>
            </a:r>
            <a:r>
              <a:rPr lang="en-US" altLang="id-ID" sz="2400" dirty="0" smtClean="0"/>
              <a:t>ratio, </a:t>
            </a:r>
            <a:r>
              <a:rPr lang="en-US" altLang="id-ID" sz="2400" dirty="0" smtClean="0">
                <a:latin typeface="Symbol" panose="05050102010706020507" pitchFamily="18" charset="2"/>
              </a:rPr>
              <a:t>x</a:t>
            </a:r>
            <a:r>
              <a:rPr lang="en-US" altLang="id-ID" sz="2400" dirty="0" smtClean="0"/>
              <a:t>.</a:t>
            </a:r>
            <a:endParaRPr lang="en-US" altLang="id-ID" sz="2400" dirty="0"/>
          </a:p>
          <a:p>
            <a:endParaRPr lang="id-ID"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9952" y="1988840"/>
            <a:ext cx="4824536" cy="41670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9466893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noAutofit/>
          </a:bodyPr>
          <a:lstStyle/>
          <a:p>
            <a:r>
              <a:rPr lang="en-US" altLang="id-ID" sz="2400" dirty="0"/>
              <a:t>Once the deformation response history u(t) has been evaluated by dynamic analysis of the structure, </a:t>
            </a:r>
            <a:r>
              <a:rPr lang="en-US" altLang="id-ID" sz="2400" i="1" dirty="0">
                <a:solidFill>
                  <a:srgbClr val="0070C0"/>
                </a:solidFill>
              </a:rPr>
              <a:t>the internal forces can be determined by static analysis of the structure at each time instant</a:t>
            </a:r>
            <a:r>
              <a:rPr lang="en-US" altLang="id-ID" sz="2400" dirty="0"/>
              <a:t>.</a:t>
            </a:r>
          </a:p>
          <a:p>
            <a:r>
              <a:rPr lang="en-US" altLang="id-ID" sz="2400" dirty="0"/>
              <a:t>Method to implement such analysis is based on the concept of the equivalent static force f</a:t>
            </a:r>
            <a:r>
              <a:rPr lang="en-US" altLang="id-ID" sz="2400" baseline="-25000" dirty="0"/>
              <a:t>s</a:t>
            </a:r>
            <a:r>
              <a:rPr lang="en-US" altLang="id-ID" sz="2400" dirty="0"/>
              <a:t> :</a:t>
            </a:r>
          </a:p>
          <a:p>
            <a:pPr>
              <a:buFontTx/>
              <a:buNone/>
            </a:pPr>
            <a:endParaRPr lang="en-US" altLang="id-ID" sz="2400" dirty="0"/>
          </a:p>
          <a:p>
            <a:r>
              <a:rPr lang="en-US" altLang="id-ID" sz="2400" dirty="0"/>
              <a:t>Where k is the lateral stiffness of the frame. Expressing k in terms of the mass, m gives :</a:t>
            </a:r>
          </a:p>
          <a:p>
            <a:pPr>
              <a:buFontTx/>
              <a:buNone/>
            </a:pPr>
            <a:endParaRPr lang="en-US" altLang="id-ID" sz="2400" dirty="0"/>
          </a:p>
          <a:p>
            <a:r>
              <a:rPr lang="en-US" altLang="id-ID" sz="2400" dirty="0"/>
              <a:t>Where :                       </a:t>
            </a:r>
            <a:r>
              <a:rPr lang="en-US" altLang="id-ID" sz="2400" dirty="0" smtClean="0"/>
              <a:t> </a:t>
            </a:r>
            <a:r>
              <a:rPr lang="en-US" altLang="id-ID" sz="2400" dirty="0"/>
              <a:t>, is called pseudo-acceleration response</a:t>
            </a:r>
          </a:p>
          <a:p>
            <a:endParaRPr lang="id-ID" sz="2400" dirty="0"/>
          </a:p>
        </p:txBody>
      </p:sp>
      <p:graphicFrame>
        <p:nvGraphicFramePr>
          <p:cNvPr id="6" name="Object 5"/>
          <p:cNvGraphicFramePr>
            <a:graphicFrameLocks noChangeAspect="1"/>
          </p:cNvGraphicFramePr>
          <p:nvPr>
            <p:extLst>
              <p:ext uri="{D42A27DB-BD31-4B8C-83A1-F6EECF244321}">
                <p14:modId xmlns:p14="http://schemas.microsoft.com/office/powerpoint/2010/main" val="1140050188"/>
              </p:ext>
            </p:extLst>
          </p:nvPr>
        </p:nvGraphicFramePr>
        <p:xfrm>
          <a:off x="2411760" y="4005064"/>
          <a:ext cx="1484161" cy="408682"/>
        </p:xfrm>
        <a:graphic>
          <a:graphicData uri="http://schemas.openxmlformats.org/presentationml/2006/ole">
            <mc:AlternateContent xmlns:mc="http://schemas.openxmlformats.org/markup-compatibility/2006">
              <mc:Choice xmlns:v="urn:schemas-microsoft-com:vml" Requires="v">
                <p:oleObj spid="_x0000_s5211" name="Equation" r:id="rId3" imgW="876240" imgH="241200" progId="Equation.3">
                  <p:embed/>
                </p:oleObj>
              </mc:Choice>
              <mc:Fallback>
                <p:oleObj name="Equation" r:id="rId3" imgW="876240" imgH="241200" progId="Equation.3">
                  <p:embed/>
                  <p:pic>
                    <p:nvPicPr>
                      <p:cNvPr id="0" name=""/>
                      <p:cNvPicPr/>
                      <p:nvPr/>
                    </p:nvPicPr>
                    <p:blipFill>
                      <a:blip r:embed="rId4"/>
                      <a:stretch>
                        <a:fillRect/>
                      </a:stretch>
                    </p:blipFill>
                    <p:spPr>
                      <a:xfrm>
                        <a:off x="2411760" y="4005064"/>
                        <a:ext cx="1484161" cy="408682"/>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905295763"/>
              </p:ext>
            </p:extLst>
          </p:nvPr>
        </p:nvGraphicFramePr>
        <p:xfrm>
          <a:off x="2051720" y="5229200"/>
          <a:ext cx="2900362" cy="450850"/>
        </p:xfrm>
        <a:graphic>
          <a:graphicData uri="http://schemas.openxmlformats.org/presentationml/2006/ole">
            <mc:AlternateContent xmlns:mc="http://schemas.openxmlformats.org/markup-compatibility/2006">
              <mc:Choice xmlns:v="urn:schemas-microsoft-com:vml" Requires="v">
                <p:oleObj spid="_x0000_s5212" name="Equation" r:id="rId5" imgW="1714320" imgH="266400" progId="Equation.3">
                  <p:embed/>
                </p:oleObj>
              </mc:Choice>
              <mc:Fallback>
                <p:oleObj name="Equation" r:id="rId5" imgW="1714320" imgH="266400" progId="Equation.3">
                  <p:embed/>
                  <p:pic>
                    <p:nvPicPr>
                      <p:cNvPr id="0" name="Object 5"/>
                      <p:cNvPicPr>
                        <a:picLocks noChangeAspect="1" noChangeArrowheads="1"/>
                      </p:cNvPicPr>
                      <p:nvPr/>
                    </p:nvPicPr>
                    <p:blipFill>
                      <a:blip r:embed="rId6"/>
                      <a:srcRect/>
                      <a:stretch>
                        <a:fillRect/>
                      </a:stretch>
                    </p:blipFill>
                    <p:spPr bwMode="auto">
                      <a:xfrm>
                        <a:off x="2051720" y="5229200"/>
                        <a:ext cx="2900362" cy="450850"/>
                      </a:xfrm>
                      <a:prstGeom prst="rect">
                        <a:avLst/>
                      </a:prstGeom>
                      <a:solidFill>
                        <a:schemeClr val="accent2">
                          <a:lumMod val="60000"/>
                          <a:lumOff val="40000"/>
                        </a:schemeClr>
                      </a:solidFill>
                      <a:ln>
                        <a:solidFill>
                          <a:schemeClr val="accent3">
                            <a:lumMod val="75000"/>
                          </a:schemeClr>
                        </a:solidFill>
                      </a:ln>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507127261"/>
              </p:ext>
            </p:extLst>
          </p:nvPr>
        </p:nvGraphicFramePr>
        <p:xfrm>
          <a:off x="2339752" y="5661248"/>
          <a:ext cx="1584176" cy="432048"/>
        </p:xfrm>
        <a:graphic>
          <a:graphicData uri="http://schemas.openxmlformats.org/presentationml/2006/ole">
            <mc:AlternateContent xmlns:mc="http://schemas.openxmlformats.org/markup-compatibility/2006">
              <mc:Choice xmlns:v="urn:schemas-microsoft-com:vml" Requires="v">
                <p:oleObj spid="_x0000_s5213" name="Equation" r:id="rId7" imgW="977760" imgH="266400" progId="Equation.3">
                  <p:embed/>
                </p:oleObj>
              </mc:Choice>
              <mc:Fallback>
                <p:oleObj name="Equation" r:id="rId7" imgW="977760" imgH="266400" progId="Equation.3">
                  <p:embed/>
                  <p:pic>
                    <p:nvPicPr>
                      <p:cNvPr id="0" name=""/>
                      <p:cNvPicPr/>
                      <p:nvPr/>
                    </p:nvPicPr>
                    <p:blipFill>
                      <a:blip r:embed="rId8"/>
                      <a:stretch>
                        <a:fillRect/>
                      </a:stretch>
                    </p:blipFill>
                    <p:spPr>
                      <a:xfrm>
                        <a:off x="2339752" y="5661248"/>
                        <a:ext cx="1584176" cy="432048"/>
                      </a:xfrm>
                      <a:prstGeom prst="rect">
                        <a:avLst/>
                      </a:prstGeom>
                    </p:spPr>
                  </p:pic>
                </p:oleObj>
              </mc:Fallback>
            </mc:AlternateContent>
          </a:graphicData>
        </a:graphic>
      </p:graphicFrame>
      <p:sp>
        <p:nvSpPr>
          <p:cNvPr id="9" name="TextBox 8"/>
          <p:cNvSpPr txBox="1"/>
          <p:nvPr/>
        </p:nvSpPr>
        <p:spPr>
          <a:xfrm>
            <a:off x="5796136" y="3933056"/>
            <a:ext cx="936104" cy="523220"/>
          </a:xfrm>
          <a:prstGeom prst="rect">
            <a:avLst/>
          </a:prstGeom>
          <a:noFill/>
        </p:spPr>
        <p:txBody>
          <a:bodyPr wrap="square" rtlCol="0">
            <a:spAutoFit/>
          </a:bodyPr>
          <a:lstStyle/>
          <a:p>
            <a:r>
              <a:rPr lang="en-US" sz="2800" dirty="0" smtClean="0"/>
              <a:t>(</a:t>
            </a:r>
            <a:r>
              <a:rPr lang="en-US" sz="2800" b="1" dirty="0" smtClean="0">
                <a:latin typeface="Calibri" panose="020F0502020204030204" pitchFamily="34" charset="0"/>
                <a:cs typeface="Calibri" panose="020F0502020204030204" pitchFamily="34" charset="0"/>
              </a:rPr>
              <a:t>3</a:t>
            </a:r>
            <a:r>
              <a:rPr lang="en-US" sz="2800" dirty="0" smtClean="0"/>
              <a:t>)</a:t>
            </a:r>
            <a:endParaRPr lang="id-ID" sz="2800" dirty="0"/>
          </a:p>
        </p:txBody>
      </p:sp>
      <p:sp>
        <p:nvSpPr>
          <p:cNvPr id="10" name="TextBox 9"/>
          <p:cNvSpPr txBox="1"/>
          <p:nvPr/>
        </p:nvSpPr>
        <p:spPr>
          <a:xfrm>
            <a:off x="5796136" y="5176952"/>
            <a:ext cx="936104" cy="523220"/>
          </a:xfrm>
          <a:prstGeom prst="rect">
            <a:avLst/>
          </a:prstGeom>
          <a:noFill/>
        </p:spPr>
        <p:txBody>
          <a:bodyPr wrap="square" rtlCol="0">
            <a:spAutoFit/>
          </a:bodyPr>
          <a:lstStyle/>
          <a:p>
            <a:r>
              <a:rPr lang="en-US" sz="2800" dirty="0" smtClean="0"/>
              <a:t>(</a:t>
            </a:r>
            <a:r>
              <a:rPr lang="en-US" sz="2800" b="1" dirty="0" smtClean="0">
                <a:latin typeface="Calibri" panose="020F0502020204030204" pitchFamily="34" charset="0"/>
                <a:cs typeface="Calibri" panose="020F0502020204030204" pitchFamily="34" charset="0"/>
              </a:rPr>
              <a:t>4</a:t>
            </a:r>
            <a:r>
              <a:rPr lang="en-US" sz="2800" dirty="0" smtClean="0"/>
              <a:t>)</a:t>
            </a:r>
            <a:endParaRPr lang="id-ID" sz="2800" dirty="0"/>
          </a:p>
        </p:txBody>
      </p:sp>
    </p:spTree>
    <p:extLst>
      <p:ext uri="{BB962C8B-B14F-4D97-AF65-F5344CB8AC3E}">
        <p14:creationId xmlns:p14="http://schemas.microsoft.com/office/powerpoint/2010/main" val="23406927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1628800"/>
            <a:ext cx="6264696" cy="46476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 name="Straight Arrow Connector 3"/>
          <p:cNvCxnSpPr/>
          <p:nvPr/>
        </p:nvCxnSpPr>
        <p:spPr>
          <a:xfrm>
            <a:off x="2411760" y="2852936"/>
            <a:ext cx="252028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5" name="Object 4"/>
          <p:cNvGraphicFramePr>
            <a:graphicFrameLocks noChangeAspect="1"/>
          </p:cNvGraphicFramePr>
          <p:nvPr>
            <p:extLst>
              <p:ext uri="{D42A27DB-BD31-4B8C-83A1-F6EECF244321}">
                <p14:modId xmlns:p14="http://schemas.microsoft.com/office/powerpoint/2010/main" val="2690471370"/>
              </p:ext>
            </p:extLst>
          </p:nvPr>
        </p:nvGraphicFramePr>
        <p:xfrm>
          <a:off x="5148064" y="2470733"/>
          <a:ext cx="2722031" cy="764406"/>
        </p:xfrm>
        <a:graphic>
          <a:graphicData uri="http://schemas.openxmlformats.org/presentationml/2006/ole">
            <mc:AlternateContent xmlns:mc="http://schemas.openxmlformats.org/markup-compatibility/2006">
              <mc:Choice xmlns:v="urn:schemas-microsoft-com:vml" Requires="v">
                <p:oleObj spid="_x0000_s6176" name="Equation" r:id="rId4" imgW="1854000" imgH="520560" progId="Equation.3">
                  <p:embed/>
                </p:oleObj>
              </mc:Choice>
              <mc:Fallback>
                <p:oleObj name="Equation" r:id="rId4" imgW="1854000" imgH="520560" progId="Equation.3">
                  <p:embed/>
                  <p:pic>
                    <p:nvPicPr>
                      <p:cNvPr id="0" name=""/>
                      <p:cNvPicPr/>
                      <p:nvPr/>
                    </p:nvPicPr>
                    <p:blipFill>
                      <a:blip r:embed="rId5"/>
                      <a:stretch>
                        <a:fillRect/>
                      </a:stretch>
                    </p:blipFill>
                    <p:spPr>
                      <a:xfrm>
                        <a:off x="5148064" y="2470733"/>
                        <a:ext cx="2722031" cy="764406"/>
                      </a:xfrm>
                      <a:prstGeom prst="rect">
                        <a:avLst/>
                      </a:prstGeom>
                    </p:spPr>
                  </p:pic>
                </p:oleObj>
              </mc:Fallback>
            </mc:AlternateContent>
          </a:graphicData>
        </a:graphic>
      </p:graphicFrame>
    </p:spTree>
    <p:extLst>
      <p:ext uri="{BB962C8B-B14F-4D97-AF65-F5344CB8AC3E}">
        <p14:creationId xmlns:p14="http://schemas.microsoft.com/office/powerpoint/2010/main" val="278877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normAutofit fontScale="92500"/>
          </a:bodyPr>
          <a:lstStyle/>
          <a:p>
            <a:pPr algn="just"/>
            <a:r>
              <a:rPr lang="en-US" sz="2400" noProof="1" smtClean="0"/>
              <a:t>Written records of earthquakes in China date as far back as 3000 years, nearly 1600 years in Japan, and 350 years in United States.</a:t>
            </a:r>
            <a:endParaRPr lang="id-ID" sz="2400" noProof="1" smtClean="0"/>
          </a:p>
          <a:p>
            <a:pPr algn="just"/>
            <a:r>
              <a:rPr lang="en-US" sz="2400" noProof="1" smtClean="0"/>
              <a:t>Compared with the millions of years over which earthquakes have been occuring, humankind’s experience with earthquakes is </a:t>
            </a:r>
            <a:r>
              <a:rPr lang="en-US" sz="2400" u="sng" noProof="1" smtClean="0">
                <a:solidFill>
                  <a:srgbClr val="FF0000"/>
                </a:solidFill>
              </a:rPr>
              <a:t>very brief</a:t>
            </a:r>
          </a:p>
          <a:p>
            <a:pPr algn="just"/>
            <a:r>
              <a:rPr lang="en-US" sz="2400" noProof="1" smtClean="0"/>
              <a:t>Earthquakes will occur near densely populated urban areas and subject their inhabitans and the infrastructure they depend on to strong shaking.</a:t>
            </a:r>
          </a:p>
          <a:p>
            <a:pPr algn="just"/>
            <a:r>
              <a:rPr lang="en-US" sz="2400" noProof="1" smtClean="0"/>
              <a:t>Others will occur in remote, undeveloped areas where damage will be negligible.</a:t>
            </a:r>
          </a:p>
          <a:p>
            <a:pPr algn="just"/>
            <a:r>
              <a:rPr lang="en-US" sz="2400" noProof="1" smtClean="0"/>
              <a:t>It is </a:t>
            </a:r>
            <a:r>
              <a:rPr lang="en-US" sz="2400" noProof="1" smtClean="0">
                <a:solidFill>
                  <a:srgbClr val="FF0000"/>
                </a:solidFill>
              </a:rPr>
              <a:t>impossible</a:t>
            </a:r>
            <a:r>
              <a:rPr lang="en-US" sz="2400" noProof="1" smtClean="0"/>
              <a:t> to prevent earthquake from occuring, but it is </a:t>
            </a:r>
            <a:r>
              <a:rPr lang="en-US" sz="2400" noProof="1" smtClean="0">
                <a:solidFill>
                  <a:srgbClr val="0070C0"/>
                </a:solidFill>
              </a:rPr>
              <a:t>possible</a:t>
            </a:r>
            <a:r>
              <a:rPr lang="en-US" sz="2400" noProof="1" smtClean="0"/>
              <a:t> to mitigate the effects of strong earthquake shaking; to reduce loss of life, injuries &amp; damage</a:t>
            </a:r>
          </a:p>
          <a:p>
            <a:pPr algn="just"/>
            <a:endParaRPr lang="id-ID" sz="2400" b="1" u="sng" noProof="1" smtClean="0">
              <a:solidFill>
                <a:srgbClr val="FF0000"/>
              </a:solidFill>
            </a:endParaRPr>
          </a:p>
        </p:txBody>
      </p:sp>
    </p:spTree>
    <p:extLst>
      <p:ext uri="{BB962C8B-B14F-4D97-AF65-F5344CB8AC3E}">
        <p14:creationId xmlns:p14="http://schemas.microsoft.com/office/powerpoint/2010/main" val="8879607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pPr marL="82296" indent="0">
              <a:buNone/>
            </a:pPr>
            <a:r>
              <a:rPr lang="en-US" dirty="0" smtClean="0"/>
              <a:t>Seismic Hazard</a:t>
            </a:r>
          </a:p>
          <a:p>
            <a:r>
              <a:rPr lang="en-US" dirty="0" smtClean="0"/>
              <a:t>Ground Shaking</a:t>
            </a:r>
          </a:p>
          <a:p>
            <a:r>
              <a:rPr lang="en-US" dirty="0" smtClean="0"/>
              <a:t>Structural Hazards</a:t>
            </a:r>
          </a:p>
          <a:p>
            <a:r>
              <a:rPr lang="en-US" dirty="0" smtClean="0"/>
              <a:t>Liquefaction</a:t>
            </a:r>
          </a:p>
          <a:p>
            <a:r>
              <a:rPr lang="en-US" dirty="0" smtClean="0"/>
              <a:t>Landslides</a:t>
            </a:r>
          </a:p>
          <a:p>
            <a:r>
              <a:rPr lang="en-US" dirty="0" smtClean="0"/>
              <a:t>Retaining Structure Failures</a:t>
            </a:r>
          </a:p>
          <a:p>
            <a:r>
              <a:rPr lang="en-US" dirty="0" smtClean="0"/>
              <a:t>Tsunami</a:t>
            </a:r>
          </a:p>
          <a:p>
            <a:endParaRPr lang="id-ID" dirty="0"/>
          </a:p>
        </p:txBody>
      </p:sp>
      <p:pic>
        <p:nvPicPr>
          <p:cNvPr id="1026" name="Picture 2" descr="http://d.ibtimes.co.uk/en/full/228346/earthquake-damage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52120" y="1628800"/>
            <a:ext cx="3024336" cy="204063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newportbeachca.gov/Modules/ShowImage.aspx?imageid=21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2120" y="4005064"/>
            <a:ext cx="3024336" cy="2088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5393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433684" y="1675979"/>
            <a:ext cx="8135938" cy="4824413"/>
          </a:xfrm>
        </p:spPr>
        <p:txBody>
          <a:bodyPr/>
          <a:lstStyle/>
          <a:p>
            <a:pPr marL="82296" indent="0">
              <a:buNone/>
            </a:pPr>
            <a:r>
              <a:rPr lang="en-US" dirty="0" smtClean="0"/>
              <a:t>Seismic Hazard</a:t>
            </a:r>
          </a:p>
          <a:p>
            <a:r>
              <a:rPr lang="en-US" dirty="0" smtClean="0"/>
              <a:t>Ground Shaking</a:t>
            </a:r>
          </a:p>
          <a:p>
            <a:r>
              <a:rPr lang="en-US" dirty="0" smtClean="0"/>
              <a:t>Structural Hazards</a:t>
            </a:r>
          </a:p>
          <a:p>
            <a:r>
              <a:rPr lang="en-US" dirty="0" smtClean="0"/>
              <a:t>Liquefaction</a:t>
            </a:r>
          </a:p>
          <a:p>
            <a:r>
              <a:rPr lang="en-US" dirty="0" smtClean="0"/>
              <a:t>Landslides</a:t>
            </a:r>
          </a:p>
          <a:p>
            <a:r>
              <a:rPr lang="en-US" dirty="0" smtClean="0"/>
              <a:t>Retaining Structure Failures</a:t>
            </a:r>
          </a:p>
          <a:p>
            <a:r>
              <a:rPr lang="en-US" dirty="0" smtClean="0"/>
              <a:t>Tsunami</a:t>
            </a:r>
          </a:p>
          <a:p>
            <a:endParaRPr lang="id-ID" dirty="0"/>
          </a:p>
        </p:txBody>
      </p:sp>
      <p:pic>
        <p:nvPicPr>
          <p:cNvPr id="5" name="Picture 2" descr="http://upload.wikimedia.org/wikipedia/commons/thumb/4/42/Liquefaction_at_Niigata.JPG/400px-Liquefaction_at_Niigat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8104" y="1723213"/>
            <a:ext cx="3312368" cy="197086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http://berita2bahasa.com/images/articles/2014125cipularang%20amblas%20(merdeka%20com)%20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104" y="4088186"/>
            <a:ext cx="3312368" cy="1930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56081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r>
              <a:rPr lang="en-US" dirty="0" smtClean="0"/>
              <a:t>Historical Earthquake</a:t>
            </a:r>
            <a:endParaRPr lang="id-ID"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2204864"/>
            <a:ext cx="4619625" cy="3876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5436096" y="1742544"/>
            <a:ext cx="3275856" cy="4524315"/>
          </a:xfrm>
          <a:prstGeom prst="rect">
            <a:avLst/>
          </a:prstGeom>
          <a:solidFill>
            <a:schemeClr val="accent6">
              <a:lumMod val="75000"/>
            </a:schemeClr>
          </a:solidFill>
        </p:spPr>
        <p:txBody>
          <a:bodyPr wrap="square">
            <a:spAutoFit/>
          </a:bodyPr>
          <a:lstStyle/>
          <a:p>
            <a:pPr algn="just"/>
            <a:r>
              <a:rPr lang="en-US" dirty="0">
                <a:solidFill>
                  <a:schemeClr val="bg1"/>
                </a:solidFill>
              </a:rPr>
              <a:t>Damage to the Olive View Hospital was particularly disturbing because the </a:t>
            </a:r>
            <a:r>
              <a:rPr lang="en-US" dirty="0" smtClean="0">
                <a:solidFill>
                  <a:schemeClr val="bg1"/>
                </a:solidFill>
              </a:rPr>
              <a:t>structure </a:t>
            </a:r>
            <a:r>
              <a:rPr lang="en-US" dirty="0">
                <a:solidFill>
                  <a:schemeClr val="bg1"/>
                </a:solidFill>
              </a:rPr>
              <a:t>was relatively new and was designed according to the “modern” code at </a:t>
            </a:r>
            <a:r>
              <a:rPr lang="en-US" dirty="0" smtClean="0">
                <a:solidFill>
                  <a:schemeClr val="bg1"/>
                </a:solidFill>
              </a:rPr>
              <a:t>the </a:t>
            </a:r>
            <a:r>
              <a:rPr lang="en-US" dirty="0">
                <a:solidFill>
                  <a:schemeClr val="bg1"/>
                </a:solidFill>
              </a:rPr>
              <a:t>time. </a:t>
            </a:r>
            <a:endParaRPr lang="en-US" dirty="0" smtClean="0">
              <a:solidFill>
                <a:schemeClr val="bg1"/>
              </a:solidFill>
            </a:endParaRPr>
          </a:p>
          <a:p>
            <a:pPr algn="just"/>
            <a:r>
              <a:rPr lang="en-US" dirty="0" smtClean="0">
                <a:solidFill>
                  <a:schemeClr val="bg1"/>
                </a:solidFill>
              </a:rPr>
              <a:t>The </a:t>
            </a:r>
            <a:r>
              <a:rPr lang="en-US" dirty="0">
                <a:solidFill>
                  <a:schemeClr val="bg1"/>
                </a:solidFill>
              </a:rPr>
              <a:t>building was a complete loss and had to be demolished. Note that </a:t>
            </a:r>
            <a:r>
              <a:rPr lang="en-US" dirty="0" smtClean="0">
                <a:solidFill>
                  <a:schemeClr val="bg1"/>
                </a:solidFill>
              </a:rPr>
              <a:t>the </a:t>
            </a:r>
            <a:r>
              <a:rPr lang="en-US" dirty="0">
                <a:solidFill>
                  <a:schemeClr val="bg1"/>
                </a:solidFill>
              </a:rPr>
              <a:t>ambulance canopy in the foreground is a separate structure, and was also a </a:t>
            </a:r>
            <a:r>
              <a:rPr lang="en-US" dirty="0" smtClean="0">
                <a:solidFill>
                  <a:schemeClr val="bg1"/>
                </a:solidFill>
              </a:rPr>
              <a:t>complete </a:t>
            </a:r>
            <a:r>
              <a:rPr lang="en-US" dirty="0">
                <a:solidFill>
                  <a:schemeClr val="bg1"/>
                </a:solidFill>
              </a:rPr>
              <a:t>loss. </a:t>
            </a:r>
            <a:endParaRPr lang="en-US" dirty="0" smtClean="0">
              <a:solidFill>
                <a:schemeClr val="bg1"/>
              </a:solidFill>
            </a:endParaRPr>
          </a:p>
          <a:p>
            <a:pPr algn="just"/>
            <a:r>
              <a:rPr lang="en-US" dirty="0" smtClean="0">
                <a:solidFill>
                  <a:schemeClr val="bg1"/>
                </a:solidFill>
              </a:rPr>
              <a:t>Also </a:t>
            </a:r>
            <a:r>
              <a:rPr lang="en-US" dirty="0">
                <a:solidFill>
                  <a:schemeClr val="bg1"/>
                </a:solidFill>
              </a:rPr>
              <a:t>significant is the fact that the ambulances were trapped in the </a:t>
            </a:r>
            <a:r>
              <a:rPr lang="en-US" dirty="0" smtClean="0">
                <a:solidFill>
                  <a:schemeClr val="bg1"/>
                </a:solidFill>
              </a:rPr>
              <a:t>collapsed </a:t>
            </a:r>
            <a:r>
              <a:rPr lang="en-US" dirty="0">
                <a:solidFill>
                  <a:schemeClr val="bg1"/>
                </a:solidFill>
              </a:rPr>
              <a:t>canopy and were not available for use.</a:t>
            </a:r>
            <a:endParaRPr lang="id-ID" dirty="0">
              <a:solidFill>
                <a:schemeClr val="bg1"/>
              </a:solidFill>
            </a:endParaRPr>
          </a:p>
        </p:txBody>
      </p:sp>
    </p:spTree>
    <p:extLst>
      <p:ext uri="{BB962C8B-B14F-4D97-AF65-F5344CB8AC3E}">
        <p14:creationId xmlns:p14="http://schemas.microsoft.com/office/powerpoint/2010/main" val="4983068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r>
              <a:rPr lang="en-US" dirty="0"/>
              <a:t>Historical Earthquake</a:t>
            </a:r>
            <a:endParaRPr lang="id-ID" dirty="0"/>
          </a:p>
          <a:p>
            <a:endParaRPr lang="id-ID"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1" y="2348880"/>
            <a:ext cx="4392488" cy="3562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5161836" y="1729398"/>
            <a:ext cx="3782962" cy="4801314"/>
          </a:xfrm>
          <a:prstGeom prst="rect">
            <a:avLst/>
          </a:prstGeom>
          <a:solidFill>
            <a:schemeClr val="accent1">
              <a:lumMod val="75000"/>
            </a:schemeClr>
          </a:solidFill>
        </p:spPr>
        <p:txBody>
          <a:bodyPr wrap="square">
            <a:spAutoFit/>
          </a:bodyPr>
          <a:lstStyle/>
          <a:p>
            <a:r>
              <a:rPr lang="en-US" dirty="0">
                <a:solidFill>
                  <a:srgbClr val="FFFF00"/>
                </a:solidFill>
              </a:rPr>
              <a:t>Losses of transportation structures are very dramatic and can be among the most </a:t>
            </a:r>
            <a:r>
              <a:rPr lang="en-US" dirty="0" smtClean="0">
                <a:solidFill>
                  <a:srgbClr val="FFFF00"/>
                </a:solidFill>
              </a:rPr>
              <a:t>costly </a:t>
            </a:r>
            <a:r>
              <a:rPr lang="en-US" dirty="0">
                <a:solidFill>
                  <a:srgbClr val="FFFF00"/>
                </a:solidFill>
              </a:rPr>
              <a:t>in terms of loss of life and property and indirect effects. </a:t>
            </a:r>
            <a:endParaRPr lang="en-US" dirty="0" smtClean="0">
              <a:solidFill>
                <a:srgbClr val="FFFF00"/>
              </a:solidFill>
            </a:endParaRPr>
          </a:p>
          <a:p>
            <a:r>
              <a:rPr lang="en-US" dirty="0" smtClean="0">
                <a:solidFill>
                  <a:srgbClr val="FFFF00"/>
                </a:solidFill>
              </a:rPr>
              <a:t>This </a:t>
            </a:r>
            <a:r>
              <a:rPr lang="en-US" dirty="0">
                <a:solidFill>
                  <a:srgbClr val="FFFF00"/>
                </a:solidFill>
              </a:rPr>
              <a:t>bridge was out </a:t>
            </a:r>
            <a:r>
              <a:rPr lang="en-US" dirty="0" smtClean="0">
                <a:solidFill>
                  <a:srgbClr val="FFFF00"/>
                </a:solidFill>
              </a:rPr>
              <a:t>of </a:t>
            </a:r>
            <a:r>
              <a:rPr lang="en-US" dirty="0">
                <a:solidFill>
                  <a:srgbClr val="FFFF00"/>
                </a:solidFill>
              </a:rPr>
              <a:t>service for several weeks after </a:t>
            </a:r>
            <a:r>
              <a:rPr lang="en-US" dirty="0" smtClean="0">
                <a:solidFill>
                  <a:srgbClr val="FFFF00"/>
                </a:solidFill>
              </a:rPr>
              <a:t>the earthquake </a:t>
            </a:r>
            <a:r>
              <a:rPr lang="en-US" dirty="0">
                <a:solidFill>
                  <a:srgbClr val="FFFF00"/>
                </a:solidFill>
              </a:rPr>
              <a:t>requiring </a:t>
            </a:r>
            <a:r>
              <a:rPr lang="en-US" dirty="0" smtClean="0">
                <a:solidFill>
                  <a:srgbClr val="FFFF00"/>
                </a:solidFill>
              </a:rPr>
              <a:t>major rerouting </a:t>
            </a:r>
            <a:r>
              <a:rPr lang="en-US" dirty="0">
                <a:solidFill>
                  <a:srgbClr val="FFFF00"/>
                </a:solidFill>
              </a:rPr>
              <a:t>of traffic. </a:t>
            </a:r>
          </a:p>
          <a:p>
            <a:r>
              <a:rPr lang="en-US" dirty="0">
                <a:solidFill>
                  <a:srgbClr val="FFFF00"/>
                </a:solidFill>
              </a:rPr>
              <a:t>The collapse of the Oakland Cyprus Street Viaduct (not shown) was responsible for </a:t>
            </a:r>
            <a:r>
              <a:rPr lang="en-US" dirty="0" smtClean="0">
                <a:solidFill>
                  <a:srgbClr val="FFFF00"/>
                </a:solidFill>
              </a:rPr>
              <a:t>the </a:t>
            </a:r>
            <a:r>
              <a:rPr lang="en-US" dirty="0">
                <a:solidFill>
                  <a:srgbClr val="FFFF00"/>
                </a:solidFill>
              </a:rPr>
              <a:t>loss of 42 lives. </a:t>
            </a:r>
            <a:endParaRPr lang="en-US" dirty="0" smtClean="0">
              <a:solidFill>
                <a:srgbClr val="FFFF00"/>
              </a:solidFill>
            </a:endParaRPr>
          </a:p>
          <a:p>
            <a:r>
              <a:rPr lang="en-US" dirty="0" smtClean="0">
                <a:solidFill>
                  <a:srgbClr val="FFFF00"/>
                </a:solidFill>
              </a:rPr>
              <a:t>There </a:t>
            </a:r>
            <a:r>
              <a:rPr lang="en-US" dirty="0">
                <a:solidFill>
                  <a:srgbClr val="FFFF00"/>
                </a:solidFill>
              </a:rPr>
              <a:t>were similar but </a:t>
            </a:r>
            <a:r>
              <a:rPr lang="en-US" dirty="0" smtClean="0">
                <a:solidFill>
                  <a:srgbClr val="FFFF00"/>
                </a:solidFill>
              </a:rPr>
              <a:t>less catastrophic </a:t>
            </a:r>
            <a:r>
              <a:rPr lang="en-US" dirty="0">
                <a:solidFill>
                  <a:srgbClr val="FFFF00"/>
                </a:solidFill>
              </a:rPr>
              <a:t>failures of sections of </a:t>
            </a:r>
          </a:p>
          <a:p>
            <a:r>
              <a:rPr lang="en-US" dirty="0">
                <a:solidFill>
                  <a:srgbClr val="FFFF00"/>
                </a:solidFill>
              </a:rPr>
              <a:t>the Embarcadero Freeway in San Francisco.</a:t>
            </a:r>
          </a:p>
          <a:p>
            <a:r>
              <a:rPr lang="en-US" dirty="0">
                <a:solidFill>
                  <a:srgbClr val="FFFF00"/>
                </a:solidFill>
              </a:rPr>
              <a:t>The Loma </a:t>
            </a:r>
            <a:r>
              <a:rPr lang="en-US" dirty="0" err="1">
                <a:solidFill>
                  <a:srgbClr val="FFFF00"/>
                </a:solidFill>
              </a:rPr>
              <a:t>Prieta</a:t>
            </a:r>
            <a:r>
              <a:rPr lang="en-US" dirty="0">
                <a:solidFill>
                  <a:srgbClr val="FFFF00"/>
                </a:solidFill>
              </a:rPr>
              <a:t> earthquake killed more than 60 people, injured 3,700, and left </a:t>
            </a:r>
            <a:r>
              <a:rPr lang="en-US" dirty="0" smtClean="0">
                <a:solidFill>
                  <a:srgbClr val="FFFF00"/>
                </a:solidFill>
              </a:rPr>
              <a:t>12,000 </a:t>
            </a:r>
            <a:r>
              <a:rPr lang="en-US" dirty="0">
                <a:solidFill>
                  <a:srgbClr val="FFFF00"/>
                </a:solidFill>
              </a:rPr>
              <a:t>homeless.</a:t>
            </a:r>
            <a:endParaRPr lang="id-ID" dirty="0">
              <a:solidFill>
                <a:srgbClr val="FFFF00"/>
              </a:solidFill>
            </a:endParaRPr>
          </a:p>
        </p:txBody>
      </p:sp>
    </p:spTree>
    <p:extLst>
      <p:ext uri="{BB962C8B-B14F-4D97-AF65-F5344CB8AC3E}">
        <p14:creationId xmlns:p14="http://schemas.microsoft.com/office/powerpoint/2010/main" val="6872383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r>
              <a:rPr lang="en-US" dirty="0"/>
              <a:t>Historical Earthquake</a:t>
            </a:r>
            <a:endParaRPr lang="id-ID" dirty="0"/>
          </a:p>
          <a:p>
            <a:endParaRPr lang="id-ID"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2204864"/>
            <a:ext cx="3324225" cy="4124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4644008" y="2204864"/>
            <a:ext cx="4176464" cy="2862322"/>
          </a:xfrm>
          <a:prstGeom prst="rect">
            <a:avLst/>
          </a:prstGeom>
          <a:solidFill>
            <a:schemeClr val="accent2">
              <a:lumMod val="40000"/>
              <a:lumOff val="60000"/>
            </a:schemeClr>
          </a:solidFill>
        </p:spPr>
        <p:txBody>
          <a:bodyPr wrap="square">
            <a:spAutoFit/>
          </a:bodyPr>
          <a:lstStyle/>
          <a:p>
            <a:r>
              <a:rPr lang="en-US" dirty="0"/>
              <a:t>The Northridge earthquake, like the 1971 San Fernando Valley earthquake, was a </a:t>
            </a:r>
          </a:p>
          <a:p>
            <a:r>
              <a:rPr lang="en-US" dirty="0"/>
              <a:t>“wakeup” call to engineers and ultimately resulted in significant changes to building </a:t>
            </a:r>
          </a:p>
          <a:p>
            <a:r>
              <a:rPr lang="en-US" dirty="0"/>
              <a:t>codes. </a:t>
            </a:r>
            <a:endParaRPr lang="en-US" dirty="0" smtClean="0"/>
          </a:p>
          <a:p>
            <a:r>
              <a:rPr lang="en-US" dirty="0" smtClean="0"/>
              <a:t>Much </a:t>
            </a:r>
            <a:r>
              <a:rPr lang="en-US" dirty="0"/>
              <a:t>of the current emphasis on performance-based engineering is due to </a:t>
            </a:r>
          </a:p>
          <a:p>
            <a:r>
              <a:rPr lang="en-US" dirty="0"/>
              <a:t>the greater than expected damage that occurred as a result of the Northridge </a:t>
            </a:r>
            <a:r>
              <a:rPr lang="en-US" dirty="0" smtClean="0"/>
              <a:t>earthquake</a:t>
            </a:r>
            <a:r>
              <a:rPr lang="en-US" dirty="0"/>
              <a:t>.</a:t>
            </a:r>
            <a:endParaRPr lang="id-ID" dirty="0"/>
          </a:p>
        </p:txBody>
      </p:sp>
    </p:spTree>
    <p:extLst>
      <p:ext uri="{BB962C8B-B14F-4D97-AF65-F5344CB8AC3E}">
        <p14:creationId xmlns:p14="http://schemas.microsoft.com/office/powerpoint/2010/main" val="113364994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8132</TotalTime>
  <Words>1524</Words>
  <Application>Microsoft Office PowerPoint</Application>
  <PresentationFormat>On-screen Show (4:3)</PresentationFormat>
  <Paragraphs>132</Paragraphs>
  <Slides>35</Slides>
  <Notes>1</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35</vt:i4>
      </vt:variant>
    </vt:vector>
  </HeadingPairs>
  <TitlesOfParts>
    <vt:vector size="45" baseType="lpstr">
      <vt:lpstr>Arial</vt:lpstr>
      <vt:lpstr>Calibri</vt:lpstr>
      <vt:lpstr>Gill Sans MT</vt:lpstr>
      <vt:lpstr>Symbol</vt:lpstr>
      <vt:lpstr>Trebuchet MS</vt:lpstr>
      <vt:lpstr>Verdana</vt:lpstr>
      <vt:lpstr>Wingdings</vt:lpstr>
      <vt:lpstr>Wingdings 2</vt:lpstr>
      <vt:lpstr>Solstice</vt:lpstr>
      <vt:lpstr>Equation</vt:lpstr>
      <vt:lpstr>Introduction to Earthquake Engineering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Agus Setiawan</dc:creator>
  <cp:lastModifiedBy>User</cp:lastModifiedBy>
  <cp:revision>433</cp:revision>
  <dcterms:created xsi:type="dcterms:W3CDTF">2012-08-30T00:56:22Z</dcterms:created>
  <dcterms:modified xsi:type="dcterms:W3CDTF">2019-03-27T00:39:53Z</dcterms:modified>
</cp:coreProperties>
</file>