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84" r:id="rId5"/>
    <p:sldId id="283" r:id="rId6"/>
    <p:sldId id="266" r:id="rId7"/>
    <p:sldId id="269" r:id="rId8"/>
    <p:sldId id="265" r:id="rId9"/>
    <p:sldId id="258" r:id="rId10"/>
    <p:sldId id="262" r:id="rId11"/>
    <p:sldId id="267" r:id="rId12"/>
    <p:sldId id="268" r:id="rId13"/>
    <p:sldId id="272" r:id="rId14"/>
    <p:sldId id="273" r:id="rId15"/>
    <p:sldId id="274" r:id="rId16"/>
    <p:sldId id="260" r:id="rId17"/>
    <p:sldId id="275" r:id="rId18"/>
    <p:sldId id="281" r:id="rId19"/>
    <p:sldId id="276" r:id="rId20"/>
    <p:sldId id="277" r:id="rId21"/>
    <p:sldId id="278" r:id="rId22"/>
    <p:sldId id="280" r:id="rId23"/>
    <p:sldId id="282" r:id="rId24"/>
    <p:sldId id="261" r:id="rId25"/>
    <p:sldId id="263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-TextureFore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96303"/>
            <a:ext cx="7086600" cy="1847850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66565"/>
            <a:ext cx="7086600" cy="1752600"/>
          </a:xfr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8423" y="6221506"/>
            <a:ext cx="2743200" cy="365125"/>
          </a:xfrm>
        </p:spPr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221506"/>
            <a:ext cx="27432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5" y="3765177"/>
            <a:ext cx="7272338" cy="1098176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78013" y="777240"/>
            <a:ext cx="4294363" cy="2866913"/>
          </a:xfrm>
          <a:ln w="76200" cmpd="dbl">
            <a:solidFill>
              <a:schemeClr val="tx1"/>
            </a:solidFill>
            <a:miter lim="800000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9025" y="4867836"/>
            <a:ext cx="7272338" cy="126402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6588" y="609600"/>
            <a:ext cx="1524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9024" y="609600"/>
            <a:ext cx="592137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92224"/>
            <a:ext cx="7086600" cy="184708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1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66744"/>
            <a:ext cx="7086600" cy="1755648"/>
          </a:xfrm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threePt" dir="t">
                <a:rot lat="0" lon="0" rev="10800000"/>
              </a:lightRig>
            </a:scene3d>
            <a:sp3d extrusionH="25400">
              <a:bevelT w="12700" h="12700" prst="relaxedInset"/>
              <a:bevelB w="12700" h="12700" prst="relaxedInset"/>
            </a:sp3d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25400" dist="19050" dir="4200000" algn="ctr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3390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9023" y="1816100"/>
            <a:ext cx="3429000" cy="4310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363" y="1816100"/>
            <a:ext cx="3429000" cy="4310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33900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024" y="1688679"/>
            <a:ext cx="3429000" cy="8270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9024" y="2590800"/>
            <a:ext cx="3429000" cy="35353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2363" y="1688679"/>
            <a:ext cx="3429000" cy="8270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2363" y="2590800"/>
            <a:ext cx="3429000" cy="35353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9" y="381000"/>
            <a:ext cx="3429000" cy="1649506"/>
          </a:xfrm>
        </p:spPr>
        <p:txBody>
          <a:bodyPr anchor="b"/>
          <a:lstStyle>
            <a:lvl1pPr algn="ctr">
              <a:lnSpc>
                <a:spcPct val="100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0588" y="381000"/>
            <a:ext cx="3429000" cy="57451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729" y="2057401"/>
            <a:ext cx="342900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363" y="739588"/>
            <a:ext cx="3429000" cy="129038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8136" y="779929"/>
            <a:ext cx="3429000" cy="4935071"/>
          </a:xfrm>
          <a:ln w="76200" cmpd="dbl">
            <a:solidFill>
              <a:schemeClr val="tx1"/>
            </a:solidFill>
            <a:miter lim="800000"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2363" y="2057400"/>
            <a:ext cx="342900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3390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024" y="1801906"/>
            <a:ext cx="7272339" cy="4324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2187" y="6356350"/>
            <a:ext cx="24294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0C4CEC-16D5-4229-B4DE-FDE9B679D7E2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20393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6988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200"/>
        </a:lnSpc>
        <a:spcBef>
          <a:spcPct val="0"/>
        </a:spcBef>
        <a:buNone/>
        <a:defRPr sz="48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" pitchFamily="2" charset="2"/>
        <a:buChar char="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" pitchFamily="2" charset="2"/>
        <a:buChar char="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" pitchFamily="2" charset="2"/>
        <a:buChar char="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" pitchFamily="2" charset="2"/>
        <a:buChar char="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" pitchFamily="2" charset="2"/>
        <a:buChar char="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" pitchFamily="2" charset="2"/>
        <a:buChar char="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ferdinand_fassa@yahoo.co.id" TargetMode="External"/><Relationship Id="rId2" Type="http://schemas.openxmlformats.org/officeDocument/2006/relationships/hyperlink" Target="mailto:ferdinand.fassa@upj.ac.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4664" y="454557"/>
            <a:ext cx="3789336" cy="444343"/>
          </a:xfrm>
        </p:spPr>
        <p:txBody>
          <a:bodyPr/>
          <a:lstStyle/>
          <a:p>
            <a:pPr algn="r"/>
            <a:r>
              <a:rPr lang="id-ID" sz="3200" dirty="0" smtClean="0"/>
              <a:t>Pertemuan 8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35189"/>
            <a:ext cx="7086600" cy="1752600"/>
          </a:xfrm>
        </p:spPr>
        <p:txBody>
          <a:bodyPr/>
          <a:lstStyle/>
          <a:p>
            <a:r>
              <a:rPr lang="en-US" sz="3600" b="1" dirty="0" smtClean="0"/>
              <a:t>GREEN POLICY</a:t>
            </a:r>
            <a:r>
              <a:rPr lang="id-ID" sz="3600" b="1" dirty="0" smtClean="0"/>
              <a:t>:</a:t>
            </a:r>
          </a:p>
          <a:p>
            <a:r>
              <a:rPr lang="id-ID" sz="3600" b="1" dirty="0" smtClean="0"/>
              <a:t>Local Wisdom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286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67625"/>
            <a:ext cx="7272339" cy="562271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Kearifan</a:t>
            </a:r>
            <a:r>
              <a:rPr lang="en-US" sz="3200" dirty="0"/>
              <a:t> </a:t>
            </a:r>
            <a:r>
              <a:rPr lang="en-US" sz="3200" dirty="0" err="1"/>
              <a:t>Lokal</a:t>
            </a:r>
            <a:r>
              <a:rPr lang="en-US" sz="3200" dirty="0"/>
              <a:t> </a:t>
            </a:r>
            <a:r>
              <a:rPr lang="id-ID" sz="3200" dirty="0" smtClean="0"/>
              <a:t>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dirty="0" err="1" smtClean="0"/>
              <a:t>Menciptakan</a:t>
            </a:r>
            <a:r>
              <a:rPr lang="en-US" sz="3600" dirty="0" smtClean="0"/>
              <a:t> </a:t>
            </a:r>
            <a:r>
              <a:rPr lang="en-US" sz="3600" dirty="0" err="1"/>
              <a:t>adat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</a:t>
            </a:r>
            <a:r>
              <a:rPr lang="en-US" sz="3600" dirty="0" err="1"/>
              <a:t>daya</a:t>
            </a:r>
            <a:r>
              <a:rPr lang="en-US" sz="3600" dirty="0"/>
              <a:t>-</a:t>
            </a:r>
            <a:r>
              <a:rPr lang="en-US" sz="3600" dirty="0" err="1"/>
              <a:t>cipta</a:t>
            </a:r>
            <a:r>
              <a:rPr lang="en-US" sz="3600" dirty="0"/>
              <a:t>-rasa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karsa</a:t>
            </a:r>
            <a:r>
              <a:rPr lang="id-ID" sz="3600" dirty="0" smtClean="0"/>
              <a:t> </a:t>
            </a:r>
            <a:r>
              <a:rPr lang="id-ID" sz="2800" dirty="0" smtClean="0"/>
              <a:t>(kemauan yang kuat)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39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67625"/>
            <a:ext cx="7272339" cy="562271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Kearifan</a:t>
            </a:r>
            <a:r>
              <a:rPr lang="en-US" sz="3200" dirty="0"/>
              <a:t> </a:t>
            </a:r>
            <a:r>
              <a:rPr lang="en-US" sz="3200" dirty="0" err="1" smtClean="0"/>
              <a:t>Lokal</a:t>
            </a:r>
            <a:r>
              <a:rPr lang="id-ID" sz="3200" dirty="0" smtClean="0"/>
              <a:t> (2)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/>
              <a:t>kelestarian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berpedoman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moral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pikiran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tingkah</a:t>
            </a:r>
            <a:r>
              <a:rPr lang="id-ID" sz="2800" dirty="0" smtClean="0"/>
              <a:t> </a:t>
            </a:r>
            <a:r>
              <a:rPr lang="en-US" sz="2800" dirty="0" err="1" smtClean="0"/>
              <a:t>lakunya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05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67625"/>
            <a:ext cx="7272339" cy="562271"/>
          </a:xfrm>
        </p:spPr>
        <p:txBody>
          <a:bodyPr/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eran</a:t>
            </a:r>
            <a:r>
              <a:rPr lang="en-US" sz="3200" dirty="0" smtClean="0"/>
              <a:t> </a:t>
            </a:r>
            <a:r>
              <a:rPr lang="en-US" sz="3200" dirty="0" err="1"/>
              <a:t>Kearifan</a:t>
            </a:r>
            <a:r>
              <a:rPr lang="en-US" sz="3200" dirty="0"/>
              <a:t> </a:t>
            </a:r>
            <a:r>
              <a:rPr lang="en-US" sz="3200" dirty="0" err="1" smtClean="0"/>
              <a:t>Lokal</a:t>
            </a:r>
            <a:r>
              <a:rPr lang="id-ID" sz="3200" dirty="0" smtClean="0"/>
              <a:t> (3)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Menempatkan</a:t>
            </a:r>
            <a:r>
              <a:rPr lang="en-US" sz="2800" dirty="0" smtClean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smtClean="0"/>
              <a:t>be</a:t>
            </a:r>
            <a:r>
              <a:rPr lang="id-ID" sz="2800" dirty="0" smtClean="0"/>
              <a:t>r</a:t>
            </a:r>
            <a:r>
              <a:rPr lang="en-US" sz="2800" dirty="0" err="1" smtClean="0"/>
              <a:t>landaskan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norma-norma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lingkungannya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71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9617"/>
            <a:ext cx="9004515" cy="903236"/>
          </a:xfrm>
        </p:spPr>
        <p:txBody>
          <a:bodyPr/>
          <a:lstStyle/>
          <a:p>
            <a:r>
              <a:rPr lang="id-ID" sz="3200" dirty="0" smtClean="0"/>
              <a:t>Pendekatan </a:t>
            </a:r>
            <a:r>
              <a:rPr lang="id-ID" sz="3200" dirty="0"/>
              <a:t>yang </a:t>
            </a:r>
            <a:r>
              <a:rPr lang="id-ID" sz="3200" dirty="0" smtClean="0"/>
              <a:t>Dilakukan </a:t>
            </a:r>
            <a:r>
              <a:rPr lang="id-ID" sz="3200" dirty="0"/>
              <a:t>Dalam Belajar Kearifan Lokal </a:t>
            </a:r>
            <a:r>
              <a:rPr lang="id-ID" sz="3200" dirty="0" smtClean="0"/>
              <a:t>(1)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800" b="1" dirty="0"/>
              <a:t>Politik ekologi </a:t>
            </a:r>
            <a:r>
              <a:rPr lang="id-ID" sz="2800" b="1" dirty="0" smtClean="0"/>
              <a:t>(Political Ecology) </a:t>
            </a:r>
            <a:endParaRPr lang="id-ID" sz="2800" b="1" dirty="0"/>
          </a:p>
          <a:p>
            <a:pPr marL="0" indent="0">
              <a:buNone/>
            </a:pPr>
            <a:r>
              <a:rPr lang="id-ID" sz="2800" dirty="0" smtClean="0"/>
              <a:t>yaitu </a:t>
            </a:r>
            <a:r>
              <a:rPr lang="id-ID" sz="2800" dirty="0"/>
              <a:t>upaya untuk mengkaji sebab akibat </a:t>
            </a:r>
            <a:r>
              <a:rPr lang="id-ID" sz="2800" dirty="0" smtClean="0"/>
              <a:t>perubahan </a:t>
            </a:r>
            <a:r>
              <a:rPr lang="id-ID" sz="2800" dirty="0"/>
              <a:t>lingkungan yang lebih kompleks </a:t>
            </a:r>
            <a:r>
              <a:rPr lang="id-ID" sz="2800" dirty="0" smtClean="0"/>
              <a:t>daripada </a:t>
            </a:r>
            <a:r>
              <a:rPr lang="id-ID" sz="2800" dirty="0"/>
              <a:t>sekedar sistem biofisik yakni menyangkut </a:t>
            </a:r>
            <a:r>
              <a:rPr lang="id-ID" sz="2800" dirty="0" smtClean="0"/>
              <a:t>distribusi </a:t>
            </a:r>
            <a:r>
              <a:rPr lang="id-ID" sz="2800" dirty="0"/>
              <a:t>kekuasaan dalam satu masyarakat. 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Pendekatan </a:t>
            </a:r>
            <a:r>
              <a:rPr lang="id-ID" sz="2800" dirty="0"/>
              <a:t>ini didasarkan pada pemikiran tentang </a:t>
            </a:r>
            <a:r>
              <a:rPr lang="id-ID" sz="2800" dirty="0" smtClean="0"/>
              <a:t>beragamnya </a:t>
            </a:r>
            <a:r>
              <a:rPr lang="id-ID" sz="2800" dirty="0"/>
              <a:t>kelompok-kelompok kepentingan, persepsi dan rencana yang berbeda terhadap </a:t>
            </a:r>
            <a:r>
              <a:rPr lang="id-ID" sz="2800" dirty="0" smtClean="0"/>
              <a:t>lingkungan</a:t>
            </a:r>
            <a:r>
              <a:rPr lang="id-ID" sz="2800" dirty="0"/>
              <a:t>. 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Melalui </a:t>
            </a:r>
            <a:r>
              <a:rPr lang="id-ID" sz="2800" dirty="0"/>
              <a:t>pendekatan politik </a:t>
            </a:r>
            <a:r>
              <a:rPr lang="id-ID" sz="2800" dirty="0" smtClean="0"/>
              <a:t>ekologi dapat </a:t>
            </a:r>
            <a:r>
              <a:rPr lang="id-ID" sz="2800" dirty="0"/>
              <a:t>untuk melihat isu-isu pengelolaan </a:t>
            </a:r>
            <a:r>
              <a:rPr lang="id-ID" sz="2800" dirty="0" smtClean="0"/>
              <a:t>lingkungan </a:t>
            </a:r>
            <a:endParaRPr lang="id-ID" sz="2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608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9617"/>
            <a:ext cx="9004515" cy="903236"/>
          </a:xfrm>
        </p:spPr>
        <p:txBody>
          <a:bodyPr/>
          <a:lstStyle/>
          <a:p>
            <a:r>
              <a:rPr lang="id-ID" sz="3200" dirty="0" smtClean="0"/>
              <a:t>Pendekatan </a:t>
            </a:r>
            <a:r>
              <a:rPr lang="id-ID" sz="3200" dirty="0"/>
              <a:t>yang </a:t>
            </a:r>
            <a:r>
              <a:rPr lang="id-ID" sz="3200" dirty="0" smtClean="0"/>
              <a:t>Dilakukan </a:t>
            </a:r>
            <a:r>
              <a:rPr lang="id-ID" sz="3200" dirty="0"/>
              <a:t>Dalam Belajar Kearifan Lokal </a:t>
            </a:r>
            <a:r>
              <a:rPr lang="id-ID" sz="3200" dirty="0" smtClean="0"/>
              <a:t>(2)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b="1" dirty="0"/>
              <a:t>Human Welfare </a:t>
            </a:r>
            <a:r>
              <a:rPr lang="id-ID" sz="2800" b="1" dirty="0" smtClean="0"/>
              <a:t>Ecology</a:t>
            </a:r>
          </a:p>
          <a:p>
            <a:pPr marL="0" indent="0">
              <a:buNone/>
            </a:pPr>
            <a:r>
              <a:rPr lang="id-ID" sz="2800" dirty="0" smtClean="0"/>
              <a:t>Kelestarian </a:t>
            </a:r>
            <a:r>
              <a:rPr lang="id-ID" sz="2800" dirty="0"/>
              <a:t>lingkungan tidak </a:t>
            </a:r>
            <a:r>
              <a:rPr lang="id-ID" sz="2800" dirty="0" smtClean="0"/>
              <a:t>akan </a:t>
            </a:r>
            <a:r>
              <a:rPr lang="id-ID" sz="2800" dirty="0"/>
              <a:t>terwujud apabila tidak terjamin keadilan </a:t>
            </a:r>
            <a:r>
              <a:rPr lang="id-ID" sz="2800" dirty="0" smtClean="0"/>
              <a:t>lingkungan</a:t>
            </a:r>
            <a:r>
              <a:rPr lang="id-ID" sz="2800" dirty="0"/>
              <a:t>, khususnya terjaminnya kesejahteraan masyarakatnya.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60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9617"/>
            <a:ext cx="9004515" cy="903236"/>
          </a:xfrm>
        </p:spPr>
        <p:txBody>
          <a:bodyPr/>
          <a:lstStyle/>
          <a:p>
            <a:r>
              <a:rPr lang="id-ID" sz="3200" dirty="0" smtClean="0"/>
              <a:t>Pendekatan </a:t>
            </a:r>
            <a:r>
              <a:rPr lang="id-ID" sz="3200" dirty="0"/>
              <a:t>yang </a:t>
            </a:r>
            <a:r>
              <a:rPr lang="id-ID" sz="3200" dirty="0" smtClean="0"/>
              <a:t>Dilakukan </a:t>
            </a:r>
            <a:r>
              <a:rPr lang="id-ID" sz="3200" dirty="0"/>
              <a:t>Dalam Belajar Kearifan Lokal </a:t>
            </a:r>
            <a:r>
              <a:rPr lang="id-ID" sz="3200" dirty="0" smtClean="0"/>
              <a:t>(3)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004515" cy="4324257"/>
          </a:xfrm>
        </p:spPr>
        <p:txBody>
          <a:bodyPr>
            <a:normAutofit/>
          </a:bodyPr>
          <a:lstStyle/>
          <a:p>
            <a:r>
              <a:rPr lang="id-ID" sz="2800" b="1" dirty="0"/>
              <a:t>Pendekatan Aksi dan Konsekuensi </a:t>
            </a:r>
          </a:p>
          <a:p>
            <a:pPr marL="0" indent="0">
              <a:buNone/>
            </a:pPr>
            <a:r>
              <a:rPr lang="id-ID" sz="2800" dirty="0" smtClean="0"/>
              <a:t>menekankan </a:t>
            </a:r>
            <a:r>
              <a:rPr lang="id-ID" sz="2800" dirty="0"/>
              <a:t>pada obyek-obyek kajian </a:t>
            </a:r>
            <a:r>
              <a:rPr lang="id-ID" sz="2800" dirty="0" smtClean="0"/>
              <a:t>tentang </a:t>
            </a:r>
            <a:r>
              <a:rPr lang="id-ID" sz="2800" dirty="0"/>
              <a:t>: </a:t>
            </a:r>
          </a:p>
          <a:p>
            <a:pPr lvl="1"/>
            <a:r>
              <a:rPr lang="id-ID" sz="2600" dirty="0"/>
              <a:t>A</a:t>
            </a:r>
            <a:r>
              <a:rPr lang="id-ID" sz="2600" dirty="0" smtClean="0"/>
              <a:t>ktivitas </a:t>
            </a:r>
            <a:r>
              <a:rPr lang="id-ID" sz="2600" dirty="0"/>
              <a:t>manusia </a:t>
            </a:r>
            <a:r>
              <a:rPr lang="id-ID" sz="2600" dirty="0" smtClean="0"/>
              <a:t>dalam </a:t>
            </a:r>
            <a:r>
              <a:rPr lang="id-ID" sz="2600" dirty="0"/>
              <a:t>hubungan dengan lingkungan </a:t>
            </a:r>
          </a:p>
          <a:p>
            <a:pPr lvl="1"/>
            <a:r>
              <a:rPr lang="id-ID" sz="2600" dirty="0"/>
              <a:t>P</a:t>
            </a:r>
            <a:r>
              <a:rPr lang="id-ID" sz="2600" dirty="0" smtClean="0"/>
              <a:t>enyebab </a:t>
            </a:r>
            <a:r>
              <a:rPr lang="id-ID" sz="2600" dirty="0"/>
              <a:t>terjadinya aktivitas dan </a:t>
            </a:r>
          </a:p>
          <a:p>
            <a:pPr lvl="1"/>
            <a:r>
              <a:rPr lang="id-ID" sz="2600" dirty="0" smtClean="0"/>
              <a:t>Akibat-akibat </a:t>
            </a:r>
            <a:r>
              <a:rPr lang="id-ID" sz="2600" dirty="0"/>
              <a:t>aktivitas baik terhadap </a:t>
            </a:r>
            <a:r>
              <a:rPr lang="id-ID" sz="2600" dirty="0" smtClean="0"/>
              <a:t>lingkungan </a:t>
            </a:r>
            <a:r>
              <a:rPr lang="id-ID" sz="2600" dirty="0"/>
              <a:t>maupun terhadap manusia sebagai pelaku </a:t>
            </a:r>
            <a:r>
              <a:rPr lang="id-ID" sz="2600" dirty="0" smtClean="0"/>
              <a:t>aktivitas</a:t>
            </a:r>
            <a:r>
              <a:rPr lang="id-ID" sz="2600" dirty="0"/>
              <a:t>. </a:t>
            </a:r>
          </a:p>
          <a:p>
            <a:pPr marL="0" indent="0">
              <a:buNone/>
            </a:pPr>
            <a:endParaRPr lang="id-ID" sz="28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447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52127"/>
            <a:ext cx="7272339" cy="562271"/>
          </a:xfrm>
        </p:spPr>
        <p:txBody>
          <a:bodyPr/>
          <a:lstStyle/>
          <a:p>
            <a:r>
              <a:rPr lang="en-US" sz="3200" dirty="0" err="1" smtClean="0"/>
              <a:t>Hak-Hak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Adat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05" y="1801906"/>
            <a:ext cx="8329595" cy="4324257"/>
          </a:xfrm>
        </p:spPr>
        <p:txBody>
          <a:bodyPr>
            <a:noAutofit/>
          </a:bodyPr>
          <a:lstStyle/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nasib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; </a:t>
            </a:r>
            <a:endParaRPr lang="en-US" sz="2800" dirty="0" smtClean="0"/>
          </a:p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,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; </a:t>
            </a:r>
            <a:endParaRPr lang="en-US" sz="2800" dirty="0" smtClean="0"/>
          </a:p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persetujuan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paksaan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di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; </a:t>
            </a:r>
          </a:p>
          <a:p>
            <a:r>
              <a:rPr lang="en-US" sz="2800" dirty="0" err="1"/>
              <a:t>H</a:t>
            </a:r>
            <a:r>
              <a:rPr lang="en-US" sz="2800" dirty="0" err="1" smtClean="0"/>
              <a:t>ak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tercantum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instrument-</a:t>
            </a:r>
            <a:r>
              <a:rPr lang="en-US" sz="2800" dirty="0" err="1"/>
              <a:t>instrumen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Asasi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(HAM)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173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0950"/>
            <a:ext cx="9035512" cy="501734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err="1" smtClean="0"/>
              <a:t>Bentuk-bentuk</a:t>
            </a:r>
            <a:r>
              <a:rPr lang="en-US" sz="2600" dirty="0" smtClean="0"/>
              <a:t> </a:t>
            </a:r>
            <a:r>
              <a:rPr lang="en-US" sz="2600" dirty="0" err="1"/>
              <a:t>kearifan</a:t>
            </a:r>
            <a:r>
              <a:rPr lang="en-US" sz="2600" dirty="0"/>
              <a:t> </a:t>
            </a:r>
            <a:r>
              <a:rPr lang="en-US" sz="2600" dirty="0" err="1"/>
              <a:t>lokal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berupa</a:t>
            </a:r>
            <a:r>
              <a:rPr lang="en-US" sz="2600" dirty="0"/>
              <a:t>: </a:t>
            </a:r>
            <a:endParaRPr lang="en-US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Nilai</a:t>
            </a:r>
            <a:r>
              <a:rPr lang="en-US" sz="2600" dirty="0" smtClean="0"/>
              <a:t>: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diyakini</a:t>
            </a:r>
            <a:r>
              <a:rPr lang="en-US" sz="2600" dirty="0" smtClean="0"/>
              <a:t>; </a:t>
            </a:r>
            <a:r>
              <a:rPr lang="en-US" sz="2600" dirty="0" err="1" smtClean="0"/>
              <a:t>absolut</a:t>
            </a:r>
            <a:r>
              <a:rPr lang="en-US" sz="2600" dirty="0" smtClean="0"/>
              <a:t>, relative, </a:t>
            </a:r>
            <a:r>
              <a:rPr lang="en-US" sz="2600" dirty="0" err="1" smtClean="0"/>
              <a:t>etika</a:t>
            </a:r>
            <a:endParaRPr lang="en-US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smtClean="0"/>
              <a:t>Norma: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diharapkan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situasi</a:t>
            </a:r>
            <a:r>
              <a:rPr lang="en-US" sz="2600" dirty="0" smtClean="0"/>
              <a:t>/</a:t>
            </a:r>
            <a:r>
              <a:rPr lang="en-US" sz="2600" dirty="0" err="1" smtClean="0"/>
              <a:t>tempat</a:t>
            </a:r>
            <a:r>
              <a:rPr lang="en-US" sz="2600" dirty="0" smtClean="0"/>
              <a:t> </a:t>
            </a:r>
            <a:endParaRPr lang="id-ID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Etika</a:t>
            </a:r>
            <a:r>
              <a:rPr lang="en-US" sz="2600" dirty="0" smtClean="0"/>
              <a:t>:</a:t>
            </a:r>
            <a:r>
              <a:rPr lang="id-ID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/</a:t>
            </a:r>
            <a:r>
              <a:rPr lang="en-US" sz="2600" dirty="0" err="1" smtClean="0"/>
              <a:t>buruk</a:t>
            </a:r>
            <a:r>
              <a:rPr lang="en-US" sz="2600" dirty="0" smtClean="0"/>
              <a:t>. </a:t>
            </a:r>
            <a:r>
              <a:rPr lang="en-US" sz="2600" dirty="0" err="1" smtClean="0"/>
              <a:t>Akumulasi</a:t>
            </a:r>
            <a:r>
              <a:rPr lang="en-US" sz="2600" dirty="0" smtClean="0"/>
              <a:t> </a:t>
            </a:r>
            <a:r>
              <a:rPr lang="en-US" sz="2600" dirty="0" err="1" smtClean="0"/>
              <a:t>etika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moral</a:t>
            </a:r>
          </a:p>
          <a:p>
            <a:pPr lvl="1">
              <a:lnSpc>
                <a:spcPct val="150000"/>
              </a:lnSpc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-</a:t>
            </a:r>
            <a:r>
              <a:rPr lang="id-ID" sz="3200" b="1" dirty="0" smtClean="0"/>
              <a:t>B</a:t>
            </a:r>
            <a:r>
              <a:rPr lang="en-US" sz="3200" b="1" dirty="0" err="1" smtClean="0"/>
              <a:t>entuk</a:t>
            </a:r>
            <a:r>
              <a:rPr lang="en-US" sz="3200" b="1" dirty="0" smtClean="0"/>
              <a:t> </a:t>
            </a:r>
            <a:r>
              <a:rPr lang="id-ID" sz="3200" b="1" dirty="0" smtClean="0"/>
              <a:t>Kearifan Lokal (1)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345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0950"/>
            <a:ext cx="9035512" cy="5017343"/>
          </a:xfrm>
        </p:spPr>
        <p:txBody>
          <a:bodyPr>
            <a:noAutofit/>
          </a:bodyPr>
          <a:lstStyle/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Kepercayaan</a:t>
            </a:r>
            <a:r>
              <a:rPr lang="en-US" sz="2600" dirty="0" smtClean="0"/>
              <a:t>:</a:t>
            </a:r>
            <a:r>
              <a:rPr lang="id-ID" sz="2600" dirty="0" smtClean="0"/>
              <a:t>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diyakini</a:t>
            </a:r>
            <a:r>
              <a:rPr lang="en-US" sz="2600" dirty="0" smtClean="0"/>
              <a:t> </a:t>
            </a:r>
            <a:r>
              <a:rPr lang="en-US" sz="2600" dirty="0" err="1" smtClean="0"/>
              <a:t>kebenaran</a:t>
            </a:r>
            <a:r>
              <a:rPr lang="en-US" sz="2600" dirty="0" smtClean="0"/>
              <a:t>.</a:t>
            </a:r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adat-istiadat</a:t>
            </a:r>
            <a:r>
              <a:rPr lang="id-ID" sz="2600" dirty="0" smtClean="0"/>
              <a:t>: </a:t>
            </a:r>
            <a:r>
              <a:rPr lang="en-US" sz="2600" dirty="0" err="1" smtClean="0"/>
              <a:t>Peraturan</a:t>
            </a:r>
            <a:r>
              <a:rPr lang="en-US" sz="2600" dirty="0" smtClean="0"/>
              <a:t> </a:t>
            </a:r>
            <a:r>
              <a:rPr lang="en-US" sz="2600" dirty="0" err="1" smtClean="0"/>
              <a:t>turun</a:t>
            </a:r>
            <a:r>
              <a:rPr lang="en-US" sz="2600" dirty="0" smtClean="0"/>
              <a:t> </a:t>
            </a:r>
            <a:r>
              <a:rPr lang="en-US" sz="2600" dirty="0" err="1" smtClean="0"/>
              <a:t>temurun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hrs</a:t>
            </a:r>
            <a:r>
              <a:rPr lang="en-US" sz="2600" dirty="0" smtClean="0"/>
              <a:t> </a:t>
            </a:r>
            <a:r>
              <a:rPr lang="en-US" sz="2600" dirty="0" err="1" smtClean="0"/>
              <a:t>dipatuhi</a:t>
            </a:r>
            <a:endParaRPr lang="en-US" sz="2600" dirty="0" smtClean="0"/>
          </a:p>
          <a:p>
            <a:pPr marL="361950" lvl="1">
              <a:lnSpc>
                <a:spcPct val="150000"/>
              </a:lnSpc>
            </a:pPr>
            <a:r>
              <a:rPr lang="en-US" sz="2600" dirty="0" err="1" smtClean="0"/>
              <a:t>hukum</a:t>
            </a:r>
            <a:r>
              <a:rPr lang="en-US" sz="2600" dirty="0" smtClean="0"/>
              <a:t> </a:t>
            </a:r>
            <a:r>
              <a:rPr lang="en-US" sz="2600" dirty="0" err="1" smtClean="0"/>
              <a:t>adat</a:t>
            </a:r>
            <a:r>
              <a:rPr lang="en-US" sz="2600" dirty="0" smtClean="0"/>
              <a:t>: </a:t>
            </a:r>
            <a:r>
              <a:rPr lang="en-US" sz="2600" dirty="0" err="1" smtClean="0"/>
              <a:t>hukum</a:t>
            </a:r>
            <a:r>
              <a:rPr lang="en-US" sz="2600" dirty="0" smtClean="0"/>
              <a:t> </a:t>
            </a:r>
            <a:r>
              <a:rPr lang="en-US" sz="2600" dirty="0" err="1" smtClean="0"/>
              <a:t>tdk</a:t>
            </a:r>
            <a:r>
              <a:rPr lang="en-US" sz="2600" dirty="0" smtClean="0"/>
              <a:t> </a:t>
            </a:r>
            <a:r>
              <a:rPr lang="en-US" sz="2600" dirty="0" err="1" smtClean="0"/>
              <a:t>tertulis</a:t>
            </a:r>
            <a:r>
              <a:rPr lang="en-US" sz="2600" dirty="0" smtClean="0"/>
              <a:t>; </a:t>
            </a:r>
            <a:r>
              <a:rPr lang="en-US" sz="2600" dirty="0" err="1" smtClean="0"/>
              <a:t>diyakini</a:t>
            </a:r>
            <a:r>
              <a:rPr lang="en-US" sz="2600" dirty="0" smtClean="0"/>
              <a:t> </a:t>
            </a:r>
            <a:r>
              <a:rPr lang="en-US" sz="2600" dirty="0" err="1" smtClean="0"/>
              <a:t>suku</a:t>
            </a:r>
            <a:r>
              <a:rPr lang="en-US" sz="2600" dirty="0" smtClean="0"/>
              <a:t> </a:t>
            </a:r>
            <a:r>
              <a:rPr lang="en-US" sz="2600" dirty="0" err="1" smtClean="0"/>
              <a:t>setempat</a:t>
            </a:r>
            <a:endParaRPr lang="en-US" sz="2600" dirty="0" smtClean="0"/>
          </a:p>
          <a:p>
            <a:pPr lvl="1">
              <a:lnSpc>
                <a:spcPct val="150000"/>
              </a:lnSpc>
            </a:pPr>
            <a:endParaRPr lang="en-US" sz="2600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089024" y="336630"/>
            <a:ext cx="7272339" cy="577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2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/>
              <a:t>Bentuk</a:t>
            </a:r>
            <a:r>
              <a:rPr lang="en-US" sz="3200" dirty="0" smtClean="0"/>
              <a:t>-</a:t>
            </a:r>
            <a:r>
              <a:rPr lang="id-ID" sz="3200" dirty="0" smtClean="0"/>
              <a:t>B</a:t>
            </a:r>
            <a:r>
              <a:rPr lang="en-US" sz="3200" dirty="0" err="1" smtClean="0"/>
              <a:t>entuk</a:t>
            </a:r>
            <a:r>
              <a:rPr lang="en-US" sz="3200" dirty="0" smtClean="0"/>
              <a:t> </a:t>
            </a:r>
            <a:r>
              <a:rPr lang="id-ID" sz="3200" dirty="0" smtClean="0"/>
              <a:t>Kearifan Lokal (2)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073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482" y="1801906"/>
            <a:ext cx="8973518" cy="4324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substansi</a:t>
            </a:r>
            <a:r>
              <a:rPr lang="en-US" sz="2800" dirty="0"/>
              <a:t>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:</a:t>
            </a:r>
          </a:p>
          <a:p>
            <a:pPr lvl="1"/>
            <a:r>
              <a:rPr lang="en-US" sz="2800" dirty="0" err="1"/>
              <a:t>Kelembagaan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sanksi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err="1"/>
              <a:t>Ketentuan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pemanfaatan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perkiraan</a:t>
            </a:r>
            <a:r>
              <a:rPr lang="en-US" sz="2800" dirty="0"/>
              <a:t> </a:t>
            </a:r>
            <a:r>
              <a:rPr lang="en-US" sz="2800" dirty="0" err="1"/>
              <a:t>musim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bercocok</a:t>
            </a:r>
            <a:r>
              <a:rPr lang="en-US" sz="2800" dirty="0"/>
              <a:t> </a:t>
            </a:r>
            <a:r>
              <a:rPr lang="en-US" sz="2800" dirty="0" err="1"/>
              <a:t>tanam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err="1"/>
              <a:t>Pelestarian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kawasan</a:t>
            </a:r>
            <a:r>
              <a:rPr lang="en-US" sz="2800" dirty="0"/>
              <a:t> </a:t>
            </a:r>
            <a:r>
              <a:rPr lang="en-US" sz="2800" dirty="0" err="1"/>
              <a:t>sensitif</a:t>
            </a:r>
            <a:r>
              <a:rPr lang="en-US" sz="2800" dirty="0"/>
              <a:t>;</a:t>
            </a:r>
          </a:p>
          <a:p>
            <a:pPr lvl="1"/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mitigasi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tinggal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, </a:t>
            </a:r>
            <a:r>
              <a:rPr lang="en-US" sz="2800" dirty="0" err="1"/>
              <a:t>bencana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024" y="414121"/>
            <a:ext cx="7272339" cy="655261"/>
          </a:xfrm>
        </p:spPr>
        <p:txBody>
          <a:bodyPr/>
          <a:lstStyle/>
          <a:p>
            <a:r>
              <a:rPr lang="id-ID" sz="3200" b="1" dirty="0" smtClean="0"/>
              <a:t>Substansi Kearifan Lokal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71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274637"/>
            <a:ext cx="7272339" cy="1143975"/>
          </a:xfrm>
        </p:spPr>
        <p:txBody>
          <a:bodyPr/>
          <a:lstStyle/>
          <a:p>
            <a:r>
              <a:rPr lang="id-ID" dirty="0" smtClean="0"/>
              <a:t>DAFTAR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6" y="1418612"/>
            <a:ext cx="8527528" cy="5047620"/>
          </a:xfrm>
        </p:spPr>
        <p:txBody>
          <a:bodyPr>
            <a:normAutofit fontScale="92500" lnSpcReduction="10000"/>
          </a:bodyPr>
          <a:lstStyle/>
          <a:p>
            <a:r>
              <a:rPr lang="id-ID" i="1" dirty="0" smtClean="0"/>
              <a:t>Eksekutif Summary</a:t>
            </a:r>
          </a:p>
          <a:p>
            <a:r>
              <a:rPr lang="id-ID" dirty="0" smtClean="0"/>
              <a:t>Pendahuluan</a:t>
            </a:r>
          </a:p>
          <a:p>
            <a:r>
              <a:rPr lang="id-ID" dirty="0" smtClean="0"/>
              <a:t>Peran Kearifan Lokal</a:t>
            </a:r>
          </a:p>
          <a:p>
            <a:r>
              <a:rPr lang="id-ID" dirty="0"/>
              <a:t>Pendekatan yang Dilakukan Dalam Belajar Kearifan </a:t>
            </a:r>
            <a:r>
              <a:rPr lang="id-ID" dirty="0" smtClean="0"/>
              <a:t>Lokal</a:t>
            </a:r>
          </a:p>
          <a:p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Adat</a:t>
            </a:r>
            <a:endParaRPr lang="id-ID" dirty="0" smtClean="0"/>
          </a:p>
          <a:p>
            <a:r>
              <a:rPr lang="en-US" dirty="0" err="1"/>
              <a:t>Bentuk</a:t>
            </a:r>
            <a:r>
              <a:rPr lang="en-US" dirty="0"/>
              <a:t>-</a:t>
            </a:r>
            <a:r>
              <a:rPr lang="id-ID" dirty="0"/>
              <a:t>B</a:t>
            </a:r>
            <a:r>
              <a:rPr lang="en-US" dirty="0" err="1"/>
              <a:t>entuk</a:t>
            </a:r>
            <a:r>
              <a:rPr lang="en-US" dirty="0"/>
              <a:t> </a:t>
            </a:r>
            <a:r>
              <a:rPr lang="id-ID" dirty="0"/>
              <a:t>Kearifan </a:t>
            </a:r>
            <a:r>
              <a:rPr lang="id-ID" dirty="0" smtClean="0"/>
              <a:t>Lokal</a:t>
            </a:r>
          </a:p>
          <a:p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Kearifan Lokal</a:t>
            </a:r>
            <a:endParaRPr lang="id-ID" dirty="0" smtClean="0"/>
          </a:p>
          <a:p>
            <a:r>
              <a:rPr lang="id-ID" dirty="0" smtClean="0"/>
              <a:t>Contoh Kearifan lokal </a:t>
            </a:r>
          </a:p>
          <a:p>
            <a:r>
              <a:rPr lang="id-ID" dirty="0" smtClean="0"/>
              <a:t>Tugas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konservasi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pelestarian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alam</a:t>
            </a:r>
            <a:r>
              <a:rPr lang="en-US" sz="2800" dirty="0"/>
              <a:t>;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suber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upacara</a:t>
            </a:r>
            <a:r>
              <a:rPr lang="en-US" sz="2800" dirty="0"/>
              <a:t> </a:t>
            </a:r>
            <a:r>
              <a:rPr lang="en-US" sz="2800" dirty="0" err="1"/>
              <a:t>daur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uapacra-upacara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/>
              <a:t>petuah</a:t>
            </a:r>
            <a:r>
              <a:rPr lang="en-US" sz="2800" dirty="0"/>
              <a:t>, </a:t>
            </a:r>
            <a:r>
              <a:rPr lang="en-US" sz="2800" dirty="0" err="1"/>
              <a:t>kepercayaan</a:t>
            </a:r>
            <a:r>
              <a:rPr lang="en-US" sz="2800" dirty="0"/>
              <a:t>, </a:t>
            </a:r>
            <a:r>
              <a:rPr lang="en-US" sz="2800" dirty="0" err="1"/>
              <a:t>sastra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pantangan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89024" y="398625"/>
            <a:ext cx="7272339" cy="577770"/>
          </a:xfrm>
        </p:spPr>
        <p:txBody>
          <a:bodyPr/>
          <a:lstStyle/>
          <a:p>
            <a:r>
              <a:rPr lang="id-ID" sz="3200" b="1" dirty="0" smtClean="0"/>
              <a:t>Fungsi Kearifan Lokal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015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id-ID" sz="2800" dirty="0" smtClean="0"/>
              <a:t>Kearifan Lokal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id-ID" sz="2800" dirty="0"/>
              <a:t>Kearifan Lokal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 smtClean="0"/>
              <a:t>lingkungannya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adaptasi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, </a:t>
            </a:r>
            <a:r>
              <a:rPr lang="en-US" sz="2800" dirty="0" err="1"/>
              <a:t>sikap</a:t>
            </a:r>
            <a:r>
              <a:rPr lang="en-US" sz="2800" dirty="0"/>
              <a:t>,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penciptaan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yang </a:t>
            </a:r>
            <a:r>
              <a:rPr lang="en-US" sz="2800" dirty="0" err="1"/>
              <a:t>mengatur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. 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6630"/>
            <a:ext cx="9144000" cy="608766"/>
          </a:xfrm>
        </p:spPr>
        <p:txBody>
          <a:bodyPr/>
          <a:lstStyle/>
          <a:p>
            <a:r>
              <a:rPr lang="id-ID" sz="3200" b="1" dirty="0" smtClean="0"/>
              <a:t>Hubungan Kearifan Lokal 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lingkungan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227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05634"/>
            <a:ext cx="7272339" cy="686258"/>
          </a:xfrm>
        </p:spPr>
        <p:txBody>
          <a:bodyPr/>
          <a:lstStyle/>
          <a:p>
            <a:r>
              <a:rPr lang="en-US" sz="3200" dirty="0" err="1"/>
              <a:t>Hambatan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id-ID" sz="3200" dirty="0" smtClean="0"/>
              <a:t>Kearifan Lokal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/>
              <a:t>keterbatasan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aturan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di masa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sulit</a:t>
            </a:r>
            <a:r>
              <a:rPr lang="en-US" sz="2200" dirty="0"/>
              <a:t> </a:t>
            </a:r>
            <a:r>
              <a:rPr lang="en-US" sz="2200" dirty="0" err="1"/>
              <a:t>beradaptasi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kemajuan</a:t>
            </a:r>
            <a:r>
              <a:rPr lang="en-US" sz="2200" dirty="0"/>
              <a:t> zaman.</a:t>
            </a:r>
          </a:p>
          <a:p>
            <a:r>
              <a:rPr lang="en-US" sz="2200" dirty="0" err="1"/>
              <a:t>Ketidakseimbangan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pertumbuhan</a:t>
            </a:r>
            <a:r>
              <a:rPr lang="en-US" sz="2200" dirty="0"/>
              <a:t> </a:t>
            </a:r>
            <a:r>
              <a:rPr lang="en-US" sz="2200" dirty="0" err="1"/>
              <a:t>penduduk</a:t>
            </a:r>
            <a:endParaRPr lang="en-US" sz="2200" dirty="0"/>
          </a:p>
          <a:p>
            <a:r>
              <a:rPr lang="en-US" sz="2200" dirty="0" err="1"/>
              <a:t>Komunitas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lagi</a:t>
            </a:r>
            <a:r>
              <a:rPr lang="en-US" sz="2200" dirty="0"/>
              <a:t> </a:t>
            </a:r>
            <a:r>
              <a:rPr lang="en-US" sz="2200" dirty="0" err="1"/>
              <a:t>bergantung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54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05634"/>
            <a:ext cx="7272339" cy="686258"/>
          </a:xfrm>
        </p:spPr>
        <p:txBody>
          <a:bodyPr/>
          <a:lstStyle/>
          <a:p>
            <a:r>
              <a:rPr lang="en-US" sz="3200" dirty="0" err="1"/>
              <a:t>Hambatan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id-ID" sz="3200" dirty="0" smtClean="0"/>
              <a:t>Kearifan Lokal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9144000" cy="4324257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Kehilangan</a:t>
            </a:r>
            <a:r>
              <a:rPr lang="en-US" sz="2200" dirty="0" smtClean="0"/>
              <a:t> </a:t>
            </a:r>
            <a:r>
              <a:rPr lang="en-US" sz="2200" dirty="0" err="1" smtClean="0"/>
              <a:t>minat</a:t>
            </a:r>
            <a:endParaRPr lang="en-US" sz="2200" dirty="0" smtClean="0"/>
          </a:p>
          <a:p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komitmen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pengelolaan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</a:t>
            </a:r>
            <a:r>
              <a:rPr lang="en-US" sz="2200" dirty="0" err="1"/>
              <a:t>alam</a:t>
            </a:r>
            <a:r>
              <a:rPr lang="en-US" sz="2200" dirty="0"/>
              <a:t> </a:t>
            </a:r>
            <a:r>
              <a:rPr lang="en-US" sz="2200" dirty="0" err="1"/>
              <a:t>berkelanjutan</a:t>
            </a:r>
            <a:endParaRPr lang="en-US" sz="2200" dirty="0"/>
          </a:p>
          <a:p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pemahaman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pusat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id-ID" sz="2200" dirty="0" smtClean="0"/>
              <a:t>kearifan lokal</a:t>
            </a:r>
            <a:endParaRPr lang="en-US" sz="2200" dirty="0"/>
          </a:p>
          <a:p>
            <a:r>
              <a:rPr lang="en-US" sz="2200" dirty="0" err="1"/>
              <a:t>Kecendrungan</a:t>
            </a:r>
            <a:r>
              <a:rPr lang="en-US" sz="2200" dirty="0"/>
              <a:t> </a:t>
            </a:r>
            <a:r>
              <a:rPr lang="en-US" sz="2200" dirty="0" err="1"/>
              <a:t>pemangku</a:t>
            </a:r>
            <a:r>
              <a:rPr lang="en-US" sz="2200" dirty="0"/>
              <a:t> </a:t>
            </a:r>
            <a:r>
              <a:rPr lang="en-US" sz="2200" dirty="0" err="1"/>
              <a:t>kepentingan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menghapus</a:t>
            </a:r>
            <a:r>
              <a:rPr lang="en-US" sz="2200" dirty="0"/>
              <a:t> </a:t>
            </a:r>
            <a:r>
              <a:rPr lang="id-ID" sz="2200" dirty="0"/>
              <a:t>kearifan lokal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2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522610"/>
            <a:ext cx="7272339" cy="438286"/>
          </a:xfrm>
        </p:spPr>
        <p:txBody>
          <a:bodyPr/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Lokal</a:t>
            </a:r>
            <a:r>
              <a:rPr lang="en-US" sz="3200" dirty="0" smtClean="0"/>
              <a:t> Wisdom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613646"/>
            <a:ext cx="8663551" cy="4512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Subak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Bali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pertaniannya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D</a:t>
            </a:r>
            <a:r>
              <a:rPr lang="en-US" dirty="0" err="1" smtClean="0"/>
              <a:t>ipimpin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di 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air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bergiliran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air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yang </a:t>
            </a:r>
            <a:r>
              <a:rPr lang="en-US" dirty="0" err="1"/>
              <a:t>berebut</a:t>
            </a:r>
            <a:r>
              <a:rPr lang="en-US" dirty="0"/>
              <a:t> air,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kebagian</a:t>
            </a:r>
            <a:r>
              <a:rPr lang="en-US" dirty="0"/>
              <a:t> air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jadual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/>
              <a:t>Subak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Subak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world heritage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dilestarikan</a:t>
            </a:r>
            <a:r>
              <a:rPr lang="en-US" dirty="0"/>
              <a:t>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416" y="1142087"/>
            <a:ext cx="7272339" cy="432425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TERIMA KASIH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931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7974" y="1801906"/>
            <a:ext cx="8113390" cy="4324257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id-ID" dirty="0" smtClean="0"/>
              <a:t>kearifan lokal yang berhubungan dengan kelestarian lingkungan</a:t>
            </a:r>
            <a:r>
              <a:rPr lang="en-US" dirty="0" smtClean="0"/>
              <a:t> di Indonesia</a:t>
            </a:r>
            <a:r>
              <a:rPr lang="id-ID" dirty="0" smtClean="0"/>
              <a:t> atau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pembahasa</a:t>
            </a:r>
            <a:r>
              <a:rPr lang="en-US" dirty="0" smtClean="0"/>
              <a:t> local wisdom </a:t>
            </a:r>
            <a:r>
              <a:rPr lang="en-US" dirty="0" err="1" smtClean="0"/>
              <a:t>tersebut</a:t>
            </a:r>
            <a:r>
              <a:rPr lang="id-ID" dirty="0" smtClean="0"/>
              <a:t> m</a:t>
            </a:r>
            <a:r>
              <a:rPr lang="en-US" dirty="0" err="1" smtClean="0"/>
              <a:t>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sejarahnya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local wisdom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. </a:t>
            </a:r>
            <a:r>
              <a:rPr lang="en-US" dirty="0" err="1" smtClean="0"/>
              <a:t>Kertas</a:t>
            </a:r>
            <a:r>
              <a:rPr lang="en-US" dirty="0" smtClean="0"/>
              <a:t> A4, Arial 12 </a:t>
            </a:r>
            <a:r>
              <a:rPr lang="en-US" dirty="0" err="1" smtClean="0"/>
              <a:t>pt</a:t>
            </a:r>
            <a:r>
              <a:rPr lang="en-US" dirty="0" smtClean="0"/>
              <a:t>, </a:t>
            </a:r>
            <a:r>
              <a:rPr lang="en-US" dirty="0" err="1" smtClean="0"/>
              <a:t>spasi</a:t>
            </a:r>
            <a:r>
              <a:rPr lang="en-US" dirty="0" smtClean="0"/>
              <a:t> 1.</a:t>
            </a:r>
            <a:r>
              <a:rPr lang="id-ID" dirty="0" smtClean="0"/>
              <a:t>1</a:t>
            </a:r>
            <a:r>
              <a:rPr lang="en-US" dirty="0" smtClean="0"/>
              <a:t>5, </a:t>
            </a:r>
            <a:r>
              <a:rPr lang="id-ID" dirty="0"/>
              <a:t> </a:t>
            </a:r>
            <a:r>
              <a:rPr lang="id-ID" dirty="0" smtClean="0"/>
              <a:t>3-5 halaman dan PPT 15,- 20 slide</a:t>
            </a:r>
            <a:endParaRPr lang="id-ID" dirty="0"/>
          </a:p>
          <a:p>
            <a:r>
              <a:rPr lang="id-ID" dirty="0" smtClean="0"/>
              <a:t>Abstrak, Pendahuluan, Pembahasan dan Kesimpulan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Dikulumpulkan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id-ID" dirty="0" smtClean="0"/>
              <a:t>20 November 2015,</a:t>
            </a:r>
            <a:r>
              <a:rPr lang="en-US" dirty="0" smtClean="0"/>
              <a:t> </a:t>
            </a:r>
            <a:r>
              <a:rPr lang="id-ID" dirty="0" smtClean="0"/>
              <a:t>di email dengan judul email Tugas Pertemuan 8_Nama Ketua Kelompok </a:t>
            </a:r>
            <a:r>
              <a:rPr lang="id-ID" b="1" dirty="0" smtClean="0">
                <a:solidFill>
                  <a:schemeClr val="tx1"/>
                </a:solidFill>
                <a:hlinkClick r:id="rId2"/>
              </a:rPr>
              <a:t>ferdinand.fassa@upj.ac.id</a:t>
            </a:r>
            <a:r>
              <a:rPr lang="id-ID" b="1" dirty="0" smtClean="0">
                <a:solidFill>
                  <a:schemeClr val="tx1"/>
                </a:solidFill>
              </a:rPr>
              <a:t> cc </a:t>
            </a:r>
            <a:r>
              <a:rPr lang="id-ID" b="1" dirty="0" smtClean="0">
                <a:solidFill>
                  <a:schemeClr val="tx1"/>
                </a:solidFill>
                <a:hlinkClick r:id="rId3"/>
              </a:rPr>
              <a:t>ferdinand_fassa@yahoo.co.id</a:t>
            </a: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Tugas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795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i="1" dirty="0"/>
              <a:t>Eksekutif </a:t>
            </a:r>
            <a:r>
              <a:rPr lang="id-ID" sz="3200" i="1" dirty="0" smtClean="0"/>
              <a:t>Summary (1)</a:t>
            </a:r>
            <a:endParaRPr lang="id-ID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2854"/>
            <a:ext cx="8973519" cy="508344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earifan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merupakan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tata nilai atau perilaku hidup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masyarakat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lokal dalam berinteraksi dengan lingkungan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tempatnya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hidup secara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arif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Kearifan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lokal tidaklah sama pada tempat dan waktu yang berbeda dan suku yang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Peran kearifan lokal yaitu m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enjaga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kelestarian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lingkungannya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berpedoman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moral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pikiran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tingkah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lakunya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i="1" dirty="0"/>
              <a:t>Eksekutif </a:t>
            </a:r>
            <a:r>
              <a:rPr lang="id-ID" sz="3200" i="1" dirty="0" smtClean="0"/>
              <a:t>Summary (2)</a:t>
            </a:r>
            <a:endParaRPr lang="id-ID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6876"/>
            <a:ext cx="8973519" cy="526942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Kelestarian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lingkungan tidak akan terwujud apabila tidak terjamin keadilan lingkungan, khususnya terjaminnya kesejahteraan masyarakatnya. 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Fungsi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Kearifan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konservasi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pelestarian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dan u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Kearifan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keterbatasan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masa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beradaptasi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kemajuan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dan k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etidakseimbangan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dirty="0" smtClean="0"/>
              <a:t>PENGERTIAN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2424"/>
            <a:ext cx="8973519" cy="432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earifan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lokal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merupakan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tata nilai atau perilaku hidup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masyarakat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lokal dalam berinteraksi dengan lingkungan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tempatnya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hidup secara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arif (Putu 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Oka </a:t>
            </a:r>
            <a:r>
              <a:rPr lang="id-ID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Ngakan, 2007</a:t>
            </a:r>
            <a:r>
              <a:rPr lang="id-ID" sz="2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d-ID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id-ID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didefinisikan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mentradisi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ajeg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Gobyah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2009).</a:t>
            </a: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1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dirty="0" smtClean="0"/>
              <a:t>PENGERTIAN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8973519" cy="432425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Local Wisdom 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keyakinan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pemahaman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wawasan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kebiasaan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etika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menuntun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komunitas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ekologis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Keraf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2002). </a:t>
            </a: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id-ID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36630"/>
            <a:ext cx="7272339" cy="577770"/>
          </a:xfrm>
        </p:spPr>
        <p:txBody>
          <a:bodyPr/>
          <a:lstStyle/>
          <a:p>
            <a:r>
              <a:rPr lang="id-ID" sz="3200" dirty="0" smtClean="0"/>
              <a:t>PENGERTIAN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1906"/>
            <a:ext cx="8973519" cy="43242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/>
              <a:t>kearifan lokal adalah kepandaian dan </a:t>
            </a:r>
            <a:r>
              <a:rPr lang="id-ID" sz="3200" dirty="0" smtClean="0"/>
              <a:t>strategi-strategi </a:t>
            </a:r>
            <a:r>
              <a:rPr lang="id-ID" sz="3200" dirty="0"/>
              <a:t>pengelolaan alam semesta dalam menjaga </a:t>
            </a:r>
            <a:r>
              <a:rPr lang="id-ID" sz="3200" dirty="0" smtClean="0"/>
              <a:t>keseimbangan </a:t>
            </a:r>
            <a:r>
              <a:rPr lang="id-ID" sz="3200" dirty="0"/>
              <a:t>ekologis yang sudah </a:t>
            </a:r>
            <a:r>
              <a:rPr lang="id-ID" sz="3200" dirty="0" smtClean="0"/>
              <a:t>berabad-abad </a:t>
            </a:r>
            <a:r>
              <a:rPr lang="id-ID" sz="3200" dirty="0"/>
              <a:t>teruji oleh berbagai bencana dan </a:t>
            </a:r>
            <a:r>
              <a:rPr lang="id-ID" sz="3200" dirty="0" smtClean="0"/>
              <a:t>kendala </a:t>
            </a:r>
            <a:r>
              <a:rPr lang="id-ID" sz="3200" dirty="0"/>
              <a:t>serta keteledoran manusia </a:t>
            </a:r>
            <a:r>
              <a:rPr lang="id-ID" dirty="0"/>
              <a:t>Francis Wahono (2005) </a:t>
            </a:r>
          </a:p>
          <a:p>
            <a:pPr algn="ctr">
              <a:lnSpc>
                <a:spcPct val="150000"/>
              </a:lnSpc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024" y="321132"/>
            <a:ext cx="7272339" cy="608766"/>
          </a:xfrm>
        </p:spPr>
        <p:txBody>
          <a:bodyPr/>
          <a:lstStyle/>
          <a:p>
            <a:r>
              <a:rPr lang="id-ID" sz="3200" dirty="0" smtClean="0"/>
              <a:t>PENDAHULUAN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6" y="1708918"/>
            <a:ext cx="8694549" cy="4614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d-ID" sz="2600" dirty="0" smtClean="0"/>
              <a:t>Kearifan </a:t>
            </a:r>
            <a:r>
              <a:rPr lang="id-ID" sz="2600" dirty="0"/>
              <a:t>lokal tidaklah sama pada tempat dan waktu </a:t>
            </a:r>
            <a:r>
              <a:rPr lang="id-ID" sz="2600" dirty="0" smtClean="0"/>
              <a:t>yang </a:t>
            </a:r>
            <a:r>
              <a:rPr lang="id-ID" sz="2600" dirty="0"/>
              <a:t>berbeda dan suku yang berbeda. </a:t>
            </a:r>
            <a:endParaRPr lang="id-ID" sz="2600" dirty="0" smtClean="0"/>
          </a:p>
          <a:p>
            <a:pPr>
              <a:lnSpc>
                <a:spcPct val="150000"/>
              </a:lnSpc>
            </a:pPr>
            <a:r>
              <a:rPr lang="id-ID" sz="2600" dirty="0" smtClean="0"/>
              <a:t>Perbedaan </a:t>
            </a:r>
            <a:r>
              <a:rPr lang="id-ID" sz="2600" dirty="0"/>
              <a:t>ini disebabkan oleh tantangan alam dan </a:t>
            </a:r>
            <a:r>
              <a:rPr lang="id-ID" sz="2600" dirty="0" smtClean="0"/>
              <a:t>kebutuhan </a:t>
            </a:r>
            <a:r>
              <a:rPr lang="id-ID" sz="2600" dirty="0"/>
              <a:t>hidupnya berbeda-beda, sehingga </a:t>
            </a:r>
            <a:r>
              <a:rPr lang="id-ID" sz="2600" dirty="0" smtClean="0"/>
              <a:t>pengalamannya </a:t>
            </a:r>
            <a:r>
              <a:rPr lang="id-ID" sz="2600" dirty="0"/>
              <a:t>dalam memenuhi kebutuhan hidupnya </a:t>
            </a:r>
            <a:r>
              <a:rPr lang="id-ID" sz="2600" dirty="0" smtClean="0"/>
              <a:t>memunculkan </a:t>
            </a:r>
            <a:r>
              <a:rPr lang="id-ID" sz="2600" dirty="0"/>
              <a:t>berbagai sistem pengetahuan </a:t>
            </a:r>
            <a:r>
              <a:rPr lang="id-ID" sz="2600" dirty="0" smtClean="0"/>
              <a:t>baik </a:t>
            </a:r>
            <a:r>
              <a:rPr lang="id-ID" sz="2600" dirty="0"/>
              <a:t>yang berhubungan dengan lingkungan maupun </a:t>
            </a:r>
            <a:r>
              <a:rPr lang="id-ID" sz="2600" dirty="0" smtClean="0"/>
              <a:t>sosial</a:t>
            </a:r>
            <a:r>
              <a:rPr lang="id-ID" sz="2600" dirty="0"/>
              <a:t>. </a:t>
            </a:r>
          </a:p>
          <a:p>
            <a:pPr>
              <a:lnSpc>
                <a:spcPct val="150000"/>
              </a:lnSpc>
            </a:pP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8365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05" y="1801906"/>
            <a:ext cx="8329595" cy="432425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Ada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ekologi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diselamatkan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id-ID" sz="2800" dirty="0" smtClean="0"/>
              <a:t>K</a:t>
            </a:r>
            <a:r>
              <a:rPr lang="en-US" sz="2800" dirty="0" err="1" smtClean="0"/>
              <a:t>omitmen</a:t>
            </a:r>
            <a:r>
              <a:rPr lang="en-US" sz="2800" dirty="0" smtClean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beserta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kearifan</a:t>
            </a:r>
            <a:r>
              <a:rPr lang="en-US" sz="2800" dirty="0"/>
              <a:t> </a:t>
            </a:r>
            <a:r>
              <a:rPr lang="en-US" sz="2800" dirty="0" err="1"/>
              <a:t>lokalnya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/>
              <a:t>Ditingkat</a:t>
            </a:r>
            <a:r>
              <a:rPr lang="en-US" sz="2800" dirty="0"/>
              <a:t> Global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Perserikatan</a:t>
            </a:r>
            <a:r>
              <a:rPr lang="en-US" sz="2800" dirty="0"/>
              <a:t> </a:t>
            </a:r>
            <a:r>
              <a:rPr lang="en-US" sz="2800" dirty="0" err="1"/>
              <a:t>Bangsa-Bangsa</a:t>
            </a:r>
            <a:r>
              <a:rPr lang="en-US" sz="2800" dirty="0"/>
              <a:t> (PBB)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mengesahkan</a:t>
            </a:r>
            <a:r>
              <a:rPr lang="en-US" sz="2800" dirty="0"/>
              <a:t> </a:t>
            </a:r>
            <a:r>
              <a:rPr lang="en-US" sz="2800" dirty="0" err="1"/>
              <a:t>Deklarasi</a:t>
            </a:r>
            <a:r>
              <a:rPr lang="en-US" sz="2800" dirty="0"/>
              <a:t> PBB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(UNDRIPs).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89024" y="321132"/>
            <a:ext cx="7272339" cy="608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200"/>
              </a:lnSpc>
              <a:spcBef>
                <a:spcPct val="0"/>
              </a:spcBef>
              <a:buNone/>
              <a:defRPr sz="4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dirty="0" smtClean="0"/>
              <a:t>PENDAHULUAN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2186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dition">
  <a:themeElements>
    <a:clrScheme name="Tradition">
      <a:dk1>
        <a:srgbClr val="000000"/>
      </a:dk1>
      <a:lt1>
        <a:srgbClr val="FFFFFF"/>
      </a:lt1>
      <a:dk2>
        <a:srgbClr val="59480D"/>
      </a:dk2>
      <a:lt2>
        <a:srgbClr val="D28E11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Tradition">
      <a:majorFont>
        <a:latin typeface="Candara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Tradit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</a:schemeClr>
              <a:schemeClr val="phClr">
                <a:tint val="9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90000"/>
                <a:satMod val="300000"/>
              </a:schemeClr>
            </a:duotone>
          </a:blip>
          <a:stretch/>
        </a:blip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90000"/>
            </a:schemeClr>
          </a:solidFill>
          <a:prstDash val="solid"/>
          <a:miter/>
        </a:ln>
        <a:ln w="76200" cap="flat" cmpd="dbl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innerShdw blurRad="127000">
              <a:srgbClr val="FFFFFF">
                <a:alpha val="35000"/>
              </a:srgbClr>
            </a:innerShdw>
          </a:effectLst>
          <a:scene3d>
            <a:camera prst="orthographicFront">
              <a:rot lat="0" lon="0" rev="0"/>
            </a:camera>
            <a:lightRig rig="chilly" dir="tl">
              <a:rot lat="0" lon="0" rev="5400000"/>
            </a:lightRig>
          </a:scene3d>
          <a:sp3d prstMaterial="softEdge">
            <a:bevelT w="0" h="0"/>
          </a:sp3d>
        </a:effectStyle>
        <a:effectStyle>
          <a:effectLst>
            <a:outerShdw blurRad="63500" dist="25400" dir="5400000" algn="br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3600000"/>
            </a:lightRig>
          </a:scene3d>
          <a:sp3d>
            <a:bevelT w="889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75000"/>
              </a:schemeClr>
              <a:schemeClr val="phClr">
                <a:satMod val="3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Tradition.thmx</Template>
  <TotalTime>225</TotalTime>
  <Words>1078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Candara</vt:lpstr>
      <vt:lpstr>Wingdings</vt:lpstr>
      <vt:lpstr>Tradition</vt:lpstr>
      <vt:lpstr>Pertemuan 8</vt:lpstr>
      <vt:lpstr>DAFTAR ISI</vt:lpstr>
      <vt:lpstr>Eksekutif Summary (1)</vt:lpstr>
      <vt:lpstr>Eksekutif Summary (2)</vt:lpstr>
      <vt:lpstr>PENGERTIAN</vt:lpstr>
      <vt:lpstr>PENGERTIAN</vt:lpstr>
      <vt:lpstr>PENGERTIAN</vt:lpstr>
      <vt:lpstr>PENDAHULUAN</vt:lpstr>
      <vt:lpstr>PowerPoint Presentation</vt:lpstr>
      <vt:lpstr>Peran Kearifan Lokal (1)</vt:lpstr>
      <vt:lpstr>Peran Kearifan Lokal (2) </vt:lpstr>
      <vt:lpstr>Peran Kearifan Lokal (3) </vt:lpstr>
      <vt:lpstr>Pendekatan yang Dilakukan Dalam Belajar Kearifan Lokal (1)</vt:lpstr>
      <vt:lpstr>Pendekatan yang Dilakukan Dalam Belajar Kearifan Lokal (2)</vt:lpstr>
      <vt:lpstr>Pendekatan yang Dilakukan Dalam Belajar Kearifan Lokal (3)</vt:lpstr>
      <vt:lpstr>Hak-Hak Masyarakat Adat</vt:lpstr>
      <vt:lpstr>Bentuk-Bentuk Kearifan Lokal (1)</vt:lpstr>
      <vt:lpstr>PowerPoint Presentation</vt:lpstr>
      <vt:lpstr>Substansi Kearifan Lokal</vt:lpstr>
      <vt:lpstr>Fungsi Kearifan Lokal</vt:lpstr>
      <vt:lpstr>Hubungan Kearifan Lokal dengan lingkungan</vt:lpstr>
      <vt:lpstr>Hambatan pada Kearifan Lokal (1)</vt:lpstr>
      <vt:lpstr>Hambatan pada Kearifan Lokal (2)</vt:lpstr>
      <vt:lpstr>Contoh Lokal Wisdom</vt:lpstr>
      <vt:lpstr>PowerPoint Presentation</vt:lpstr>
      <vt:lpstr>Tugas kelompok</vt:lpstr>
    </vt:vector>
  </TitlesOfParts>
  <Company>AMAN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POKOK BAHASAN IV</dc:title>
  <dc:creator>Arifin Saleh</dc:creator>
  <cp:lastModifiedBy>Supriyanto</cp:lastModifiedBy>
  <cp:revision>17</cp:revision>
  <dcterms:created xsi:type="dcterms:W3CDTF">2014-08-11T16:27:49Z</dcterms:created>
  <dcterms:modified xsi:type="dcterms:W3CDTF">2018-08-01T04:10:30Z</dcterms:modified>
</cp:coreProperties>
</file>