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3" r:id="rId10"/>
    <p:sldId id="266" r:id="rId11"/>
    <p:sldId id="268" r:id="rId12"/>
    <p:sldId id="267" r:id="rId13"/>
    <p:sldId id="273" r:id="rId14"/>
    <p:sldId id="274" r:id="rId15"/>
    <p:sldId id="275" r:id="rId16"/>
    <p:sldId id="270" r:id="rId17"/>
    <p:sldId id="269" r:id="rId18"/>
    <p:sldId id="276" r:id="rId19"/>
    <p:sldId id="278" r:id="rId20"/>
    <p:sldId id="277" r:id="rId21"/>
    <p:sldId id="279" r:id="rId22"/>
    <p:sldId id="280" r:id="rId23"/>
    <p:sldId id="281" r:id="rId24"/>
    <p:sldId id="282" r:id="rId25"/>
    <p:sldId id="271" r:id="rId26"/>
    <p:sldId id="283" r:id="rId27"/>
    <p:sldId id="272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F4EE6-EF16-45B7-ADFF-D874173FA8B5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CBC00-C861-4FD1-8B7D-70033699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3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5A44-6893-438F-AA70-EA0991FEB7B2}" type="datetime1">
              <a:rPr lang="en-US" smtClean="0"/>
              <a:t>10/14/2016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55BD-6F72-4838-9CE1-747723DFA194}" type="datetime1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E18F-6D63-4771-B997-278547451F8E}" type="datetime1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F57-D5FA-430A-ACAD-1D1E8D3BE818}" type="datetime1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9435-CB16-4224-8307-C555B2D4175C}" type="datetime1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A523-68F0-4ADC-ABCE-3CAD56455A43}" type="datetime1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983E-8A76-43F1-B897-0A03CC82ECAB}" type="datetime1">
              <a:rPr lang="en-US" smtClean="0"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01AA-E5B6-42D8-856C-D57434AE95E2}" type="datetime1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5EAB-CBED-446E-8B6B-343B2B6555D9}" type="datetime1">
              <a:rPr lang="en-US" smtClean="0"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9CF6-4F84-4F7C-A1A1-D8A9400991F9}" type="datetime1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B59D-5914-4137-89EE-697DE6A2B60D}" type="datetime1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987180-6E01-4DDA-B2E5-3CF768C76B3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DF5E24-61E4-485E-8369-4BF0C72E5B16}" type="datetime1">
              <a:rPr lang="en-US" smtClean="0"/>
              <a:t>10/14/2016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987180-6E01-4DDA-B2E5-3CF768C76B3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629400" cy="327660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Menggambar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Rekayasa</a:t>
            </a:r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smtClean="0">
                <a:solidFill>
                  <a:schemeClr val="bg1"/>
                </a:solidFill>
              </a:rPr>
              <a:t>Struktur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Bawah</a:t>
            </a:r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PONDASI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48400" y="6310745"/>
            <a:ext cx="2552700" cy="53340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 dirty="0" smtClean="0">
                <a:solidFill>
                  <a:schemeClr val="bg1"/>
                </a:solidFill>
              </a:rPr>
              <a:t>Tri Nugraha Adikesuma</a:t>
            </a:r>
            <a:endParaRPr lang="en-US" sz="1800" dirty="0" smtClean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6324600"/>
            <a:ext cx="2743200" cy="53340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1. </a:t>
            </a:r>
            <a:r>
              <a:rPr lang="en-US" sz="3600" dirty="0" err="1" smtClean="0">
                <a:solidFill>
                  <a:schemeClr val="bg1"/>
                </a:solidFill>
              </a:rPr>
              <a:t>Pondasi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Dangkal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429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a. </a:t>
            </a:r>
            <a:r>
              <a:rPr lang="en-US" dirty="0" err="1" smtClean="0">
                <a:solidFill>
                  <a:schemeClr val="bg1"/>
                </a:solidFill>
              </a:rPr>
              <a:t>Pondasi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Menerus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(u/ </a:t>
            </a:r>
            <a:r>
              <a:rPr lang="en-US" sz="1600" dirty="0" err="1" smtClean="0">
                <a:solidFill>
                  <a:schemeClr val="bg1"/>
                </a:solidFill>
              </a:rPr>
              <a:t>kedalaman</a:t>
            </a:r>
            <a:r>
              <a:rPr lang="en-US" sz="1600" dirty="0" smtClean="0">
                <a:solidFill>
                  <a:schemeClr val="bg1"/>
                </a:solidFill>
              </a:rPr>
              <a:t> 80 </a:t>
            </a:r>
            <a:r>
              <a:rPr lang="en-US" sz="1600" dirty="0" err="1" smtClean="0">
                <a:solidFill>
                  <a:schemeClr val="bg1"/>
                </a:solidFill>
              </a:rPr>
              <a:t>s.d</a:t>
            </a:r>
            <a:r>
              <a:rPr lang="en-US" sz="1600" dirty="0" smtClean="0">
                <a:solidFill>
                  <a:schemeClr val="bg1"/>
                </a:solidFill>
              </a:rPr>
              <a:t> 1.2m)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b. </a:t>
            </a:r>
            <a:r>
              <a:rPr lang="en-US" dirty="0" err="1" smtClean="0">
                <a:solidFill>
                  <a:schemeClr val="bg1"/>
                </a:solidFill>
              </a:rPr>
              <a:t>Pondasi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Setempat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(u/ </a:t>
            </a:r>
            <a:r>
              <a:rPr lang="en-US" sz="1600" dirty="0" err="1" smtClean="0">
                <a:solidFill>
                  <a:schemeClr val="bg1"/>
                </a:solidFill>
              </a:rPr>
              <a:t>kedalaman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lebih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dari</a:t>
            </a:r>
            <a:r>
              <a:rPr lang="en-US" sz="1600" dirty="0" smtClean="0">
                <a:solidFill>
                  <a:schemeClr val="bg1"/>
                </a:solidFill>
              </a:rPr>
              <a:t> 1.2m </a:t>
            </a:r>
            <a:r>
              <a:rPr lang="en-US" sz="1600" dirty="0" err="1" smtClean="0">
                <a:solidFill>
                  <a:schemeClr val="bg1"/>
                </a:solidFill>
              </a:rPr>
              <a:t>s.d</a:t>
            </a:r>
            <a:r>
              <a:rPr lang="en-US" sz="1600" dirty="0" smtClean="0">
                <a:solidFill>
                  <a:schemeClr val="bg1"/>
                </a:solidFill>
              </a:rPr>
              <a:t> 2m)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c. </a:t>
            </a:r>
            <a:r>
              <a:rPr lang="en-US" dirty="0" err="1" smtClean="0">
                <a:solidFill>
                  <a:schemeClr val="bg1"/>
                </a:solidFill>
              </a:rPr>
              <a:t>Pondasi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Gabungan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d. </a:t>
            </a:r>
            <a:r>
              <a:rPr lang="en-US" dirty="0" err="1" smtClean="0">
                <a:solidFill>
                  <a:schemeClr val="bg1"/>
                </a:solidFill>
              </a:rPr>
              <a:t>Pondasi</a:t>
            </a:r>
            <a:r>
              <a:rPr lang="en-US" dirty="0" smtClean="0">
                <a:solidFill>
                  <a:schemeClr val="bg1"/>
                </a:solidFill>
              </a:rPr>
              <a:t> Plat/</a:t>
            </a:r>
            <a:r>
              <a:rPr lang="en-US" dirty="0" err="1" smtClean="0">
                <a:solidFill>
                  <a:schemeClr val="bg1"/>
                </a:solidFill>
              </a:rPr>
              <a:t>Rakit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e. </a:t>
            </a:r>
            <a:r>
              <a:rPr lang="en-US" dirty="0" err="1" smtClean="0">
                <a:solidFill>
                  <a:schemeClr val="bg1"/>
                </a:solidFill>
              </a:rPr>
              <a:t>Strusspile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/>
              <a:t> 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8935"/>
            <a:ext cx="6951815" cy="481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762000"/>
            <a:ext cx="8229600" cy="381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	a. </a:t>
            </a:r>
            <a:r>
              <a:rPr lang="en-US" sz="3200" dirty="0" err="1" smtClean="0">
                <a:solidFill>
                  <a:schemeClr val="bg1"/>
                </a:solidFill>
              </a:rPr>
              <a:t>Pondasi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Menerus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18" y="1219200"/>
            <a:ext cx="8229600" cy="43891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Pondasi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menerus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batu</a:t>
            </a:r>
            <a:r>
              <a:rPr lang="en-US" sz="2400" dirty="0" smtClean="0">
                <a:solidFill>
                  <a:schemeClr val="bg1"/>
                </a:solidFill>
              </a:rPr>
              <a:t> kali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667000"/>
            <a:ext cx="4781889" cy="289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4164607" cy="314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8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ondasi Jalur Batu Kali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t="5602" r="12915" b="7025"/>
          <a:stretch>
            <a:fillRect/>
          </a:stretch>
        </p:blipFill>
        <p:spPr bwMode="auto">
          <a:xfrm>
            <a:off x="1143000" y="1349477"/>
            <a:ext cx="6477000" cy="543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Pondasi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menerus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pasangan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batu</a:t>
            </a:r>
            <a:r>
              <a:rPr lang="en-US" sz="2000" dirty="0" smtClean="0">
                <a:solidFill>
                  <a:schemeClr val="bg1"/>
                </a:solidFill>
              </a:rPr>
              <a:t> kali</a:t>
            </a:r>
          </a:p>
        </p:txBody>
      </p:sp>
    </p:spTree>
    <p:extLst>
      <p:ext uri="{BB962C8B-B14F-4D97-AF65-F5344CB8AC3E}">
        <p14:creationId xmlns:p14="http://schemas.microsoft.com/office/powerpoint/2010/main" val="23217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ondasi Jalur Batu Kali-denah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" b="5217"/>
          <a:stretch>
            <a:fillRect/>
          </a:stretch>
        </p:blipFill>
        <p:spPr bwMode="auto">
          <a:xfrm>
            <a:off x="3810000" y="914400"/>
            <a:ext cx="442967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3581400" cy="762000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Denah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Pondasi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menerus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Pasangan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Batu</a:t>
            </a:r>
            <a:r>
              <a:rPr lang="en-US" sz="2000" dirty="0" smtClean="0">
                <a:solidFill>
                  <a:schemeClr val="bg1"/>
                </a:solidFill>
              </a:rPr>
              <a:t> Kali</a:t>
            </a:r>
          </a:p>
        </p:txBody>
      </p:sp>
    </p:spTree>
    <p:extLst>
      <p:ext uri="{BB962C8B-B14F-4D97-AF65-F5344CB8AC3E}">
        <p14:creationId xmlns:p14="http://schemas.microsoft.com/office/powerpoint/2010/main" val="29683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Pondasi Jalur Beton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1" t="6721" r="12666" b="9265"/>
          <a:stretch>
            <a:fillRect/>
          </a:stretch>
        </p:blipFill>
        <p:spPr bwMode="auto">
          <a:xfrm>
            <a:off x="1447800" y="1298120"/>
            <a:ext cx="5715000" cy="51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Pondasi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Menerus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Beton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Bertulang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31347"/>
            <a:ext cx="6464800" cy="474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762000"/>
            <a:ext cx="8229600" cy="381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b. </a:t>
            </a:r>
            <a:r>
              <a:rPr lang="en-US" sz="3200" dirty="0" err="1" smtClean="0">
                <a:solidFill>
                  <a:schemeClr val="bg1"/>
                </a:solidFill>
              </a:rPr>
              <a:t>Pondasi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Setempat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18" y="1143000"/>
            <a:ext cx="8229600" cy="59131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Pondasi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setempat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beton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bertulang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17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81620"/>
            <a:ext cx="6172200" cy="466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ondasi Setempat Batu Kali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5602" r="13705" b="4784"/>
          <a:stretch>
            <a:fillRect/>
          </a:stretch>
        </p:blipFill>
        <p:spPr bwMode="auto">
          <a:xfrm>
            <a:off x="1143000" y="1548580"/>
            <a:ext cx="6172200" cy="53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533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Pondasi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setempat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pasangan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batu</a:t>
            </a:r>
            <a:r>
              <a:rPr lang="en-US" sz="2400" dirty="0" smtClean="0">
                <a:solidFill>
                  <a:schemeClr val="bg1"/>
                </a:solidFill>
              </a:rPr>
              <a:t> kali</a:t>
            </a:r>
          </a:p>
        </p:txBody>
      </p:sp>
    </p:spTree>
    <p:extLst>
      <p:ext uri="{BB962C8B-B14F-4D97-AF65-F5344CB8AC3E}">
        <p14:creationId xmlns:p14="http://schemas.microsoft.com/office/powerpoint/2010/main" val="5944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ondasi Setempat Batu Kali-axono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9076" r="7355" b="11133"/>
          <a:stretch>
            <a:fillRect/>
          </a:stretch>
        </p:blipFill>
        <p:spPr bwMode="auto">
          <a:xfrm>
            <a:off x="914400" y="1025814"/>
            <a:ext cx="7696200" cy="499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9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990600"/>
            <a:ext cx="8229600" cy="475488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Pendahuluan</a:t>
            </a:r>
            <a:r>
              <a:rPr lang="en-US" sz="3600" dirty="0" smtClean="0">
                <a:solidFill>
                  <a:schemeClr val="bg1"/>
                </a:solidFill>
              </a:rPr>
              <a:t>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91837" y="1981200"/>
            <a:ext cx="8229600" cy="133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Fungsi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menggambar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rekayasa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dirty="0" err="1">
                <a:solidFill>
                  <a:schemeClr val="bg1"/>
                </a:solidFill>
                <a:latin typeface="Arial" charset="0"/>
              </a:rPr>
              <a:t>Sebagai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alat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Komunikasi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Teknis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yang universal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sehingga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disain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objek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dapat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divisualisasikan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.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91837" y="3810000"/>
            <a:ext cx="8305800" cy="222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Tujuan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Pengantar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Struktur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Bawah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Mahasiswa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dapat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Menjelaskan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Struktur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Bawah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pondasi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Mahasiswa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dapat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membuat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Gambar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Struktur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Bawah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pondasi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)</a:t>
            </a:r>
            <a:endParaRPr lang="en-US" sz="18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 descr="Pondasi Setempat Batu Kali-denah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3145" b="5635"/>
          <a:stretch>
            <a:fillRect/>
          </a:stretch>
        </p:blipFill>
        <p:spPr bwMode="auto">
          <a:xfrm>
            <a:off x="2514600" y="1143000"/>
            <a:ext cx="416209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867102" y="838200"/>
            <a:ext cx="4419600" cy="381000"/>
          </a:xfrm>
          <a:noFill/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Denah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Pondasi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Setempat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Pasangan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Batu</a:t>
            </a:r>
            <a:r>
              <a:rPr lang="en-US" sz="2000" b="1" dirty="0" smtClean="0">
                <a:solidFill>
                  <a:schemeClr val="bg1"/>
                </a:solidFill>
              </a:rPr>
              <a:t> Kali</a:t>
            </a:r>
          </a:p>
        </p:txBody>
      </p:sp>
    </p:spTree>
    <p:extLst>
      <p:ext uri="{BB962C8B-B14F-4D97-AF65-F5344CB8AC3E}">
        <p14:creationId xmlns:p14="http://schemas.microsoft.com/office/powerpoint/2010/main" val="10340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5542"/>
            <a:ext cx="8229600" cy="457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Pondasi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setempat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beton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bertulang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8195" name="Picture 6" descr="Pondasi Setempat Beton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6721" r="20831" b="5904"/>
          <a:stretch>
            <a:fillRect/>
          </a:stretch>
        </p:blipFill>
        <p:spPr bwMode="auto">
          <a:xfrm>
            <a:off x="1371600" y="1328057"/>
            <a:ext cx="5791200" cy="537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Pondasi Setempat Beton-axono2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2" r="49248"/>
          <a:stretch>
            <a:fillRect/>
          </a:stretch>
        </p:blipFill>
        <p:spPr bwMode="auto">
          <a:xfrm>
            <a:off x="6172200" y="4419600"/>
            <a:ext cx="2819400" cy="220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Pondasi Setempat Beton-axono2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4" t="-713" r="-488" b="42491"/>
          <a:stretch>
            <a:fillRect/>
          </a:stretch>
        </p:blipFill>
        <p:spPr bwMode="auto">
          <a:xfrm>
            <a:off x="6124575" y="838200"/>
            <a:ext cx="24765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Pondasi-Setempat-Beton-ax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165051"/>
            <a:ext cx="5749925" cy="40706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10251" name="Rectangle 16"/>
          <p:cNvSpPr>
            <a:spLocks noChangeArrowheads="1"/>
          </p:cNvSpPr>
          <p:nvPr/>
        </p:nvSpPr>
        <p:spPr bwMode="auto">
          <a:xfrm>
            <a:off x="8153400" y="19050"/>
            <a:ext cx="8953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n-US" sz="1600" dirty="0" smtClean="0">
                <a:solidFill>
                  <a:schemeClr val="tx2"/>
                </a:solidFill>
              </a:rPr>
              <a:t>SB.08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1122218"/>
            <a:ext cx="4191000" cy="55418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c. </a:t>
            </a:r>
            <a:r>
              <a:rPr lang="en-US" sz="3200" dirty="0" err="1" smtClean="0">
                <a:solidFill>
                  <a:schemeClr val="bg1"/>
                </a:solidFill>
              </a:rPr>
              <a:t>Pondasi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Gabungan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47595"/>
            <a:ext cx="4419600" cy="577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81599" y="3648679"/>
            <a:ext cx="1457325" cy="618521"/>
          </a:xfrm>
          <a:prstGeom prst="rect">
            <a:avLst/>
          </a:prstGeom>
          <a:ln w="76200">
            <a:solidFill>
              <a:srgbClr val="FF0000"/>
            </a:solidFill>
            <a:prstDash val="lgDash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24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" y="914400"/>
            <a:ext cx="8744607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4343400"/>
            <a:ext cx="5105400" cy="762000"/>
          </a:xfrm>
          <a:prstGeom prst="rect">
            <a:avLst/>
          </a:prstGeom>
          <a:ln w="38100">
            <a:solidFill>
              <a:srgbClr val="FF0000"/>
            </a:solidFill>
            <a:prstDash val="lgDash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18" y="11430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d. </a:t>
            </a:r>
            <a:r>
              <a:rPr lang="en-US" sz="3200" dirty="0" err="1" smtClean="0">
                <a:solidFill>
                  <a:schemeClr val="bg1"/>
                </a:solidFill>
              </a:rPr>
              <a:t>Pondasi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Rakit</a:t>
            </a:r>
            <a:r>
              <a:rPr lang="en-US" sz="3200" dirty="0" smtClean="0">
                <a:solidFill>
                  <a:schemeClr val="bg1"/>
                </a:solidFill>
              </a:rPr>
              <a:t>/Raft Foundation </a:t>
            </a:r>
            <a:r>
              <a:rPr lang="en-US" sz="2000" dirty="0" smtClean="0">
                <a:solidFill>
                  <a:schemeClr val="bg1"/>
                </a:solidFill>
              </a:rPr>
              <a:t>(ex: u/ </a:t>
            </a:r>
            <a:r>
              <a:rPr lang="en-US" sz="2000" dirty="0" err="1" smtClean="0">
                <a:solidFill>
                  <a:schemeClr val="bg1"/>
                </a:solidFill>
              </a:rPr>
              <a:t>silo,mesin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pabrik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25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24063"/>
            <a:ext cx="6096000" cy="454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5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18" y="990600"/>
            <a:ext cx="8229600" cy="59131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</a:rPr>
              <a:t>Pondasi</a:t>
            </a:r>
            <a:r>
              <a:rPr lang="en-US" sz="3200" dirty="0" smtClean="0">
                <a:solidFill>
                  <a:schemeClr val="bg1"/>
                </a:solidFill>
              </a:rPr>
              <a:t> Strauss </a:t>
            </a:r>
            <a:r>
              <a:rPr lang="en-US" sz="3200" dirty="0" err="1" smtClean="0">
                <a:solidFill>
                  <a:schemeClr val="bg1"/>
                </a:solidFill>
              </a:rPr>
              <a:t>spile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6418" y="1600200"/>
            <a:ext cx="8229600" cy="3505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Pondasi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bor</a:t>
            </a:r>
            <a:r>
              <a:rPr lang="en-US" sz="2400" dirty="0">
                <a:solidFill>
                  <a:schemeClr val="bg1"/>
                </a:solidFill>
              </a:rPr>
              <a:t> mini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strauss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pile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kondisi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tanah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buruk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yaitu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tanah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rawa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rawa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lapisan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</a:t>
            </a:r>
            <a:r>
              <a:rPr lang="en-US" sz="2000" dirty="0" err="1" smtClean="0">
                <a:solidFill>
                  <a:schemeClr val="bg1"/>
                </a:solidFill>
              </a:rPr>
              <a:t>tanah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kerasnya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jauh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permukaan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tanah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</a:rPr>
              <a:t>Kedalamannya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pun </a:t>
            </a:r>
            <a:r>
              <a:rPr lang="en-US" sz="2000" dirty="0" err="1">
                <a:solidFill>
                  <a:schemeClr val="bg1"/>
                </a:solidFill>
              </a:rPr>
              <a:t>lebih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kedalaman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pondasi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dangkal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biasa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yaitu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     </a:t>
            </a:r>
            <a:r>
              <a:rPr lang="en-US" sz="2000" dirty="0" err="1" smtClean="0">
                <a:solidFill>
                  <a:schemeClr val="bg1"/>
                </a:solidFill>
              </a:rPr>
              <a:t>mencapai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2 – 5 meter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</a:rPr>
              <a:t>Ukuran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diameter </a:t>
            </a:r>
            <a:r>
              <a:rPr lang="en-US" sz="2000" dirty="0" err="1">
                <a:solidFill>
                  <a:schemeClr val="bg1"/>
                </a:solidFill>
              </a:rPr>
              <a:t>pondasi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umumnya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20 </a:t>
            </a:r>
            <a:r>
              <a:rPr lang="en-US" sz="2000" dirty="0" err="1" smtClean="0">
                <a:solidFill>
                  <a:schemeClr val="bg1"/>
                </a:solidFill>
              </a:rPr>
              <a:t>s.d</a:t>
            </a:r>
            <a:r>
              <a:rPr lang="en-US" sz="2000" dirty="0" smtClean="0">
                <a:solidFill>
                  <a:schemeClr val="bg1"/>
                </a:solidFill>
              </a:rPr>
              <a:t> 30 Cm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</a:t>
            </a:r>
            <a:r>
              <a:rPr lang="en-US" sz="3600" dirty="0" smtClean="0">
                <a:solidFill>
                  <a:schemeClr val="bg1"/>
                </a:solidFill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</a:rPr>
              <a:t>Pondasi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Dalam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1905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a. </a:t>
            </a:r>
            <a:r>
              <a:rPr lang="en-US" dirty="0" err="1" smtClean="0">
                <a:solidFill>
                  <a:schemeClr val="bg1"/>
                </a:solidFill>
              </a:rPr>
              <a:t>Pondasi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pancang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b. </a:t>
            </a:r>
            <a:r>
              <a:rPr lang="en-US" dirty="0" err="1" smtClean="0">
                <a:solidFill>
                  <a:schemeClr val="bg1"/>
                </a:solidFill>
              </a:rPr>
              <a:t>Pondasi</a:t>
            </a:r>
            <a:r>
              <a:rPr lang="en-US" dirty="0" smtClean="0">
                <a:solidFill>
                  <a:schemeClr val="bg1"/>
                </a:solidFill>
              </a:rPr>
              <a:t> Bore Pile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4774218" cy="361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7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488"/>
            <a:ext cx="8229600" cy="5913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28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505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6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0288"/>
            <a:ext cx="8229600" cy="66751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Denah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Pondasi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Borepile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29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2854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2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4 Hal Yang </a:t>
            </a:r>
            <a:r>
              <a:rPr lang="en-US" sz="3600" b="1" dirty="0" err="1" smtClean="0">
                <a:solidFill>
                  <a:schemeClr val="bg1"/>
                </a:solidFill>
              </a:rPr>
              <a:t>harus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diperhatikan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dalam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perencanaan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bangunan</a:t>
            </a:r>
            <a:r>
              <a:rPr lang="en-US" sz="3600" b="1" dirty="0" smtClean="0">
                <a:solidFill>
                  <a:schemeClr val="bg1"/>
                </a:solidFill>
              </a:rPr>
              <a:t>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Esetika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sebagai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keindahan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keseraian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bangunan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mampu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memberikan</a:t>
            </a:r>
            <a:r>
              <a:rPr lang="en-US" dirty="0" smtClean="0">
                <a:solidFill>
                  <a:schemeClr val="bg1"/>
                </a:solidFill>
              </a:rPr>
              <a:t> rasa </a:t>
            </a:r>
            <a:r>
              <a:rPr lang="en-US" dirty="0" err="1" smtClean="0">
                <a:solidFill>
                  <a:schemeClr val="bg1"/>
                </a:solidFill>
              </a:rPr>
              <a:t>bangga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pemiliknya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Fungsiona</a:t>
            </a:r>
            <a:r>
              <a:rPr lang="en-US" dirty="0" err="1" smtClean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Disesuaikan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pemanfaatan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penggunaanya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sehingga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pemakaiannya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memberikan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kenikmatan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kenyamanan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Struktura</a:t>
            </a:r>
            <a:r>
              <a:rPr lang="en-US" dirty="0" err="1" smtClean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Mempunyi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struktur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kuat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mantap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memberikan</a:t>
            </a:r>
            <a:r>
              <a:rPr lang="en-US" dirty="0" smtClean="0">
                <a:solidFill>
                  <a:schemeClr val="bg1"/>
                </a:solidFill>
              </a:rPr>
              <a:t> rasa </a:t>
            </a:r>
            <a:r>
              <a:rPr lang="en-US" dirty="0" err="1" smtClean="0">
                <a:solidFill>
                  <a:schemeClr val="bg1"/>
                </a:solidFill>
              </a:rPr>
              <a:t>aman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tinggal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didalamnya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Ekonomis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Pengunaan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bangunan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efisien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memadai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sehingga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bangunan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awet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mempunyai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umur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pakai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panjang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30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605588" cy="482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80288"/>
            <a:ext cx="8229600" cy="6675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Detail </a:t>
            </a:r>
            <a:r>
              <a:rPr lang="en-US" sz="3600" dirty="0" err="1" smtClean="0">
                <a:solidFill>
                  <a:schemeClr val="bg1"/>
                </a:solidFill>
              </a:rPr>
              <a:t>Pondasi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Borepile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Sekian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Terima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Kasih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Tugas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Buat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pondasi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Denah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bangunan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sesuai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tugas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sebelumnya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51688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P</a:t>
            </a:r>
            <a:r>
              <a:rPr lang="en-US" sz="3600" b="1" dirty="0" err="1" smtClean="0">
                <a:solidFill>
                  <a:schemeClr val="bg1"/>
                </a:solidFill>
              </a:rPr>
              <a:t>ondasi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bg1"/>
                </a:solidFill>
                <a:latin typeface="Arial" charset="0"/>
              </a:rPr>
              <a:t>Tujuan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: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Arial" charset="0"/>
              </a:rPr>
              <a:t>Mahasiswa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dapat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membaca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membuat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jenis-jenis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fondasi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.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ondasi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sering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disebut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struktur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bangunan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bagian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bawah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berfungsi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memdukung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seluruh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beban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bangunan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meneruskannya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dibawahnya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ondasi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harus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dibuat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Kuat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Aman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Stabil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Awet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Mampu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memdukung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seluruh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beban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bangunan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Pembuatan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</a:t>
            </a:r>
            <a:r>
              <a:rPr lang="en-US" sz="3600" dirty="0" err="1" smtClean="0">
                <a:solidFill>
                  <a:schemeClr val="bg1"/>
                </a:solidFill>
              </a:rPr>
              <a:t>ondasi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dipengaruhi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oleh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beberapa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hal</a:t>
            </a:r>
            <a:r>
              <a:rPr lang="en-US" sz="3600" dirty="0" smtClean="0">
                <a:solidFill>
                  <a:schemeClr val="bg1"/>
                </a:solidFill>
              </a:rPr>
              <a:t>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1. </a:t>
            </a:r>
            <a:r>
              <a:rPr lang="en-US" dirty="0" err="1" smtClean="0">
                <a:solidFill>
                  <a:schemeClr val="bg1"/>
                </a:solidFill>
              </a:rPr>
              <a:t>Berat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bangunan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en-US" dirty="0" err="1" smtClean="0">
                <a:solidFill>
                  <a:schemeClr val="bg1"/>
                </a:solidFill>
              </a:rPr>
              <a:t>Jenis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dukung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tanah</a:t>
            </a:r>
            <a:r>
              <a:rPr lang="en-US" dirty="0" smtClean="0">
                <a:solidFill>
                  <a:schemeClr val="bg1"/>
                </a:solidFill>
              </a:rPr>
              <a:t> (soil investigation)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3. </a:t>
            </a:r>
            <a:r>
              <a:rPr lang="en-US" dirty="0" err="1" smtClean="0">
                <a:solidFill>
                  <a:schemeClr val="bg1"/>
                </a:solidFill>
              </a:rPr>
              <a:t>Bahan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bangunan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fondasi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4. </a:t>
            </a:r>
            <a:r>
              <a:rPr lang="en-US" dirty="0" err="1" smtClean="0">
                <a:solidFill>
                  <a:schemeClr val="bg1"/>
                </a:solidFill>
              </a:rPr>
              <a:t>Tenaga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kerja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5. </a:t>
            </a:r>
            <a:r>
              <a:rPr lang="en-US" dirty="0" err="1" smtClean="0">
                <a:solidFill>
                  <a:schemeClr val="bg1"/>
                </a:solidFill>
              </a:rPr>
              <a:t>Lokasi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situasi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proyek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6. </a:t>
            </a:r>
            <a:r>
              <a:rPr lang="en-US" dirty="0" err="1" smtClean="0">
                <a:solidFill>
                  <a:schemeClr val="bg1"/>
                </a:solidFill>
              </a:rPr>
              <a:t>Biaya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Faktor</a:t>
            </a:r>
            <a:r>
              <a:rPr lang="en-US" sz="3600" dirty="0" smtClean="0">
                <a:solidFill>
                  <a:schemeClr val="bg1"/>
                </a:solidFill>
              </a:rPr>
              <a:t> yang </a:t>
            </a:r>
            <a:r>
              <a:rPr lang="en-US" sz="3600" dirty="0" err="1" smtClean="0">
                <a:solidFill>
                  <a:schemeClr val="bg1"/>
                </a:solidFill>
              </a:rPr>
              <a:t>dapat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mengakibatkan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kerusakan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</a:t>
            </a:r>
            <a:r>
              <a:rPr lang="en-US" sz="3600" dirty="0" err="1" smtClean="0">
                <a:solidFill>
                  <a:schemeClr val="bg1"/>
                </a:solidFill>
              </a:rPr>
              <a:t>ondasi</a:t>
            </a:r>
            <a:r>
              <a:rPr lang="en-US" sz="3600" dirty="0" smtClean="0">
                <a:solidFill>
                  <a:schemeClr val="bg1"/>
                </a:solidFill>
              </a:rPr>
              <a:t>: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1. </a:t>
            </a:r>
            <a:r>
              <a:rPr lang="en-US" dirty="0" err="1" smtClean="0">
                <a:solidFill>
                  <a:schemeClr val="bg1"/>
                </a:solidFill>
              </a:rPr>
              <a:t>Adanya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perubahan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fungsi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gedung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en-US" dirty="0" err="1" smtClean="0">
                <a:solidFill>
                  <a:schemeClr val="bg1"/>
                </a:solidFill>
              </a:rPr>
              <a:t>Bencana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alam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3. </a:t>
            </a:r>
            <a:r>
              <a:rPr lang="en-US" dirty="0" err="1" smtClean="0">
                <a:solidFill>
                  <a:schemeClr val="bg1"/>
                </a:solidFill>
              </a:rPr>
              <a:t>Getaran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berulang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mesin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kendaraan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4. </a:t>
            </a:r>
            <a:r>
              <a:rPr lang="en-US" dirty="0" err="1" smtClean="0">
                <a:solidFill>
                  <a:schemeClr val="bg1"/>
                </a:solidFill>
              </a:rPr>
              <a:t>Akar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pohon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mengangkat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fondasi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5. </a:t>
            </a:r>
            <a:r>
              <a:rPr lang="en-US" dirty="0" err="1" smtClean="0">
                <a:solidFill>
                  <a:schemeClr val="bg1"/>
                </a:solidFill>
              </a:rPr>
              <a:t>Kerusakan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struktur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tanah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mis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akibat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pembagunan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gedung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didekatnya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6. </a:t>
            </a:r>
            <a:r>
              <a:rPr lang="en-US" dirty="0" err="1" smtClean="0">
                <a:solidFill>
                  <a:schemeClr val="bg1"/>
                </a:solidFill>
              </a:rPr>
              <a:t>Usia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fondasi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kelelahan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bahan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7. Salah </a:t>
            </a:r>
            <a:r>
              <a:rPr lang="en-US" dirty="0" err="1" smtClean="0">
                <a:solidFill>
                  <a:schemeClr val="bg1"/>
                </a:solidFill>
              </a:rPr>
              <a:t>taksir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perencanaan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ketidakpastian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jenis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tanah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Efek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bangunan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akibat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kerusakan</a:t>
            </a:r>
            <a:r>
              <a:rPr lang="en-US" sz="3600" dirty="0" smtClean="0">
                <a:solidFill>
                  <a:schemeClr val="bg1"/>
                </a:solidFill>
              </a:rPr>
              <a:t>/</a:t>
            </a:r>
            <a:r>
              <a:rPr lang="en-US" sz="3600" dirty="0" err="1" smtClean="0">
                <a:solidFill>
                  <a:schemeClr val="bg1"/>
                </a:solidFill>
              </a:rPr>
              <a:t>kegagalan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fondasi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(</a:t>
            </a:r>
            <a:r>
              <a:rPr lang="en-US" sz="2200" dirty="0" err="1" smtClean="0">
                <a:solidFill>
                  <a:schemeClr val="bg1"/>
                </a:solidFill>
              </a:rPr>
              <a:t>penurunan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ataupun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pecah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3505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1. </a:t>
            </a:r>
            <a:r>
              <a:rPr lang="en-US" dirty="0" err="1" smtClean="0">
                <a:solidFill>
                  <a:schemeClr val="bg1"/>
                </a:solidFill>
              </a:rPr>
              <a:t>Dinding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retak-retak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bukan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retak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rambut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miring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en-US" dirty="0" err="1" smtClean="0">
                <a:solidFill>
                  <a:schemeClr val="bg1"/>
                </a:solidFill>
              </a:rPr>
              <a:t>Lantai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bergelombang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pecah-pecah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3. </a:t>
            </a:r>
            <a:r>
              <a:rPr lang="en-US" dirty="0" err="1" smtClean="0">
                <a:solidFill>
                  <a:schemeClr val="bg1"/>
                </a:solidFill>
              </a:rPr>
              <a:t>Kedudukan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kusen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pintu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jendela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bergeser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4. </a:t>
            </a:r>
            <a:r>
              <a:rPr lang="en-US" dirty="0" err="1" smtClean="0">
                <a:solidFill>
                  <a:schemeClr val="bg1"/>
                </a:solidFill>
              </a:rPr>
              <a:t>Sudut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kemiringan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tangga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berubah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5. </a:t>
            </a:r>
            <a:r>
              <a:rPr lang="en-US" dirty="0" err="1" smtClean="0">
                <a:solidFill>
                  <a:schemeClr val="bg1"/>
                </a:solidFill>
              </a:rPr>
              <a:t>Penurunan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bangunan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extrim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keruntuhan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bangunan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Beberapa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syarat</a:t>
            </a:r>
            <a:r>
              <a:rPr lang="en-US" sz="3600" dirty="0" smtClean="0">
                <a:solidFill>
                  <a:schemeClr val="bg1"/>
                </a:solidFill>
              </a:rPr>
              <a:t> yang </a:t>
            </a:r>
            <a:r>
              <a:rPr lang="en-US" sz="3600" dirty="0" err="1" smtClean="0">
                <a:solidFill>
                  <a:schemeClr val="bg1"/>
                </a:solidFill>
              </a:rPr>
              <a:t>harus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diperhatikan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dalam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pekerjaan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fondasi</a:t>
            </a:r>
            <a:r>
              <a:rPr lang="en-US" sz="3600" dirty="0" smtClean="0">
                <a:solidFill>
                  <a:schemeClr val="bg1"/>
                </a:solidFill>
              </a:rPr>
              <a:t>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1.Dasar </a:t>
            </a:r>
            <a:r>
              <a:rPr lang="en-US" dirty="0" err="1" smtClean="0">
                <a:solidFill>
                  <a:schemeClr val="bg1"/>
                </a:solidFill>
              </a:rPr>
              <a:t>fondasi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mempunyai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lebar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cukup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terletak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lapisan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keras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en-US" dirty="0" err="1" smtClean="0">
                <a:solidFill>
                  <a:schemeClr val="bg1"/>
                </a:solidFill>
              </a:rPr>
              <a:t>Hindarkan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pemasangan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fondasi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sebagian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keras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sebagian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lunak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3. </a:t>
            </a:r>
            <a:r>
              <a:rPr lang="en-US" dirty="0" err="1" smtClean="0">
                <a:solidFill>
                  <a:schemeClr val="bg1"/>
                </a:solidFill>
              </a:rPr>
              <a:t>Fondasi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dipasang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menerus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dibawah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seluruh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dinding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bangunan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dibawah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kolom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4.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fondasi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setempat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fondasi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harus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dirangkai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balok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pengikat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02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P</a:t>
            </a:r>
            <a:r>
              <a:rPr lang="en-US" sz="3600" dirty="0" err="1" smtClean="0">
                <a:solidFill>
                  <a:schemeClr val="bg1"/>
                </a:solidFill>
              </a:rPr>
              <a:t>ondasi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dibagi</a:t>
            </a:r>
            <a:r>
              <a:rPr lang="en-US" sz="3600" dirty="0" smtClean="0">
                <a:solidFill>
                  <a:schemeClr val="bg1"/>
                </a:solidFill>
              </a:rPr>
              <a:t> 2 </a:t>
            </a:r>
            <a:r>
              <a:rPr lang="en-US" sz="3600" dirty="0" err="1" smtClean="0">
                <a:solidFill>
                  <a:schemeClr val="bg1"/>
                </a:solidFill>
              </a:rPr>
              <a:t>macam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</a:rPr>
              <a:t>berdasarkan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kedalaman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letaknya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1.Pondasi </a:t>
            </a:r>
            <a:r>
              <a:rPr lang="en-US" sz="2400" dirty="0" err="1" smtClean="0">
                <a:solidFill>
                  <a:schemeClr val="bg1"/>
                </a:solidFill>
              </a:rPr>
              <a:t>dangkal</a:t>
            </a:r>
            <a:r>
              <a:rPr lang="en-US" sz="2400" dirty="0" smtClean="0">
                <a:solidFill>
                  <a:schemeClr val="bg1"/>
                </a:solidFill>
              </a:rPr>
              <a:t> (shallow </a:t>
            </a:r>
            <a:r>
              <a:rPr lang="en-US" sz="2400" dirty="0" err="1" smtClean="0">
                <a:solidFill>
                  <a:schemeClr val="bg1"/>
                </a:solidFill>
              </a:rPr>
              <a:t>fondation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P</a:t>
            </a:r>
            <a:r>
              <a:rPr lang="en-US" sz="2400" dirty="0" err="1" smtClean="0">
                <a:solidFill>
                  <a:schemeClr val="bg1"/>
                </a:solidFill>
              </a:rPr>
              <a:t>ondasi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dangkal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jenis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fondasi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dasar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letaknya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terlalu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tanah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asli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dimana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lapisan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tanah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keras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tidak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terlalu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beban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yang </a:t>
            </a:r>
            <a:r>
              <a:rPr lang="en-US" sz="2400" dirty="0" err="1">
                <a:solidFill>
                  <a:schemeClr val="bg1"/>
                </a:solidFill>
              </a:rPr>
              <a:t>dipikul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terlalu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besar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2. </a:t>
            </a:r>
            <a:r>
              <a:rPr lang="en-US" sz="2400" dirty="0" err="1" smtClean="0">
                <a:solidFill>
                  <a:schemeClr val="bg1"/>
                </a:solidFill>
              </a:rPr>
              <a:t>Pondasi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(deep </a:t>
            </a:r>
            <a:r>
              <a:rPr lang="en-US" sz="2400" dirty="0" err="1" smtClean="0">
                <a:solidFill>
                  <a:schemeClr val="bg1"/>
                </a:solidFill>
              </a:rPr>
              <a:t>fondation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Jenis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fondasi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dipergunakan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apabila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lapisan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tanah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keras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cukup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beban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dipikul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cukup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besar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180-6E01-4DDA-B2E5-3CF768C76B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1200</TotalTime>
  <Words>658</Words>
  <Application>Microsoft Office PowerPoint</Application>
  <PresentationFormat>On-screen Show (4:3)</PresentationFormat>
  <Paragraphs>127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 2</vt:lpstr>
      <vt:lpstr>Flow</vt:lpstr>
      <vt:lpstr>PowerPoint Presentation</vt:lpstr>
      <vt:lpstr>Pendahuluan:</vt:lpstr>
      <vt:lpstr>4 Hal Yang harus diperhatikan dalam perencanaan bangunan:</vt:lpstr>
      <vt:lpstr>Pondasi</vt:lpstr>
      <vt:lpstr>Pembuatan pondasi dipengaruhi oleh beberapa hal:</vt:lpstr>
      <vt:lpstr>Faktor yang dapat mengakibatkan kerusakan pondasi: </vt:lpstr>
      <vt:lpstr>Efek bangunan akibat kerusakan/kegagalan fondasi (penurunan ataupun pecah)</vt:lpstr>
      <vt:lpstr>Beberapa syarat yang harus diperhatikan dalam pekerjaan fondasi:</vt:lpstr>
      <vt:lpstr>Pondasi dibagi 2 macam (berdasarkan kedalaman letaknya)</vt:lpstr>
      <vt:lpstr>1. Pondasi Dangkal</vt:lpstr>
      <vt:lpstr>PowerPoint Presentation</vt:lpstr>
      <vt:lpstr>Pondasi menerus batu kali</vt:lpstr>
      <vt:lpstr>PowerPoint Presentation</vt:lpstr>
      <vt:lpstr>PowerPoint Presentation</vt:lpstr>
      <vt:lpstr>PowerPoint Presentation</vt:lpstr>
      <vt:lpstr>PowerPoint Presentation</vt:lpstr>
      <vt:lpstr>Pondasi setempat beton bertulang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d. Pondasi Rakit/Raft Foundation (ex: u/ silo,mesin pabrik)</vt:lpstr>
      <vt:lpstr>e. Pondasi Strauss spile</vt:lpstr>
      <vt:lpstr>2. Pondasi Dalam </vt:lpstr>
      <vt:lpstr>PowerPoint Presentation</vt:lpstr>
      <vt:lpstr>Denah Pondasi Borepile</vt:lpstr>
      <vt:lpstr>Detail Pondasi Borepile</vt:lpstr>
      <vt:lpstr>Sekian Terima Kasih</vt:lpstr>
      <vt:lpstr>Tugas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Menggambar Rekayasa</dc:title>
  <dc:creator>User</dc:creator>
  <cp:lastModifiedBy>Tri Nugraha Adikesuma</cp:lastModifiedBy>
  <cp:revision>48</cp:revision>
  <dcterms:created xsi:type="dcterms:W3CDTF">2012-02-13T01:29:36Z</dcterms:created>
  <dcterms:modified xsi:type="dcterms:W3CDTF">2016-10-13T22:38:15Z</dcterms:modified>
</cp:coreProperties>
</file>