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3" r:id="rId2"/>
    <p:sldId id="485" r:id="rId3"/>
    <p:sldId id="486" r:id="rId4"/>
    <p:sldId id="487" r:id="rId5"/>
    <p:sldId id="488" r:id="rId6"/>
    <p:sldId id="4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3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98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9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0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1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65" r:id="rId16"/>
    <p:sldLayoutId id="2147483666" r:id="rId17"/>
    <p:sldLayoutId id="2147483667" r:id="rId18"/>
    <p:sldLayoutId id="2147483668" r:id="rId19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Anti Turunan/Integral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14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menggunakan teknik-teknik integrasi yang ada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Integral Trigonometri</a:t>
            </a:r>
          </a:p>
          <a:p>
            <a:pPr marL="0" indent="17463">
              <a:lnSpc>
                <a:spcPct val="90000"/>
              </a:lnSpc>
              <a:buFontTx/>
              <a:buNone/>
            </a:pPr>
            <a:r>
              <a:rPr lang="en-US" sz="2400" noProof="1" smtClean="0">
                <a:sym typeface="Mathematica1" pitchFamily="2" charset="2"/>
              </a:rPr>
              <a:t>Beberapa jenis bentuk Integral Trigonometri yang kerap dijumpai 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39553" y="2868388"/>
          <a:ext cx="5040560" cy="2614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3" imgW="3060360" imgH="1587240" progId="Equation.3">
                  <p:embed/>
                </p:oleObj>
              </mc:Choice>
              <mc:Fallback>
                <p:oleObj name="Equation" r:id="rId3" imgW="3060360" imgH="1587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3" y="2868388"/>
                        <a:ext cx="5040560" cy="2614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724128" y="2587973"/>
            <a:ext cx="3240360" cy="3987242"/>
            <a:chOff x="5873736" y="2587973"/>
            <a:chExt cx="3240360" cy="3987242"/>
          </a:xfrm>
          <a:solidFill>
            <a:schemeClr val="accent3">
              <a:lumMod val="40000"/>
              <a:lumOff val="60000"/>
            </a:schemeClr>
          </a:solidFill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6413796" y="3418970"/>
            <a:ext cx="2160240" cy="1534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5" name="Equation" r:id="rId5" imgW="965160" imgH="685800" progId="Equation.3">
                    <p:embed/>
                  </p:oleObj>
                </mc:Choice>
                <mc:Fallback>
                  <p:oleObj name="Equation" r:id="rId5" imgW="965160" imgH="685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413796" y="3418970"/>
                          <a:ext cx="2160240" cy="15349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6444208" y="5277161"/>
            <a:ext cx="1799057" cy="1298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6" name="Equation" r:id="rId7" imgW="1002960" imgH="723600" progId="Equation.3">
                    <p:embed/>
                  </p:oleObj>
                </mc:Choice>
                <mc:Fallback>
                  <p:oleObj name="Equation" r:id="rId7" imgW="1002960" imgH="723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44208" y="5277161"/>
                          <a:ext cx="1799057" cy="12980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5873736" y="2587973"/>
              <a:ext cx="3240360" cy="830997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Some trigonometric identities needed in this section are the following :</a:t>
              </a:r>
              <a:endParaRPr lang="id-ID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863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b="1" noProof="1" smtClean="0">
                <a:sym typeface="Mathematica1" pitchFamily="2" charset="2"/>
              </a:rPr>
              <a:t>Contoh :</a:t>
            </a:r>
            <a:r>
              <a:rPr lang="en-US" sz="2400" noProof="1" smtClean="0">
                <a:sym typeface="Mathematica1" pitchFamily="2" charset="2"/>
              </a:rPr>
              <a:t> Lakukan evaluasi integral berikut ini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b="1" noProof="1" smtClean="0">
              <a:solidFill>
                <a:schemeClr val="accent2">
                  <a:lumMod val="50000"/>
                </a:schemeClr>
              </a:solidFill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noProof="1" smtClean="0">
                <a:solidFill>
                  <a:schemeClr val="accent2">
                    <a:lumMod val="50000"/>
                  </a:schemeClr>
                </a:solidFill>
                <a:sym typeface="Mathematica1" pitchFamily="2" charset="2"/>
              </a:rPr>
              <a:t>Problem Set 7.3 No. 1 – 30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259632" y="2060848"/>
          <a:ext cx="5184576" cy="372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Equation" r:id="rId3" imgW="2298600" imgH="1650960" progId="Equation.3">
                  <p:embed/>
                </p:oleObj>
              </mc:Choice>
              <mc:Fallback>
                <p:oleObj name="Equation" r:id="rId3" imgW="2298600" imgH="1650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2060848"/>
                        <a:ext cx="5184576" cy="3723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5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Substitusi Yang Merasionalkan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noProof="1" smtClean="0">
                <a:sym typeface="Mathematica1" pitchFamily="2" charset="2"/>
              </a:rPr>
              <a:t>	</a:t>
            </a:r>
            <a:r>
              <a:rPr lang="en-US" sz="2400" u="sng" noProof="1" smtClean="0">
                <a:sym typeface="Mathematica1" pitchFamily="2" charset="2"/>
              </a:rPr>
              <a:t>Integral yang melibatkan              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noProof="1" smtClean="0">
                <a:sym typeface="Mathematica1" pitchFamily="2" charset="2"/>
              </a:rPr>
              <a:t>	Jika              muncul dalam integral, maka substitusi               akan menghilangkan akar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noProof="1">
              <a:sym typeface="Mathematica1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noProof="1" smtClean="0">
                <a:sym typeface="Mathematica1" pitchFamily="2" charset="2"/>
              </a:rPr>
              <a:t>Contoh :</a:t>
            </a:r>
            <a:r>
              <a:rPr lang="en-US" sz="2400" noProof="1" smtClean="0">
                <a:sym typeface="Mathematica1" pitchFamily="2" charset="2"/>
              </a:rPr>
              <a:t> Evaluasi integral berikut  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499992" y="1988840"/>
          <a:ext cx="82009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Equation" r:id="rId3" imgW="520560" imgH="228600" progId="Equation.3">
                  <p:embed/>
                </p:oleObj>
              </mc:Choice>
              <mc:Fallback>
                <p:oleObj name="Equation" r:id="rId3" imgW="520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9992" y="1988840"/>
                        <a:ext cx="820091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835696" y="2420888"/>
          <a:ext cx="8207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5" imgW="520560" imgH="228600" progId="Equation.3">
                  <p:embed/>
                </p:oleObj>
              </mc:Choice>
              <mc:Fallback>
                <p:oleObj name="Equation" r:id="rId5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420888"/>
                        <a:ext cx="8207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7596336" y="2420888"/>
          <a:ext cx="8207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7" imgW="520560" imgH="228600" progId="Equation.3">
                  <p:embed/>
                </p:oleObj>
              </mc:Choice>
              <mc:Fallback>
                <p:oleObj name="Equation" r:id="rId7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2420888"/>
                        <a:ext cx="8207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907704" y="4005064"/>
          <a:ext cx="1872208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Equation" r:id="rId8" imgW="990360" imgH="1143000" progId="Equation.3">
                  <p:embed/>
                </p:oleObj>
              </mc:Choice>
              <mc:Fallback>
                <p:oleObj name="Equation" r:id="rId8" imgW="990360" imgH="114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7704" y="4005064"/>
                        <a:ext cx="1872208" cy="216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67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Substitusi Yang Merasionalkan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noProof="1" smtClean="0">
                <a:sym typeface="Mathematica1" pitchFamily="2" charset="2"/>
              </a:rPr>
              <a:t>	</a:t>
            </a:r>
            <a:r>
              <a:rPr lang="en-US" sz="2400" u="sng" noProof="1" smtClean="0">
                <a:sym typeface="Mathematica1" pitchFamily="2" charset="2"/>
              </a:rPr>
              <a:t>Integral yang melibatkan                                          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noProof="1" smtClean="0">
                <a:sym typeface="Mathematica1" pitchFamily="2" charset="2"/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noProof="1">
              <a:sym typeface="Mathematica1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noProof="1">
              <a:sym typeface="Mathematica1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noProof="1" smtClean="0">
              <a:sym typeface="Mathematica1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noProof="1" smtClean="0">
                <a:sym typeface="Mathematica1" pitchFamily="2" charset="2"/>
              </a:rPr>
              <a:t>Contoh :</a:t>
            </a:r>
            <a:r>
              <a:rPr lang="en-US" sz="2400" noProof="1" smtClean="0">
                <a:sym typeface="Mathematica1" pitchFamily="2" charset="2"/>
              </a:rPr>
              <a:t> Evaluasi integral berikut  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427984" y="1988840"/>
          <a:ext cx="28162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Equation" r:id="rId3" imgW="1790640" imgH="266400" progId="Equation.3">
                  <p:embed/>
                </p:oleObj>
              </mc:Choice>
              <mc:Fallback>
                <p:oleObj name="Equation" r:id="rId3" imgW="1790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984" y="1988840"/>
                        <a:ext cx="2816225" cy="42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979712" y="4437112"/>
          <a:ext cx="3674174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5" imgW="2425680" imgH="1473120" progId="Equation.3">
                  <p:embed/>
                </p:oleObj>
              </mc:Choice>
              <mc:Fallback>
                <p:oleObj name="Equation" r:id="rId5" imgW="242568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4437112"/>
                        <a:ext cx="3674174" cy="2232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43608" y="256490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/>
                        <a:t>Akar</a:t>
                      </a:r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1" smtClean="0"/>
                        <a:t>Substitusi</a:t>
                      </a:r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1" smtClean="0"/>
                        <a:t>Batasan t</a:t>
                      </a:r>
                      <a:endParaRPr lang="en-US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/>
                        <a:t>x = a sin t</a:t>
                      </a:r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/>
                        <a:t>- </a:t>
                      </a:r>
                      <a:r>
                        <a:rPr lang="en-US" noProof="1" smtClean="0">
                          <a:latin typeface="Symbol" pitchFamily="18" charset="2"/>
                        </a:rPr>
                        <a:t>p</a:t>
                      </a:r>
                      <a:r>
                        <a:rPr lang="en-US" noProof="1" smtClean="0"/>
                        <a:t>/2 </a:t>
                      </a:r>
                      <a:r>
                        <a:rPr lang="en-US" u="sng" noProof="1" smtClean="0"/>
                        <a:t>&lt;</a:t>
                      </a:r>
                      <a:r>
                        <a:rPr lang="en-US" noProof="1" smtClean="0"/>
                        <a:t> t </a:t>
                      </a:r>
                      <a:r>
                        <a:rPr lang="en-US" u="sng" noProof="1" smtClean="0"/>
                        <a:t>&lt;</a:t>
                      </a:r>
                      <a:r>
                        <a:rPr lang="en-US" noProof="1" smtClean="0"/>
                        <a:t> </a:t>
                      </a:r>
                      <a:r>
                        <a:rPr lang="en-US" noProof="1" smtClean="0">
                          <a:latin typeface="Symbol" pitchFamily="18" charset="2"/>
                        </a:rPr>
                        <a:t>p</a:t>
                      </a:r>
                      <a:r>
                        <a:rPr lang="en-US" noProof="1" smtClean="0"/>
                        <a:t>/2</a:t>
                      </a:r>
                      <a:endParaRPr lang="en-US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/>
                        <a:t>x = a tan t</a:t>
                      </a:r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1" smtClean="0"/>
                        <a:t>- </a:t>
                      </a:r>
                      <a:r>
                        <a:rPr lang="en-US" noProof="1" smtClean="0">
                          <a:latin typeface="Symbol" pitchFamily="18" charset="2"/>
                        </a:rPr>
                        <a:t>p</a:t>
                      </a:r>
                      <a:r>
                        <a:rPr lang="en-US" noProof="1" smtClean="0"/>
                        <a:t>/2 </a:t>
                      </a:r>
                      <a:r>
                        <a:rPr lang="en-US" u="sng" noProof="1" smtClean="0"/>
                        <a:t>&lt;</a:t>
                      </a:r>
                      <a:r>
                        <a:rPr lang="en-US" noProof="1" smtClean="0"/>
                        <a:t> t </a:t>
                      </a:r>
                      <a:r>
                        <a:rPr lang="en-US" u="sng" noProof="1" smtClean="0"/>
                        <a:t>&lt;</a:t>
                      </a:r>
                      <a:r>
                        <a:rPr lang="en-US" noProof="1" smtClean="0"/>
                        <a:t> </a:t>
                      </a:r>
                      <a:r>
                        <a:rPr lang="en-US" noProof="1" smtClean="0">
                          <a:latin typeface="Symbol" pitchFamily="18" charset="2"/>
                        </a:rPr>
                        <a:t>p</a:t>
                      </a:r>
                      <a:r>
                        <a:rPr lang="en-US" noProof="1" smtClean="0"/>
                        <a:t>/2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/>
                        <a:t>x = a sec t</a:t>
                      </a:r>
                      <a:endParaRPr lang="en-US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1" smtClean="0"/>
                        <a:t>0 </a:t>
                      </a:r>
                      <a:r>
                        <a:rPr lang="en-US" u="sng" noProof="1" smtClean="0"/>
                        <a:t>&lt;</a:t>
                      </a:r>
                      <a:r>
                        <a:rPr lang="en-US" noProof="1" smtClean="0"/>
                        <a:t> t </a:t>
                      </a:r>
                      <a:r>
                        <a:rPr lang="en-US" u="sng" noProof="1" smtClean="0"/>
                        <a:t>&lt;</a:t>
                      </a:r>
                      <a:r>
                        <a:rPr lang="en-US" noProof="1" smtClean="0"/>
                        <a:t> </a:t>
                      </a:r>
                      <a:r>
                        <a:rPr lang="en-US" noProof="1" smtClean="0">
                          <a:latin typeface="Symbol" pitchFamily="18" charset="2"/>
                        </a:rPr>
                        <a:t>p</a:t>
                      </a:r>
                      <a:r>
                        <a:rPr lang="en-US" noProof="1" smtClean="0">
                          <a:latin typeface="+mn-lt"/>
                        </a:rPr>
                        <a:t>,</a:t>
                      </a:r>
                      <a:r>
                        <a:rPr lang="en-US" baseline="0" noProof="1" smtClean="0">
                          <a:latin typeface="+mn-lt"/>
                        </a:rPr>
                        <a:t> t </a:t>
                      </a:r>
                      <a:r>
                        <a:rPr lang="en-US" baseline="0" noProof="1" smtClean="0">
                          <a:latin typeface="Times New Roman"/>
                          <a:cs typeface="Times New Roman"/>
                        </a:rPr>
                        <a:t>≠</a:t>
                      </a:r>
                      <a:r>
                        <a:rPr lang="en-US" baseline="0" noProof="1" smtClean="0">
                          <a:latin typeface="Symbol" pitchFamily="18" charset="2"/>
                          <a:cs typeface="Times New Roman"/>
                        </a:rPr>
                        <a:t>p</a:t>
                      </a:r>
                      <a:r>
                        <a:rPr lang="en-US" baseline="0" noProof="1" smtClean="0">
                          <a:latin typeface="Times New Roman"/>
                          <a:cs typeface="Times New Roman"/>
                        </a:rPr>
                        <a:t>/2</a:t>
                      </a:r>
                      <a:endParaRPr lang="en-US" noProof="1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475656" y="3645024"/>
          <a:ext cx="9382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7" imgW="596880" imgH="253800" progId="Equation.3">
                  <p:embed/>
                </p:oleObj>
              </mc:Choice>
              <mc:Fallback>
                <p:oleObj name="Equation" r:id="rId7" imgW="596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645024"/>
                        <a:ext cx="93821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475656" y="2924944"/>
          <a:ext cx="9382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9" imgW="596880" imgH="253800" progId="Equation.3">
                  <p:embed/>
                </p:oleObj>
              </mc:Choice>
              <mc:Fallback>
                <p:oleObj name="Equation" r:id="rId9" imgW="596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924944"/>
                        <a:ext cx="9382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475656" y="3284984"/>
          <a:ext cx="9382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11" imgW="596880" imgH="253800" progId="Equation.3">
                  <p:embed/>
                </p:oleObj>
              </mc:Choice>
              <mc:Fallback>
                <p:oleObj name="Equation" r:id="rId11" imgW="596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284984"/>
                        <a:ext cx="9382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51920" y="594928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Problem Set 7.4 No. 1 – 26 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6731</TotalTime>
  <Words>109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MS PGothic</vt:lpstr>
      <vt:lpstr>Arial</vt:lpstr>
      <vt:lpstr>Calibri</vt:lpstr>
      <vt:lpstr>Mathematica1</vt:lpstr>
      <vt:lpstr>Symbol</vt:lpstr>
      <vt:lpstr>Times New Roman</vt:lpstr>
      <vt:lpstr>Trebuchet MS</vt:lpstr>
      <vt:lpstr>Wingdings</vt:lpstr>
      <vt:lpstr>Office Theme</vt:lpstr>
      <vt:lpstr>Equation</vt:lpstr>
      <vt:lpstr>Anti Turunan/Integral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632</cp:revision>
  <dcterms:created xsi:type="dcterms:W3CDTF">2013-07-15T09:26:10Z</dcterms:created>
  <dcterms:modified xsi:type="dcterms:W3CDTF">2019-08-09T01:18:10Z</dcterms:modified>
</cp:coreProperties>
</file>