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6DB0A-B84D-4730-8D0D-E43D2A58A76C}" type="datetimeFigureOut">
              <a:rPr lang="id-ID" smtClean="0"/>
              <a:t>29/01/2020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23EFD-A55E-47D9-8410-86BBDF56BF0E}" type="slidenum">
              <a:rPr lang="id-ID" smtClean="0"/>
              <a:t>‹#›</a:t>
            </a:fld>
            <a:endParaRPr lang="id-ID"/>
          </a:p>
        </p:txBody>
      </p:sp>
    </p:spTree>
    <p:extLst>
      <p:ext uri="{BB962C8B-B14F-4D97-AF65-F5344CB8AC3E}">
        <p14:creationId xmlns:p14="http://schemas.microsoft.com/office/powerpoint/2010/main" val="229657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114743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3089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b="1" smtClean="0"/>
              <a:t>p. 603 Net </a:t>
            </a:r>
            <a:r>
              <a:rPr lang="en-US" altLang="id-ID" b="1" i="1" smtClean="0"/>
              <a:t>What</a:t>
            </a:r>
            <a:r>
              <a:rPr lang="en-US" altLang="id-ID" b="1" smtClean="0"/>
              <a:t>?</a:t>
            </a:r>
          </a:p>
          <a:p>
            <a:r>
              <a:rPr lang="en-US" altLang="id-ID" smtClean="0"/>
              <a:t>Q: In general, why do differences exist between net income and net cash provided by operating activities?</a:t>
            </a:r>
          </a:p>
          <a:p>
            <a:r>
              <a:rPr lang="en-US" altLang="id-ID" smtClean="0"/>
              <a:t>A: </a:t>
            </a:r>
            <a:r>
              <a:rPr lang="en-US" altLang="id-ID" i="1" smtClean="0"/>
              <a:t>The differences are explained by differences in the timing of the reporting of revenues and expenses under accrual accounting versus cash. Under accrual accounting, companies report revenues when earned, even if cash hasn’t been received, and they report expenses when incurred, even if cash hasn’t been paid.</a:t>
            </a:r>
            <a:endParaRPr lang="en-US" altLang="id-ID" smtClean="0"/>
          </a:p>
          <a:p>
            <a:endParaRPr lang="en-US" altLang="id-ID" smtClean="0"/>
          </a:p>
        </p:txBody>
      </p:sp>
    </p:spTree>
    <p:extLst>
      <p:ext uri="{BB962C8B-B14F-4D97-AF65-F5344CB8AC3E}">
        <p14:creationId xmlns:p14="http://schemas.microsoft.com/office/powerpoint/2010/main" val="381631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420385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601957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xfrm>
            <a:off x="1190625"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48607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177974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08115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531757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38920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b="1" smtClean="0"/>
              <a:t>p. 605 Cash Flow Isn’t Always What It Seems</a:t>
            </a:r>
          </a:p>
          <a:p>
            <a:r>
              <a:rPr lang="en-US" altLang="id-ID" smtClean="0"/>
              <a:t>Q: For what reasons might managers at WorldCom and at Dynegy take the actions noted above?</a:t>
            </a:r>
          </a:p>
          <a:p>
            <a:r>
              <a:rPr lang="en-US" altLang="id-ID" smtClean="0"/>
              <a:t>A: </a:t>
            </a:r>
            <a:r>
              <a:rPr lang="en-US" altLang="id-ID" i="1" smtClean="0"/>
              <a:t>Analysts increasingly use cash-flow-based measures of income, such as cash flow provided by operations, in addition to net income. More investors now focus on cash flow from operations, and some compensation contracts now have bonuses tied to cash-flow numbers. Thus, some managers have taken actions that artificially increase cash flow from operations.</a:t>
            </a:r>
            <a:endParaRPr lang="en-US" altLang="id-ID" smtClean="0"/>
          </a:p>
          <a:p>
            <a:endParaRPr lang="en-US" altLang="id-ID" smtClean="0"/>
          </a:p>
        </p:txBody>
      </p:sp>
    </p:spTree>
    <p:extLst>
      <p:ext uri="{BB962C8B-B14F-4D97-AF65-F5344CB8AC3E}">
        <p14:creationId xmlns:p14="http://schemas.microsoft.com/office/powerpoint/2010/main" val="425004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125" rIns="91861" bIns="45125"/>
          <a:lstStyle/>
          <a:p>
            <a:endParaRPr lang="id-ID" altLang="id-ID" smtClean="0"/>
          </a:p>
        </p:txBody>
      </p:sp>
    </p:spTree>
    <p:extLst>
      <p:ext uri="{BB962C8B-B14F-4D97-AF65-F5344CB8AC3E}">
        <p14:creationId xmlns:p14="http://schemas.microsoft.com/office/powerpoint/2010/main" val="213140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719891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59983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291072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190625" y="703263"/>
            <a:ext cx="4625975" cy="3470275"/>
          </a:xfrm>
          <a:ln/>
        </p:spPr>
      </p:sp>
      <p:sp>
        <p:nvSpPr>
          <p:cNvPr id="7680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275099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50507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134457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97849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89033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extLst>
      <p:ext uri="{BB962C8B-B14F-4D97-AF65-F5344CB8AC3E}">
        <p14:creationId xmlns:p14="http://schemas.microsoft.com/office/powerpoint/2010/main" val="313454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3EAE5AD-5E5D-44DB-9EEC-832FD8612F5C}"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169425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EAE5AD-5E5D-44DB-9EEC-832FD8612F5C}"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169549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EAE5AD-5E5D-44DB-9EEC-832FD8612F5C}"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276679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19023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EAE5AD-5E5D-44DB-9EEC-832FD8612F5C}"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107790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EAE5AD-5E5D-44DB-9EEC-832FD8612F5C}" type="datetimeFigureOut">
              <a:rPr lang="id-ID" smtClean="0"/>
              <a:t>29/01/2020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121796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3EAE5AD-5E5D-44DB-9EEC-832FD8612F5C}"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101885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3EAE5AD-5E5D-44DB-9EEC-832FD8612F5C}" type="datetimeFigureOut">
              <a:rPr lang="id-ID" smtClean="0"/>
              <a:t>29/01/2020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327970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3EAE5AD-5E5D-44DB-9EEC-832FD8612F5C}" type="datetimeFigureOut">
              <a:rPr lang="id-ID" smtClean="0"/>
              <a:t>29/01/2020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208487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AE5AD-5E5D-44DB-9EEC-832FD8612F5C}" type="datetimeFigureOut">
              <a:rPr lang="id-ID" smtClean="0"/>
              <a:t>29/01/2020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240456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EAE5AD-5E5D-44DB-9EEC-832FD8612F5C}"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30275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EAE5AD-5E5D-44DB-9EEC-832FD8612F5C}" type="datetimeFigureOut">
              <a:rPr lang="id-ID" smtClean="0"/>
              <a:t>29/01/2020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327CA7-0E5E-4A5F-B9A0-4211550F9CE8}" type="slidenum">
              <a:rPr lang="id-ID" smtClean="0"/>
              <a:t>‹#›</a:t>
            </a:fld>
            <a:endParaRPr lang="id-ID"/>
          </a:p>
        </p:txBody>
      </p:sp>
    </p:spTree>
    <p:extLst>
      <p:ext uri="{BB962C8B-B14F-4D97-AF65-F5344CB8AC3E}">
        <p14:creationId xmlns:p14="http://schemas.microsoft.com/office/powerpoint/2010/main" val="8840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AE5AD-5E5D-44DB-9EEC-832FD8612F5C}" type="datetimeFigureOut">
              <a:rPr lang="id-ID" smtClean="0"/>
              <a:t>29/01/2020</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27CA7-0E5E-4A5F-B9A0-4211550F9CE8}" type="slidenum">
              <a:rPr lang="id-ID" smtClean="0"/>
              <a:t>‹#›</a:t>
            </a:fld>
            <a:endParaRPr lang="id-ID"/>
          </a:p>
        </p:txBody>
      </p:sp>
    </p:spTree>
    <p:extLst>
      <p:ext uri="{BB962C8B-B14F-4D97-AF65-F5344CB8AC3E}">
        <p14:creationId xmlns:p14="http://schemas.microsoft.com/office/powerpoint/2010/main" val="16628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3119482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33600" y="1295400"/>
            <a:ext cx="8153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0000"/>
              </a:spcBef>
            </a:pPr>
            <a:r>
              <a:rPr lang="en-US" altLang="id-ID" sz="2600" b="1">
                <a:latin typeface="Arial" panose="020B0604020202020204" pitchFamily="34" charset="0"/>
              </a:rPr>
              <a:t>Types of Cash Inflows and Outflows </a:t>
            </a:r>
          </a:p>
        </p:txBody>
      </p:sp>
      <p:sp>
        <p:nvSpPr>
          <p:cNvPr id="1120259" name="Rectangle 3"/>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Classification of Cash Flows</a:t>
            </a:r>
          </a:p>
        </p:txBody>
      </p:sp>
      <p:sp>
        <p:nvSpPr>
          <p:cNvPr id="19460" name="Text Box 4"/>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19461" name="Rectangle 7"/>
          <p:cNvSpPr>
            <a:spLocks noChangeArrowheads="1"/>
          </p:cNvSpPr>
          <p:nvPr/>
        </p:nvSpPr>
        <p:spPr bwMode="auto">
          <a:xfrm>
            <a:off x="2514600" y="1981200"/>
            <a:ext cx="7696200" cy="175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spcBef>
                <a:spcPct val="45000"/>
              </a:spcBef>
            </a:pPr>
            <a:r>
              <a:rPr lang="en-US" altLang="id-ID">
                <a:solidFill>
                  <a:srgbClr val="000000"/>
                </a:solidFill>
                <a:latin typeface="Arial" panose="020B0604020202020204" pitchFamily="34" charset="0"/>
              </a:rPr>
              <a:t>IFRS requires that the following amounts be disclosed:</a:t>
            </a:r>
          </a:p>
          <a:p>
            <a:pPr lvl="1" algn="l">
              <a:lnSpc>
                <a:spcPct val="130000"/>
              </a:lnSpc>
              <a:spcBef>
                <a:spcPct val="45000"/>
              </a:spcBef>
              <a:buClr>
                <a:srgbClr val="800000"/>
              </a:buClr>
              <a:buFont typeface="Wingdings" panose="05000000000000000000" pitchFamily="2" charset="2"/>
              <a:buChar char="Ø"/>
            </a:pPr>
            <a:r>
              <a:rPr lang="en-US" altLang="id-ID" sz="2200">
                <a:solidFill>
                  <a:srgbClr val="000000"/>
                </a:solidFill>
                <a:latin typeface="Arial" panose="020B0604020202020204" pitchFamily="34" charset="0"/>
              </a:rPr>
              <a:t>Cash paid for taxes.</a:t>
            </a:r>
          </a:p>
          <a:p>
            <a:pPr lvl="1" algn="l">
              <a:lnSpc>
                <a:spcPct val="130000"/>
              </a:lnSpc>
              <a:spcBef>
                <a:spcPct val="45000"/>
              </a:spcBef>
              <a:buClr>
                <a:srgbClr val="800000"/>
              </a:buClr>
              <a:buFont typeface="Wingdings" panose="05000000000000000000" pitchFamily="2" charset="2"/>
              <a:buChar char="Ø"/>
            </a:pPr>
            <a:r>
              <a:rPr lang="en-US" altLang="id-ID" sz="2200">
                <a:solidFill>
                  <a:srgbClr val="000000"/>
                </a:solidFill>
                <a:latin typeface="Arial" panose="020B0604020202020204" pitchFamily="34" charset="0"/>
              </a:rPr>
              <a:t>Cash received and paid from interest and dividends.</a:t>
            </a:r>
          </a:p>
        </p:txBody>
      </p:sp>
      <p:pic>
        <p:nvPicPr>
          <p:cNvPr id="194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4144964"/>
            <a:ext cx="5524500" cy="1874837"/>
          </a:xfrm>
          <a:prstGeom prst="rect">
            <a:avLst/>
          </a:prstGeom>
          <a:noFill/>
          <a:ln w="19050" cap="sq" algn="ctr">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9463" name="Rectangle 9"/>
          <p:cNvSpPr>
            <a:spLocks noChangeArrowheads="1"/>
          </p:cNvSpPr>
          <p:nvPr/>
        </p:nvSpPr>
        <p:spPr bwMode="auto">
          <a:xfrm>
            <a:off x="2476500" y="408463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1200" b="1">
                <a:solidFill>
                  <a:srgbClr val="006386"/>
                </a:solidFill>
                <a:latin typeface="Arial" panose="020B0604020202020204" pitchFamily="34" charset="0"/>
              </a:rPr>
              <a:t>Illustration 13-2</a:t>
            </a:r>
          </a:p>
          <a:p>
            <a:pPr algn="l"/>
            <a:r>
              <a:rPr lang="en-US" altLang="id-ID" sz="1200" b="1">
                <a:latin typeface="Arial" panose="020B0604020202020204" pitchFamily="34" charset="0"/>
              </a:rPr>
              <a:t>Daimler’s statement of cash flows note</a:t>
            </a:r>
          </a:p>
        </p:txBody>
      </p:sp>
    </p:spTree>
    <p:extLst>
      <p:ext uri="{BB962C8B-B14F-4D97-AF65-F5344CB8AC3E}">
        <p14:creationId xmlns:p14="http://schemas.microsoft.com/office/powerpoint/2010/main" val="3200278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286000" y="13716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Significant Non-Cash Activities</a:t>
            </a:r>
          </a:p>
        </p:txBody>
      </p:sp>
      <p:sp>
        <p:nvSpPr>
          <p:cNvPr id="20483" name="Rectangle 7"/>
          <p:cNvSpPr>
            <a:spLocks noChangeArrowheads="1"/>
          </p:cNvSpPr>
          <p:nvPr/>
        </p:nvSpPr>
        <p:spPr bwMode="auto">
          <a:xfrm>
            <a:off x="2514600" y="2057401"/>
            <a:ext cx="7772400"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5000"/>
              </a:spcBef>
              <a:buFontTx/>
              <a:buAutoNum type="arabicPeriod"/>
            </a:pPr>
            <a:r>
              <a:rPr lang="en-US" altLang="id-ID" sz="2200">
                <a:latin typeface="Arial" panose="020B0604020202020204" pitchFamily="34" charset="0"/>
              </a:rPr>
              <a:t>Direct issuance of ordinary shares to purchase assets.</a:t>
            </a:r>
          </a:p>
          <a:p>
            <a:pPr algn="l">
              <a:lnSpc>
                <a:spcPct val="120000"/>
              </a:lnSpc>
              <a:spcBef>
                <a:spcPct val="35000"/>
              </a:spcBef>
              <a:buFontTx/>
              <a:buAutoNum type="arabicPeriod"/>
            </a:pPr>
            <a:r>
              <a:rPr lang="en-US" altLang="id-ID" sz="2200">
                <a:latin typeface="Arial" panose="020B0604020202020204" pitchFamily="34" charset="0"/>
              </a:rPr>
              <a:t>Conversion of bonds into ordinary shares.</a:t>
            </a:r>
          </a:p>
          <a:p>
            <a:pPr algn="l">
              <a:lnSpc>
                <a:spcPct val="120000"/>
              </a:lnSpc>
              <a:spcBef>
                <a:spcPct val="35000"/>
              </a:spcBef>
              <a:buFontTx/>
              <a:buAutoNum type="arabicPeriod"/>
            </a:pPr>
            <a:r>
              <a:rPr lang="en-US" altLang="id-ID" sz="2200">
                <a:latin typeface="Arial" panose="020B0604020202020204" pitchFamily="34" charset="0"/>
              </a:rPr>
              <a:t>Direct issuance of debt to purchase assets.</a:t>
            </a:r>
          </a:p>
          <a:p>
            <a:pPr algn="l">
              <a:lnSpc>
                <a:spcPct val="120000"/>
              </a:lnSpc>
              <a:spcBef>
                <a:spcPct val="35000"/>
              </a:spcBef>
              <a:buFontTx/>
              <a:buAutoNum type="arabicPeriod"/>
            </a:pPr>
            <a:r>
              <a:rPr lang="en-US" altLang="id-ID" sz="2200">
                <a:latin typeface="Arial" panose="020B0604020202020204" pitchFamily="34" charset="0"/>
              </a:rPr>
              <a:t>Exchanges of plant assets.</a:t>
            </a:r>
          </a:p>
        </p:txBody>
      </p:sp>
      <p:sp>
        <p:nvSpPr>
          <p:cNvPr id="20484" name="Rectangle 14"/>
          <p:cNvSpPr>
            <a:spLocks noChangeArrowheads="1"/>
          </p:cNvSpPr>
          <p:nvPr/>
        </p:nvSpPr>
        <p:spPr bwMode="auto">
          <a:xfrm>
            <a:off x="2362200" y="4371976"/>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pPr>
            <a:r>
              <a:rPr lang="en-US" altLang="id-ID" sz="2000">
                <a:latin typeface="Arial" panose="020B0604020202020204" pitchFamily="34" charset="0"/>
              </a:rPr>
              <a:t>Companies report these activities in either a </a:t>
            </a:r>
            <a:r>
              <a:rPr lang="en-US" altLang="id-ID" sz="2000" b="1">
                <a:solidFill>
                  <a:srgbClr val="800000"/>
                </a:solidFill>
                <a:latin typeface="Arial" panose="020B0604020202020204" pitchFamily="34" charset="0"/>
              </a:rPr>
              <a:t>separate note</a:t>
            </a:r>
            <a:r>
              <a:rPr lang="en-US" altLang="id-ID" sz="2000">
                <a:latin typeface="Arial" panose="020B0604020202020204" pitchFamily="34" charset="0"/>
              </a:rPr>
              <a:t> or supplementary schedule to the financial statements.</a:t>
            </a:r>
          </a:p>
        </p:txBody>
      </p:sp>
      <p:sp>
        <p:nvSpPr>
          <p:cNvPr id="20485" name="Text Box 17"/>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881682" name="Rectangle 18"/>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Tree>
    <p:extLst>
      <p:ext uri="{BB962C8B-B14F-4D97-AF65-F5344CB8AC3E}">
        <p14:creationId xmlns:p14="http://schemas.microsoft.com/office/powerpoint/2010/main" val="169146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1"/>
            <a:ext cx="8153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914" y="4724400"/>
            <a:ext cx="27574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3618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286000" y="2057400"/>
            <a:ext cx="7772400"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684213"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5000"/>
              </a:spcBef>
              <a:buSzPct val="80000"/>
            </a:pPr>
            <a:r>
              <a:rPr lang="en-US" altLang="id-ID" b="1">
                <a:latin typeface="Arial" panose="020B0604020202020204" pitchFamily="34" charset="0"/>
              </a:rPr>
              <a:t>Order of Presentation:</a:t>
            </a:r>
          </a:p>
          <a:p>
            <a:pPr lvl="1" algn="l">
              <a:lnSpc>
                <a:spcPct val="120000"/>
              </a:lnSpc>
              <a:spcBef>
                <a:spcPct val="35000"/>
              </a:spcBef>
              <a:buFontTx/>
              <a:buAutoNum type="arabicPeriod"/>
            </a:pPr>
            <a:r>
              <a:rPr lang="en-US" altLang="id-ID">
                <a:solidFill>
                  <a:srgbClr val="000000"/>
                </a:solidFill>
                <a:latin typeface="Arial" panose="020B0604020202020204" pitchFamily="34" charset="0"/>
              </a:rPr>
              <a:t>Operating activities. </a:t>
            </a:r>
          </a:p>
          <a:p>
            <a:pPr lvl="1" algn="l">
              <a:lnSpc>
                <a:spcPct val="120000"/>
              </a:lnSpc>
              <a:spcBef>
                <a:spcPct val="35000"/>
              </a:spcBef>
              <a:buFontTx/>
              <a:buAutoNum type="arabicPeriod"/>
            </a:pPr>
            <a:r>
              <a:rPr lang="en-US" altLang="id-ID">
                <a:solidFill>
                  <a:srgbClr val="000000"/>
                </a:solidFill>
                <a:latin typeface="Arial" panose="020B0604020202020204" pitchFamily="34" charset="0"/>
              </a:rPr>
              <a:t>Investing activities.</a:t>
            </a:r>
          </a:p>
          <a:p>
            <a:pPr lvl="1" algn="l">
              <a:lnSpc>
                <a:spcPct val="120000"/>
              </a:lnSpc>
              <a:spcBef>
                <a:spcPct val="35000"/>
              </a:spcBef>
              <a:buFontTx/>
              <a:buAutoNum type="arabicPeriod"/>
            </a:pPr>
            <a:r>
              <a:rPr lang="en-US" altLang="id-ID">
                <a:solidFill>
                  <a:srgbClr val="000000"/>
                </a:solidFill>
                <a:latin typeface="Arial" panose="020B0604020202020204" pitchFamily="34" charset="0"/>
              </a:rPr>
              <a:t>Financing activities.</a:t>
            </a:r>
            <a:endParaRPr lang="en-US" altLang="id-ID" sz="2200">
              <a:solidFill>
                <a:srgbClr val="000000"/>
              </a:solidFill>
              <a:latin typeface="Arial" panose="020B0604020202020204" pitchFamily="34" charset="0"/>
            </a:endParaRPr>
          </a:p>
        </p:txBody>
      </p:sp>
      <p:sp>
        <p:nvSpPr>
          <p:cNvPr id="22531" name="Text Box 5"/>
          <p:cNvSpPr txBox="1">
            <a:spLocks noChangeArrowheads="1"/>
          </p:cNvSpPr>
          <p:nvPr/>
        </p:nvSpPr>
        <p:spPr bwMode="auto">
          <a:xfrm>
            <a:off x="7010400" y="2362201"/>
            <a:ext cx="2971800" cy="461665"/>
          </a:xfrm>
          <a:prstGeom prst="rect">
            <a:avLst/>
          </a:prstGeom>
          <a:solidFill>
            <a:srgbClr val="FFFFCC"/>
          </a:solidFill>
          <a:ln w="28575" cap="sq">
            <a:solidFill>
              <a:srgbClr val="8000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id-ID">
                <a:solidFill>
                  <a:schemeClr val="folHlink"/>
                </a:solidFill>
                <a:latin typeface="Arial" panose="020B0604020202020204" pitchFamily="34" charset="0"/>
              </a:rPr>
              <a:t>Direct Method</a:t>
            </a:r>
          </a:p>
        </p:txBody>
      </p:sp>
      <p:sp>
        <p:nvSpPr>
          <p:cNvPr id="22532" name="Text Box 6"/>
          <p:cNvSpPr txBox="1">
            <a:spLocks noChangeArrowheads="1"/>
          </p:cNvSpPr>
          <p:nvPr/>
        </p:nvSpPr>
        <p:spPr bwMode="auto">
          <a:xfrm>
            <a:off x="7010400" y="3048001"/>
            <a:ext cx="2971800" cy="461665"/>
          </a:xfrm>
          <a:prstGeom prst="rect">
            <a:avLst/>
          </a:prstGeom>
          <a:solidFill>
            <a:srgbClr val="FFFFCC"/>
          </a:solidFill>
          <a:ln w="28575" cap="sq">
            <a:solidFill>
              <a:srgbClr val="8000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id-ID">
                <a:solidFill>
                  <a:schemeClr val="folHlink"/>
                </a:solidFill>
                <a:latin typeface="Arial" panose="020B0604020202020204" pitchFamily="34" charset="0"/>
              </a:rPr>
              <a:t>Indirect Method</a:t>
            </a:r>
          </a:p>
        </p:txBody>
      </p:sp>
      <p:sp>
        <p:nvSpPr>
          <p:cNvPr id="22533" name="AutoShape 7"/>
          <p:cNvSpPr>
            <a:spLocks/>
          </p:cNvSpPr>
          <p:nvPr/>
        </p:nvSpPr>
        <p:spPr bwMode="auto">
          <a:xfrm>
            <a:off x="6324600" y="2286000"/>
            <a:ext cx="381000" cy="1295400"/>
          </a:xfrm>
          <a:prstGeom prst="leftBrace">
            <a:avLst>
              <a:gd name="adj1" fmla="val 28333"/>
              <a:gd name="adj2" fmla="val 50000"/>
            </a:avLst>
          </a:prstGeom>
          <a:noFill/>
          <a:ln w="28575" cap="sq">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id-ID" altLang="id-ID"/>
          </a:p>
        </p:txBody>
      </p:sp>
      <p:sp>
        <p:nvSpPr>
          <p:cNvPr id="22534" name="Text Box 9"/>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22535" name="Rectangle 10"/>
          <p:cNvSpPr>
            <a:spLocks noChangeArrowheads="1"/>
          </p:cNvSpPr>
          <p:nvPr/>
        </p:nvSpPr>
        <p:spPr bwMode="auto">
          <a:xfrm>
            <a:off x="2286000" y="13716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Format of the Statement of Cash Flows </a:t>
            </a:r>
          </a:p>
        </p:txBody>
      </p:sp>
      <p:sp>
        <p:nvSpPr>
          <p:cNvPr id="964619" name="Rectangle 11"/>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22537" name="Rectangle 12"/>
          <p:cNvSpPr>
            <a:spLocks noChangeArrowheads="1"/>
          </p:cNvSpPr>
          <p:nvPr/>
        </p:nvSpPr>
        <p:spPr bwMode="auto">
          <a:xfrm>
            <a:off x="2286000" y="4448175"/>
            <a:ext cx="79248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pPr>
            <a:r>
              <a:rPr lang="en-US" altLang="id-ID" sz="2200">
                <a:latin typeface="Arial" panose="020B0604020202020204" pitchFamily="34" charset="0"/>
              </a:rPr>
              <a:t>The cash flows from operating activities section always appears first, followed by the investing and financing sections.</a:t>
            </a:r>
          </a:p>
        </p:txBody>
      </p:sp>
    </p:spTree>
    <p:extLst>
      <p:ext uri="{BB962C8B-B14F-4D97-AF65-F5344CB8AC3E}">
        <p14:creationId xmlns:p14="http://schemas.microsoft.com/office/powerpoint/2010/main" val="3325704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10" name="Rectangle 6"/>
          <p:cNvSpPr>
            <a:spLocks noChangeArrowheads="1"/>
          </p:cNvSpPr>
          <p:nvPr/>
        </p:nvSpPr>
        <p:spPr bwMode="auto">
          <a:xfrm>
            <a:off x="1981200" y="2286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Format of the Statement of Cash Flows</a:t>
            </a:r>
          </a:p>
        </p:txBody>
      </p:sp>
      <p:sp>
        <p:nvSpPr>
          <p:cNvPr id="23555" name="Text Box 7"/>
          <p:cNvSpPr txBox="1">
            <a:spLocks noChangeArrowheads="1"/>
          </p:cNvSpPr>
          <p:nvPr/>
        </p:nvSpPr>
        <p:spPr bwMode="auto">
          <a:xfrm>
            <a:off x="2667000" y="64452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23556" name="Text Box 11"/>
          <p:cNvSpPr txBox="1">
            <a:spLocks noChangeArrowheads="1"/>
          </p:cNvSpPr>
          <p:nvPr/>
        </p:nvSpPr>
        <p:spPr bwMode="auto">
          <a:xfrm>
            <a:off x="8305800" y="993776"/>
            <a:ext cx="13716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13-3</a:t>
            </a:r>
          </a:p>
        </p:txBody>
      </p:sp>
      <p:pic>
        <p:nvPicPr>
          <p:cNvPr id="2355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46200"/>
            <a:ext cx="6934200" cy="4978400"/>
          </a:xfrm>
          <a:prstGeom prst="rect">
            <a:avLst/>
          </a:prstGeom>
          <a:noFill/>
          <a:ln w="19050" cap="sq" algn="ctr">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2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038600" y="1295401"/>
            <a:ext cx="6400800" cy="854075"/>
          </a:xfrm>
          <a:prstGeom prst="rect">
            <a:avLst/>
          </a:prstGeom>
          <a:solidFill>
            <a:schemeClr val="bg1"/>
          </a:solidFill>
          <a:ln>
            <a:noFill/>
          </a:ln>
          <a:extLs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tabLst>
                <a:tab pos="2057400" algn="l"/>
              </a:tabLst>
              <a:defRPr sz="2400">
                <a:solidFill>
                  <a:schemeClr val="tx1"/>
                </a:solidFill>
                <a:latin typeface="Times New Roman" panose="02020603050405020304" pitchFamily="18" charset="0"/>
              </a:defRPr>
            </a:lvl1pPr>
            <a:lvl2pPr marL="742950" indent="-285750">
              <a:tabLst>
                <a:tab pos="2057400" algn="l"/>
              </a:tabLst>
              <a:defRPr sz="2400">
                <a:solidFill>
                  <a:schemeClr val="tx1"/>
                </a:solidFill>
                <a:latin typeface="Times New Roman" panose="02020603050405020304" pitchFamily="18" charset="0"/>
              </a:defRPr>
            </a:lvl2pPr>
            <a:lvl3pPr marL="1143000" indent="-228600">
              <a:tabLst>
                <a:tab pos="2057400" algn="l"/>
              </a:tabLst>
              <a:defRPr sz="2400">
                <a:solidFill>
                  <a:schemeClr val="tx1"/>
                </a:solidFill>
                <a:latin typeface="Times New Roman" panose="02020603050405020304" pitchFamily="18" charset="0"/>
              </a:defRPr>
            </a:lvl3pPr>
            <a:lvl4pPr marL="1600200" indent="-228600">
              <a:tabLst>
                <a:tab pos="2057400" algn="l"/>
              </a:tabLst>
              <a:defRPr sz="2400">
                <a:solidFill>
                  <a:schemeClr val="tx1"/>
                </a:solidFill>
                <a:latin typeface="Times New Roman" panose="02020603050405020304" pitchFamily="18" charset="0"/>
              </a:defRPr>
            </a:lvl4pPr>
            <a:lvl5pPr marL="2057400" indent="-228600">
              <a:tabLst>
                <a:tab pos="20574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9pPr>
          </a:lstStyle>
          <a:p>
            <a:pPr algn="l">
              <a:lnSpc>
                <a:spcPct val="125000"/>
              </a:lnSpc>
              <a:spcBef>
                <a:spcPct val="50000"/>
              </a:spcBef>
            </a:pPr>
            <a:r>
              <a:rPr lang="en-US" altLang="id-ID" sz="2000">
                <a:latin typeface="Arial" panose="020B0604020202020204" pitchFamily="34" charset="0"/>
              </a:rPr>
              <a:t>During its first week, Hu Na Company had these transactions.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93826"/>
            <a:ext cx="1809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21219" name="Rectangle 3"/>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109538">
              <a:defRPr/>
            </a:pPr>
            <a:r>
              <a:rPr lang="en-US" sz="2900" b="1" i="1">
                <a:solidFill>
                  <a:schemeClr val="bg1"/>
                </a:solidFill>
                <a:effectLst>
                  <a:outerShdw blurRad="38100" dist="38100" dir="2700000" algn="tl">
                    <a:srgbClr val="000000"/>
                  </a:outerShdw>
                </a:effectLst>
                <a:latin typeface="Arial" pitchFamily="34" charset="0"/>
              </a:rPr>
              <a:t>Format of the Statement of Cash Flows</a:t>
            </a:r>
          </a:p>
        </p:txBody>
      </p:sp>
      <p:sp>
        <p:nvSpPr>
          <p:cNvPr id="24581" name="Rectangle 7"/>
          <p:cNvSpPr>
            <a:spLocks noChangeArrowheads="1"/>
          </p:cNvSpPr>
          <p:nvPr/>
        </p:nvSpPr>
        <p:spPr bwMode="auto">
          <a:xfrm>
            <a:off x="2057400" y="2286000"/>
            <a:ext cx="6324600" cy="3985706"/>
          </a:xfrm>
          <a:prstGeom prst="rect">
            <a:avLst/>
          </a:prstGeom>
          <a:solidFill>
            <a:schemeClr val="bg1"/>
          </a:solidFill>
          <a:ln>
            <a:noFill/>
          </a:ln>
          <a:extLs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457200" indent="-457200">
              <a:tabLst>
                <a:tab pos="2057400" algn="l"/>
              </a:tabLst>
              <a:defRPr sz="2400">
                <a:solidFill>
                  <a:schemeClr val="tx1"/>
                </a:solidFill>
                <a:latin typeface="Times New Roman" panose="02020603050405020304" pitchFamily="18" charset="0"/>
              </a:defRPr>
            </a:lvl1pPr>
            <a:lvl2pPr marL="742950" indent="-285750">
              <a:tabLst>
                <a:tab pos="2057400" algn="l"/>
              </a:tabLst>
              <a:defRPr sz="2400">
                <a:solidFill>
                  <a:schemeClr val="tx1"/>
                </a:solidFill>
                <a:latin typeface="Times New Roman" panose="02020603050405020304" pitchFamily="18" charset="0"/>
              </a:defRPr>
            </a:lvl2pPr>
            <a:lvl3pPr marL="1143000" indent="-228600">
              <a:tabLst>
                <a:tab pos="2057400" algn="l"/>
              </a:tabLst>
              <a:defRPr sz="2400">
                <a:solidFill>
                  <a:schemeClr val="tx1"/>
                </a:solidFill>
                <a:latin typeface="Times New Roman" panose="02020603050405020304" pitchFamily="18" charset="0"/>
              </a:defRPr>
            </a:lvl3pPr>
            <a:lvl4pPr marL="1600200" indent="-228600">
              <a:tabLst>
                <a:tab pos="2057400" algn="l"/>
              </a:tabLst>
              <a:defRPr sz="2400">
                <a:solidFill>
                  <a:schemeClr val="tx1"/>
                </a:solidFill>
                <a:latin typeface="Times New Roman" panose="02020603050405020304" pitchFamily="18" charset="0"/>
              </a:defRPr>
            </a:lvl4pPr>
            <a:lvl5pPr marL="2057400" indent="-228600">
              <a:tabLst>
                <a:tab pos="20574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9pPr>
          </a:lstStyle>
          <a:p>
            <a:pPr algn="l">
              <a:lnSpc>
                <a:spcPct val="125000"/>
              </a:lnSpc>
              <a:spcBef>
                <a:spcPct val="35000"/>
              </a:spcBef>
              <a:buFontTx/>
              <a:buAutoNum type="arabicPeriod"/>
            </a:pPr>
            <a:r>
              <a:rPr lang="en-US" altLang="id-ID" sz="2000">
                <a:latin typeface="Arial" panose="020B0604020202020204" pitchFamily="34" charset="0"/>
              </a:rPr>
              <a:t>Issued 100,000 HK$50 par value ordinary shares for HK$8,000,000 cash.</a:t>
            </a:r>
          </a:p>
          <a:p>
            <a:pPr algn="l">
              <a:lnSpc>
                <a:spcPct val="125000"/>
              </a:lnSpc>
              <a:spcBef>
                <a:spcPct val="35000"/>
              </a:spcBef>
              <a:buFontTx/>
              <a:buAutoNum type="arabicPeriod"/>
            </a:pPr>
            <a:r>
              <a:rPr lang="en-US" altLang="id-ID" sz="2000">
                <a:latin typeface="Arial" panose="020B0604020202020204" pitchFamily="34" charset="0"/>
              </a:rPr>
              <a:t>Borrowed HK$2,000,000 from Castle Bank, signing a 5-year note bearing 8% interest.</a:t>
            </a:r>
          </a:p>
          <a:p>
            <a:pPr algn="l">
              <a:lnSpc>
                <a:spcPct val="125000"/>
              </a:lnSpc>
              <a:spcBef>
                <a:spcPct val="35000"/>
              </a:spcBef>
              <a:buFontTx/>
              <a:buAutoNum type="arabicPeriod"/>
            </a:pPr>
            <a:r>
              <a:rPr lang="en-US" altLang="id-ID" sz="2000">
                <a:latin typeface="Arial" panose="020B0604020202020204" pitchFamily="34" charset="0"/>
              </a:rPr>
              <a:t>Purchased two semi-trailer trucks for HK$1,700,000 cash.</a:t>
            </a:r>
          </a:p>
          <a:p>
            <a:pPr algn="l">
              <a:lnSpc>
                <a:spcPct val="125000"/>
              </a:lnSpc>
              <a:spcBef>
                <a:spcPct val="35000"/>
              </a:spcBef>
              <a:buFontTx/>
              <a:buAutoNum type="arabicPeriod"/>
            </a:pPr>
            <a:r>
              <a:rPr lang="en-US" altLang="id-ID" sz="2000">
                <a:latin typeface="Arial" panose="020B0604020202020204" pitchFamily="34" charset="0"/>
              </a:rPr>
              <a:t>Paid employees HK$120,000 for salaries and wages.</a:t>
            </a:r>
          </a:p>
          <a:p>
            <a:pPr algn="l">
              <a:lnSpc>
                <a:spcPct val="125000"/>
              </a:lnSpc>
              <a:spcBef>
                <a:spcPct val="35000"/>
              </a:spcBef>
              <a:buFontTx/>
              <a:buAutoNum type="arabicPeriod"/>
            </a:pPr>
            <a:r>
              <a:rPr lang="en-US" altLang="id-ID" sz="2000">
                <a:latin typeface="Arial" panose="020B0604020202020204" pitchFamily="34" charset="0"/>
              </a:rPr>
              <a:t>Collected HK$200,000 cash for services provided.</a:t>
            </a:r>
          </a:p>
        </p:txBody>
      </p:sp>
      <p:sp>
        <p:nvSpPr>
          <p:cNvPr id="1085448" name="AutoShape 8"/>
          <p:cNvSpPr>
            <a:spLocks noChangeArrowheads="1"/>
          </p:cNvSpPr>
          <p:nvPr/>
        </p:nvSpPr>
        <p:spPr bwMode="auto">
          <a:xfrm>
            <a:off x="8534400" y="25146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Financing</a:t>
            </a:r>
          </a:p>
        </p:txBody>
      </p:sp>
      <p:sp>
        <p:nvSpPr>
          <p:cNvPr id="1085455" name="AutoShape 15"/>
          <p:cNvSpPr>
            <a:spLocks noChangeArrowheads="1"/>
          </p:cNvSpPr>
          <p:nvPr/>
        </p:nvSpPr>
        <p:spPr bwMode="auto">
          <a:xfrm>
            <a:off x="8534400" y="34290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Financing</a:t>
            </a:r>
          </a:p>
        </p:txBody>
      </p:sp>
      <p:sp>
        <p:nvSpPr>
          <p:cNvPr id="1085456" name="AutoShape 16"/>
          <p:cNvSpPr>
            <a:spLocks noChangeArrowheads="1"/>
          </p:cNvSpPr>
          <p:nvPr/>
        </p:nvSpPr>
        <p:spPr bwMode="auto">
          <a:xfrm>
            <a:off x="8534400" y="42672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Investing</a:t>
            </a:r>
          </a:p>
        </p:txBody>
      </p:sp>
      <p:sp>
        <p:nvSpPr>
          <p:cNvPr id="1085457" name="AutoShape 17"/>
          <p:cNvSpPr>
            <a:spLocks noChangeArrowheads="1"/>
          </p:cNvSpPr>
          <p:nvPr/>
        </p:nvSpPr>
        <p:spPr bwMode="auto">
          <a:xfrm>
            <a:off x="8534400" y="50292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Operating</a:t>
            </a:r>
          </a:p>
        </p:txBody>
      </p:sp>
      <p:sp>
        <p:nvSpPr>
          <p:cNvPr id="1085458" name="AutoShape 18"/>
          <p:cNvSpPr>
            <a:spLocks noChangeArrowheads="1"/>
          </p:cNvSpPr>
          <p:nvPr/>
        </p:nvSpPr>
        <p:spPr bwMode="auto">
          <a:xfrm>
            <a:off x="8534400" y="57150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Operating</a:t>
            </a:r>
          </a:p>
        </p:txBody>
      </p:sp>
      <p:sp>
        <p:nvSpPr>
          <p:cNvPr id="24587" name="AutoShape 19"/>
          <p:cNvSpPr>
            <a:spLocks noChangeArrowheads="1"/>
          </p:cNvSpPr>
          <p:nvPr/>
        </p:nvSpPr>
        <p:spPr bwMode="auto">
          <a:xfrm>
            <a:off x="8534400" y="1905000"/>
            <a:ext cx="1905000" cy="533400"/>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id-ID" b="1">
                <a:solidFill>
                  <a:srgbClr val="800000"/>
                </a:solidFill>
                <a:latin typeface="Arial" panose="020B0604020202020204" pitchFamily="34" charset="0"/>
              </a:rPr>
              <a:t>Classification</a:t>
            </a:r>
          </a:p>
        </p:txBody>
      </p:sp>
      <p:sp>
        <p:nvSpPr>
          <p:cNvPr id="24588" name="Line 20"/>
          <p:cNvSpPr>
            <a:spLocks noChangeShapeType="1"/>
          </p:cNvSpPr>
          <p:nvPr/>
        </p:nvSpPr>
        <p:spPr bwMode="auto">
          <a:xfrm>
            <a:off x="8458200" y="2362200"/>
            <a:ext cx="1981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4589" name="Text Box 21"/>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Tree>
    <p:extLst>
      <p:ext uri="{BB962C8B-B14F-4D97-AF65-F5344CB8AC3E}">
        <p14:creationId xmlns:p14="http://schemas.microsoft.com/office/powerpoint/2010/main" val="434170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48"/>
                                        </p:tgtEl>
                                        <p:attrNameLst>
                                          <p:attrName>style.visibility</p:attrName>
                                        </p:attrNameLst>
                                      </p:cBhvr>
                                      <p:to>
                                        <p:strVal val="visible"/>
                                      </p:to>
                                    </p:set>
                                    <p:animEffect transition="in" filter="wipe(left)">
                                      <p:cBhvr>
                                        <p:cTn id="7" dur="500"/>
                                        <p:tgtEl>
                                          <p:spTgt spid="1085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55"/>
                                        </p:tgtEl>
                                        <p:attrNameLst>
                                          <p:attrName>style.visibility</p:attrName>
                                        </p:attrNameLst>
                                      </p:cBhvr>
                                      <p:to>
                                        <p:strVal val="visible"/>
                                      </p:to>
                                    </p:set>
                                    <p:animEffect transition="in" filter="wipe(left)">
                                      <p:cBhvr>
                                        <p:cTn id="12" dur="500"/>
                                        <p:tgtEl>
                                          <p:spTgt spid="10854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5456"/>
                                        </p:tgtEl>
                                        <p:attrNameLst>
                                          <p:attrName>style.visibility</p:attrName>
                                        </p:attrNameLst>
                                      </p:cBhvr>
                                      <p:to>
                                        <p:strVal val="visible"/>
                                      </p:to>
                                    </p:set>
                                    <p:animEffect transition="in" filter="wipe(left)">
                                      <p:cBhvr>
                                        <p:cTn id="17" dur="500"/>
                                        <p:tgtEl>
                                          <p:spTgt spid="10854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5457"/>
                                        </p:tgtEl>
                                        <p:attrNameLst>
                                          <p:attrName>style.visibility</p:attrName>
                                        </p:attrNameLst>
                                      </p:cBhvr>
                                      <p:to>
                                        <p:strVal val="visible"/>
                                      </p:to>
                                    </p:set>
                                    <p:animEffect transition="in" filter="wipe(left)">
                                      <p:cBhvr>
                                        <p:cTn id="22" dur="500"/>
                                        <p:tgtEl>
                                          <p:spTgt spid="1085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5458"/>
                                        </p:tgtEl>
                                        <p:attrNameLst>
                                          <p:attrName>style.visibility</p:attrName>
                                        </p:attrNameLst>
                                      </p:cBhvr>
                                      <p:to>
                                        <p:strVal val="visible"/>
                                      </p:to>
                                    </p:set>
                                    <p:animEffect transition="in" filter="wipe(left)">
                                      <p:cBhvr>
                                        <p:cTn id="27" dur="500"/>
                                        <p:tgtEl>
                                          <p:spTgt spid="108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8" grpId="0"/>
      <p:bldP spid="1085455" grpId="0"/>
      <p:bldP spid="1085456" grpId="0"/>
      <p:bldP spid="1085457" grpId="0"/>
      <p:bldP spid="10854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438400" y="2057400"/>
            <a:ext cx="7772400" cy="224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684213"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spcBef>
                <a:spcPct val="35000"/>
              </a:spcBef>
            </a:pPr>
            <a:r>
              <a:rPr lang="en-US" altLang="id-ID" b="1">
                <a:solidFill>
                  <a:srgbClr val="800000"/>
                </a:solidFill>
                <a:latin typeface="Arial" panose="020B0604020202020204" pitchFamily="34" charset="0"/>
              </a:rPr>
              <a:t>Three Sources</a:t>
            </a:r>
            <a:r>
              <a:rPr lang="en-US" altLang="id-ID">
                <a:solidFill>
                  <a:srgbClr val="000000"/>
                </a:solidFill>
                <a:latin typeface="Arial" panose="020B0604020202020204" pitchFamily="34" charset="0"/>
              </a:rPr>
              <a:t> of Information:</a:t>
            </a:r>
          </a:p>
          <a:p>
            <a:pPr lvl="1" algn="l">
              <a:lnSpc>
                <a:spcPct val="130000"/>
              </a:lnSpc>
              <a:spcBef>
                <a:spcPct val="35000"/>
              </a:spcBef>
              <a:buClr>
                <a:srgbClr val="800000"/>
              </a:buClr>
              <a:buFontTx/>
              <a:buAutoNum type="arabicPeriod"/>
            </a:pPr>
            <a:r>
              <a:rPr lang="en-US" altLang="id-ID" sz="2200">
                <a:solidFill>
                  <a:srgbClr val="000000"/>
                </a:solidFill>
                <a:latin typeface="Arial" panose="020B0604020202020204" pitchFamily="34" charset="0"/>
              </a:rPr>
              <a:t>Comparative statement of financial position</a:t>
            </a:r>
          </a:p>
          <a:p>
            <a:pPr lvl="1" algn="l">
              <a:lnSpc>
                <a:spcPct val="130000"/>
              </a:lnSpc>
              <a:spcBef>
                <a:spcPct val="35000"/>
              </a:spcBef>
              <a:buClr>
                <a:srgbClr val="800000"/>
              </a:buClr>
              <a:buFontTx/>
              <a:buAutoNum type="arabicPeriod"/>
            </a:pPr>
            <a:r>
              <a:rPr lang="en-US" altLang="id-ID" sz="2200">
                <a:solidFill>
                  <a:srgbClr val="000000"/>
                </a:solidFill>
                <a:latin typeface="Arial" panose="020B0604020202020204" pitchFamily="34" charset="0"/>
              </a:rPr>
              <a:t>Current income statement</a:t>
            </a:r>
          </a:p>
          <a:p>
            <a:pPr lvl="1" algn="l">
              <a:lnSpc>
                <a:spcPct val="130000"/>
              </a:lnSpc>
              <a:spcBef>
                <a:spcPct val="35000"/>
              </a:spcBef>
              <a:buClr>
                <a:srgbClr val="800000"/>
              </a:buClr>
              <a:buFontTx/>
              <a:buAutoNum type="arabicPeriod"/>
            </a:pPr>
            <a:r>
              <a:rPr lang="en-US" altLang="id-ID" sz="2200">
                <a:solidFill>
                  <a:srgbClr val="000000"/>
                </a:solidFill>
                <a:latin typeface="Arial" panose="020B0604020202020204" pitchFamily="34" charset="0"/>
              </a:rPr>
              <a:t>Additional information</a:t>
            </a:r>
          </a:p>
        </p:txBody>
      </p:sp>
      <p:sp>
        <p:nvSpPr>
          <p:cNvPr id="966664" name="Rectangle 8"/>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25604" name="Rectangle 9"/>
          <p:cNvSpPr>
            <a:spLocks noChangeArrowheads="1"/>
          </p:cNvSpPr>
          <p:nvPr/>
        </p:nvSpPr>
        <p:spPr bwMode="auto">
          <a:xfrm>
            <a:off x="2286000" y="13716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Preparing the Statement of Cash Flows </a:t>
            </a:r>
          </a:p>
        </p:txBody>
      </p:sp>
      <p:sp>
        <p:nvSpPr>
          <p:cNvPr id="25605" name="Text Box 11"/>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Tree>
    <p:extLst>
      <p:ext uri="{BB962C8B-B14F-4D97-AF65-F5344CB8AC3E}">
        <p14:creationId xmlns:p14="http://schemas.microsoft.com/office/powerpoint/2010/main" val="71595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286000" y="1371600"/>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1149350" indent="-11493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id-ID" sz="2600">
                <a:solidFill>
                  <a:srgbClr val="000000"/>
                </a:solidFill>
                <a:latin typeface="Arial" panose="020B0604020202020204" pitchFamily="34" charset="0"/>
              </a:rPr>
              <a:t>Three Major Steps:</a:t>
            </a:r>
          </a:p>
        </p:txBody>
      </p:sp>
      <p:sp>
        <p:nvSpPr>
          <p:cNvPr id="26627" name="Text Box 6"/>
          <p:cNvSpPr txBox="1">
            <a:spLocks noChangeArrowheads="1"/>
          </p:cNvSpPr>
          <p:nvPr/>
        </p:nvSpPr>
        <p:spPr bwMode="auto">
          <a:xfrm>
            <a:off x="8001000" y="1676401"/>
            <a:ext cx="20574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13-4</a:t>
            </a:r>
          </a:p>
        </p:txBody>
      </p:sp>
      <p:sp>
        <p:nvSpPr>
          <p:cNvPr id="1087495" name="Rectangle 7"/>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26629" name="Text Box 10"/>
          <p:cNvSpPr txBox="1">
            <a:spLocks noChangeArrowheads="1"/>
          </p:cNvSpPr>
          <p:nvPr/>
        </p:nvSpPr>
        <p:spPr bwMode="auto">
          <a:xfrm>
            <a:off x="2667000" y="64452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pic>
        <p:nvPicPr>
          <p:cNvPr id="2663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81201"/>
            <a:ext cx="77724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08286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286000" y="1371600"/>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1149350" indent="-11493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id-ID" sz="2600">
                <a:solidFill>
                  <a:srgbClr val="000000"/>
                </a:solidFill>
                <a:latin typeface="Arial" panose="020B0604020202020204" pitchFamily="34" charset="0"/>
              </a:rPr>
              <a:t>Three Major Steps:</a:t>
            </a:r>
          </a:p>
        </p:txBody>
      </p:sp>
      <p:sp>
        <p:nvSpPr>
          <p:cNvPr id="27651" name="Text Box 5"/>
          <p:cNvSpPr txBox="1">
            <a:spLocks noChangeArrowheads="1"/>
          </p:cNvSpPr>
          <p:nvPr/>
        </p:nvSpPr>
        <p:spPr bwMode="auto">
          <a:xfrm>
            <a:off x="8001000" y="1676401"/>
            <a:ext cx="20574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13-4</a:t>
            </a:r>
          </a:p>
        </p:txBody>
      </p:sp>
      <p:sp>
        <p:nvSpPr>
          <p:cNvPr id="1089542" name="Rectangle 6"/>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27653" name="Text Box 8"/>
          <p:cNvSpPr txBox="1">
            <a:spLocks noChangeArrowheads="1"/>
          </p:cNvSpPr>
          <p:nvPr/>
        </p:nvSpPr>
        <p:spPr bwMode="auto">
          <a:xfrm>
            <a:off x="2667000" y="64452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pic>
        <p:nvPicPr>
          <p:cNvPr id="276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6" y="1981201"/>
            <a:ext cx="78771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8831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33600" y="13716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Indirect and Direct Methods</a:t>
            </a:r>
          </a:p>
        </p:txBody>
      </p:sp>
      <p:sp>
        <p:nvSpPr>
          <p:cNvPr id="28675" name="Rectangle 3"/>
          <p:cNvSpPr>
            <a:spLocks noChangeArrowheads="1"/>
          </p:cNvSpPr>
          <p:nvPr/>
        </p:nvSpPr>
        <p:spPr bwMode="auto">
          <a:xfrm>
            <a:off x="2133600" y="2057401"/>
            <a:ext cx="8001000" cy="229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568325" indent="-401638">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spcBef>
                <a:spcPct val="60000"/>
              </a:spcBef>
            </a:pPr>
            <a:r>
              <a:rPr lang="en-US" altLang="id-ID">
                <a:latin typeface="Arial" panose="020B0604020202020204" pitchFamily="34" charset="0"/>
              </a:rPr>
              <a:t>Companies favor the </a:t>
            </a:r>
            <a:r>
              <a:rPr lang="en-US" altLang="id-ID" b="1">
                <a:latin typeface="Arial" panose="020B0604020202020204" pitchFamily="34" charset="0"/>
              </a:rPr>
              <a:t>indirect method</a:t>
            </a:r>
            <a:r>
              <a:rPr lang="en-US" altLang="id-ID">
                <a:latin typeface="Arial" panose="020B0604020202020204" pitchFamily="34" charset="0"/>
              </a:rPr>
              <a:t> for two reasons: </a:t>
            </a:r>
          </a:p>
          <a:p>
            <a:pPr lvl="1" algn="l">
              <a:lnSpc>
                <a:spcPct val="130000"/>
              </a:lnSpc>
              <a:spcBef>
                <a:spcPct val="60000"/>
              </a:spcBef>
              <a:buFontTx/>
              <a:buAutoNum type="arabicPeriod"/>
            </a:pPr>
            <a:r>
              <a:rPr lang="en-US" altLang="id-ID" sz="2200">
                <a:latin typeface="Arial" panose="020B0604020202020204" pitchFamily="34" charset="0"/>
              </a:rPr>
              <a:t>Easier and less costly to prepare, and </a:t>
            </a:r>
          </a:p>
          <a:p>
            <a:pPr lvl="1" algn="l">
              <a:lnSpc>
                <a:spcPct val="130000"/>
              </a:lnSpc>
              <a:spcBef>
                <a:spcPct val="60000"/>
              </a:spcBef>
              <a:buFontTx/>
              <a:buAutoNum type="arabicPeriod"/>
            </a:pPr>
            <a:r>
              <a:rPr lang="en-US" altLang="id-ID" sz="2200">
                <a:latin typeface="Arial" panose="020B0604020202020204" pitchFamily="34" charset="0"/>
              </a:rPr>
              <a:t>Focuses on the differences between net income and net cash flow from operating activities.</a:t>
            </a:r>
          </a:p>
        </p:txBody>
      </p:sp>
      <p:sp>
        <p:nvSpPr>
          <p:cNvPr id="974859" name="Rectangle 11"/>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28677" name="Text Box 12"/>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Tree>
    <p:extLst>
      <p:ext uri="{BB962C8B-B14F-4D97-AF65-F5344CB8AC3E}">
        <p14:creationId xmlns:p14="http://schemas.microsoft.com/office/powerpoint/2010/main" val="340222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eygandt_FINAL_Comp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1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1"/>
            <a:ext cx="80772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96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5005388"/>
            <a:ext cx="12477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62153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60576"/>
            <a:ext cx="8153400" cy="4035425"/>
          </a:xfrm>
          <a:prstGeom prst="rect">
            <a:avLst/>
          </a:prstGeom>
          <a:noFill/>
          <a:ln w="19050" cap="sq" algn="ctr">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0723" name="Text Box 1026"/>
          <p:cNvSpPr txBox="1">
            <a:spLocks noChangeArrowheads="1"/>
          </p:cNvSpPr>
          <p:nvPr/>
        </p:nvSpPr>
        <p:spPr bwMode="auto">
          <a:xfrm>
            <a:off x="2667000" y="64452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3  Prepare a statement of cash flows using the indirect method.</a:t>
            </a:r>
          </a:p>
        </p:txBody>
      </p:sp>
      <p:sp>
        <p:nvSpPr>
          <p:cNvPr id="1015811" name="Rectangle 1027"/>
          <p:cNvSpPr>
            <a:spLocks noChangeArrowheads="1"/>
          </p:cNvSpPr>
          <p:nvPr/>
        </p:nvSpPr>
        <p:spPr bwMode="auto">
          <a:xfrm>
            <a:off x="1981200" y="3810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Preparing the Statement of Cash Flows</a:t>
            </a:r>
          </a:p>
        </p:txBody>
      </p:sp>
      <p:sp>
        <p:nvSpPr>
          <p:cNvPr id="30725" name="Text Box 1031"/>
          <p:cNvSpPr txBox="1">
            <a:spLocks noChangeArrowheads="1"/>
          </p:cNvSpPr>
          <p:nvPr/>
        </p:nvSpPr>
        <p:spPr bwMode="auto">
          <a:xfrm>
            <a:off x="2133600" y="2136775"/>
            <a:ext cx="1524000" cy="730250"/>
          </a:xfrm>
          <a:prstGeom prst="rect">
            <a:avLst/>
          </a:prstGeom>
          <a:solidFill>
            <a:srgbClr val="FFFF66"/>
          </a:solidFill>
          <a:ln w="28575" cap="sq">
            <a:solidFill>
              <a:srgbClr val="80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id-ID" sz="2000">
                <a:latin typeface="Arial" panose="020B0604020202020204" pitchFamily="34" charset="0"/>
              </a:rPr>
              <a:t>Indirect Method</a:t>
            </a:r>
          </a:p>
        </p:txBody>
      </p:sp>
      <p:sp>
        <p:nvSpPr>
          <p:cNvPr id="30726" name="Text Box 1032"/>
          <p:cNvSpPr txBox="1">
            <a:spLocks noChangeArrowheads="1"/>
          </p:cNvSpPr>
          <p:nvPr/>
        </p:nvSpPr>
        <p:spPr bwMode="auto">
          <a:xfrm>
            <a:off x="8229600" y="1676401"/>
            <a:ext cx="20574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13-5</a:t>
            </a:r>
          </a:p>
        </p:txBody>
      </p:sp>
      <p:sp>
        <p:nvSpPr>
          <p:cNvPr id="30727" name="Rectangle 1037"/>
          <p:cNvSpPr>
            <a:spLocks noChangeArrowheads="1"/>
          </p:cNvSpPr>
          <p:nvPr/>
        </p:nvSpPr>
        <p:spPr bwMode="auto">
          <a:xfrm>
            <a:off x="2057400" y="123348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latin typeface="Arial" panose="020B0604020202020204" pitchFamily="34" charset="0"/>
              </a:rPr>
              <a:t>Illustration</a:t>
            </a:r>
          </a:p>
        </p:txBody>
      </p:sp>
    </p:spTree>
    <p:extLst>
      <p:ext uri="{BB962C8B-B14F-4D97-AF65-F5344CB8AC3E}">
        <p14:creationId xmlns:p14="http://schemas.microsoft.com/office/powerpoint/2010/main" val="2933052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2667000" y="64452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3  Prepare a statement of cash flows using the indirect method.</a:t>
            </a:r>
          </a:p>
        </p:txBody>
      </p:sp>
      <p:sp>
        <p:nvSpPr>
          <p:cNvPr id="976906" name="Rectangle 10"/>
          <p:cNvSpPr>
            <a:spLocks noChangeArrowheads="1"/>
          </p:cNvSpPr>
          <p:nvPr/>
        </p:nvSpPr>
        <p:spPr bwMode="auto">
          <a:xfrm>
            <a:off x="1828800" y="381000"/>
            <a:ext cx="2133600" cy="2362200"/>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Preparing the Statement of Cash Flows</a:t>
            </a:r>
          </a:p>
        </p:txBody>
      </p:sp>
      <p:sp>
        <p:nvSpPr>
          <p:cNvPr id="31748" name="Text Box 13"/>
          <p:cNvSpPr txBox="1">
            <a:spLocks noChangeArrowheads="1"/>
          </p:cNvSpPr>
          <p:nvPr/>
        </p:nvSpPr>
        <p:spPr bwMode="auto">
          <a:xfrm>
            <a:off x="2057400" y="4117976"/>
            <a:ext cx="20574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40000"/>
              </a:spcBef>
              <a:buSzPct val="80000"/>
            </a:pPr>
            <a:r>
              <a:rPr lang="en-US" altLang="id-ID" sz="1200" b="1">
                <a:solidFill>
                  <a:srgbClr val="006386"/>
                </a:solidFill>
                <a:latin typeface="Arial" panose="020B0604020202020204" pitchFamily="34" charset="0"/>
              </a:rPr>
              <a:t>Illustration 13-5</a:t>
            </a:r>
          </a:p>
        </p:txBody>
      </p:sp>
      <p:sp>
        <p:nvSpPr>
          <p:cNvPr id="31749" name="Text Box 18"/>
          <p:cNvSpPr txBox="1">
            <a:spLocks noChangeArrowheads="1"/>
          </p:cNvSpPr>
          <p:nvPr/>
        </p:nvSpPr>
        <p:spPr bwMode="auto">
          <a:xfrm>
            <a:off x="2133600" y="3173413"/>
            <a:ext cx="1524000" cy="730250"/>
          </a:xfrm>
          <a:prstGeom prst="rect">
            <a:avLst/>
          </a:prstGeom>
          <a:solidFill>
            <a:srgbClr val="FFFF66"/>
          </a:solidFill>
          <a:ln w="28575" cap="sq">
            <a:solidFill>
              <a:srgbClr val="80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id-ID" sz="2000">
                <a:latin typeface="Arial" panose="020B0604020202020204" pitchFamily="34" charset="0"/>
              </a:rPr>
              <a:t>Indirect Method</a:t>
            </a:r>
          </a:p>
        </p:txBody>
      </p:sp>
      <p:pic>
        <p:nvPicPr>
          <p:cNvPr id="3175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7826"/>
            <a:ext cx="6324600" cy="5946775"/>
          </a:xfrm>
          <a:prstGeom prst="rect">
            <a:avLst/>
          </a:prstGeom>
          <a:noFill/>
          <a:ln w="19050" cap="sq" algn="ctr">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31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2" name="Rectangle 14"/>
          <p:cNvSpPr>
            <a:spLocks noChangeArrowheads="1"/>
          </p:cNvSpPr>
          <p:nvPr/>
        </p:nvSpPr>
        <p:spPr bwMode="auto">
          <a:xfrm>
            <a:off x="1981200" y="381000"/>
            <a:ext cx="8229600" cy="1371600"/>
          </a:xfrm>
          <a:prstGeom prst="rect">
            <a:avLst/>
          </a:prstGeom>
          <a:solidFill>
            <a:srgbClr val="002B82"/>
          </a:solidFill>
          <a:ln w="12700">
            <a:noFill/>
            <a:miter lim="800000"/>
            <a:headEnd/>
            <a:tailEnd/>
          </a:ln>
        </p:spPr>
        <p:txBody>
          <a:bodyPr lIns="90488" tIns="44450" rIns="90488" bIns="44450"/>
          <a:lstStyle/>
          <a:p>
            <a:pPr marL="109538">
              <a:defRPr/>
            </a:pPr>
            <a:endParaRPr lang="en-US" sz="3000" b="1" i="1">
              <a:solidFill>
                <a:srgbClr val="FFCC00"/>
              </a:solidFill>
              <a:effectLst>
                <a:outerShdw blurRad="38100" dist="38100" dir="2700000" algn="tl">
                  <a:srgbClr val="000000"/>
                </a:outerShdw>
              </a:effectLst>
              <a:latin typeface="Comic Sans MS" pitchFamily="66" charset="0"/>
            </a:endParaRPr>
          </a:p>
        </p:txBody>
      </p:sp>
      <p:sp>
        <p:nvSpPr>
          <p:cNvPr id="12291" name="Text Box 3"/>
          <p:cNvSpPr txBox="1">
            <a:spLocks noChangeArrowheads="1"/>
          </p:cNvSpPr>
          <p:nvPr/>
        </p:nvSpPr>
        <p:spPr bwMode="auto">
          <a:xfrm>
            <a:off x="2133600" y="762000"/>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40000"/>
              </a:spcBef>
            </a:pPr>
            <a:r>
              <a:rPr lang="en-US" altLang="id-ID" sz="3000" b="1" i="1">
                <a:solidFill>
                  <a:schemeClr val="bg1"/>
                </a:solidFill>
                <a:latin typeface="Arial" panose="020B0604020202020204" pitchFamily="34" charset="0"/>
              </a:rPr>
              <a:t>Chapter</a:t>
            </a:r>
            <a:r>
              <a:rPr lang="en-US" altLang="id-ID" sz="4300" i="1">
                <a:latin typeface="Arial" panose="020B0604020202020204" pitchFamily="34" charset="0"/>
              </a:rPr>
              <a:t>  </a:t>
            </a:r>
            <a:r>
              <a:rPr lang="en-US" altLang="id-ID" sz="5900" b="1">
                <a:solidFill>
                  <a:srgbClr val="FFFF00"/>
                </a:solidFill>
                <a:latin typeface="Arial" panose="020B0604020202020204" pitchFamily="34" charset="0"/>
              </a:rPr>
              <a:t>13</a:t>
            </a:r>
            <a:endParaRPr lang="en-US" altLang="id-ID" sz="5900">
              <a:solidFill>
                <a:srgbClr val="FFFF00"/>
              </a:solidFill>
              <a:latin typeface="Arial" panose="020B0604020202020204" pitchFamily="34" charset="0"/>
            </a:endParaRPr>
          </a:p>
        </p:txBody>
      </p:sp>
      <p:sp>
        <p:nvSpPr>
          <p:cNvPr id="420867" name="Rectangle 2051"/>
          <p:cNvSpPr>
            <a:spLocks noGrp="1" noChangeArrowheads="1"/>
          </p:cNvSpPr>
          <p:nvPr>
            <p:ph type="body" idx="4294967295"/>
          </p:nvPr>
        </p:nvSpPr>
        <p:spPr bwMode="auto">
          <a:xfrm>
            <a:off x="2743200" y="2362200"/>
            <a:ext cx="6477000" cy="1981200"/>
          </a:xfrm>
          <a:prstGeom prst="rect">
            <a:avLst/>
          </a:prstGeom>
          <a:solidFill>
            <a:srgbClr val="FFFFFF"/>
          </a:solidFill>
          <a:ln>
            <a:miter lim="800000"/>
            <a:headEnd/>
            <a:tailEnd/>
          </a:ln>
        </p:spPr>
        <p:txBody>
          <a:bodyPr vert="horz" lIns="182562" tIns="46038" rIns="182562" bIns="46038" rtlCol="0">
            <a:normAutofit/>
          </a:bodyPr>
          <a:lstStyle/>
          <a:p>
            <a:pPr marL="0" indent="0" algn="ctr">
              <a:buNone/>
              <a:defRPr/>
            </a:pPr>
            <a:r>
              <a:rPr lang="en-US" sz="6000">
                <a:solidFill>
                  <a:srgbClr val="226845"/>
                </a:solidFill>
              </a:rPr>
              <a:t>Statement of Cash Flows</a:t>
            </a:r>
          </a:p>
        </p:txBody>
      </p:sp>
      <p:sp>
        <p:nvSpPr>
          <p:cNvPr id="12293" name="Text Box 7"/>
          <p:cNvSpPr txBox="1">
            <a:spLocks noChangeArrowheads="1"/>
          </p:cNvSpPr>
          <p:nvPr/>
        </p:nvSpPr>
        <p:spPr bwMode="auto">
          <a:xfrm>
            <a:off x="3581400" y="5435601"/>
            <a:ext cx="4960938" cy="7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spAutoFit/>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algn="ctr"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667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latin typeface="Trebuchet MS" panose="020B0603020202020204" pitchFamily="34" charset="0"/>
              </a:rPr>
              <a:t>Financial Accounting, IFRS Edition</a:t>
            </a:r>
          </a:p>
          <a:p>
            <a:r>
              <a:rPr lang="en-US" altLang="en-US" sz="2100">
                <a:latin typeface="Trebuchet MS" panose="020B0603020202020204" pitchFamily="34" charset="0"/>
              </a:rPr>
              <a:t>Weygandt   Kimmel   Kieso</a:t>
            </a:r>
            <a:r>
              <a:rPr lang="en-US" altLang="id-ID" sz="1900"/>
              <a:t> </a:t>
            </a:r>
          </a:p>
        </p:txBody>
      </p:sp>
      <p:sp>
        <p:nvSpPr>
          <p:cNvPr id="12294" name="Oval 6"/>
          <p:cNvSpPr>
            <a:spLocks noChangeArrowheads="1"/>
          </p:cNvSpPr>
          <p:nvPr/>
        </p:nvSpPr>
        <p:spPr bwMode="auto">
          <a:xfrm>
            <a:off x="5715001" y="5938838"/>
            <a:ext cx="79375" cy="80962"/>
          </a:xfrm>
          <a:prstGeom prst="ellipse">
            <a:avLst/>
          </a:prstGeom>
          <a:solidFill>
            <a:schemeClr val="tx1"/>
          </a:solidFill>
          <a:ln w="12700" cap="sq">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id-ID" altLang="id-ID"/>
          </a:p>
        </p:txBody>
      </p:sp>
      <p:sp>
        <p:nvSpPr>
          <p:cNvPr id="12295" name="Oval 7"/>
          <p:cNvSpPr>
            <a:spLocks noChangeArrowheads="1"/>
          </p:cNvSpPr>
          <p:nvPr/>
        </p:nvSpPr>
        <p:spPr bwMode="auto">
          <a:xfrm>
            <a:off x="6835776" y="5938838"/>
            <a:ext cx="79375" cy="80962"/>
          </a:xfrm>
          <a:prstGeom prst="ellipse">
            <a:avLst/>
          </a:prstGeom>
          <a:solidFill>
            <a:schemeClr val="tx1"/>
          </a:solidFill>
          <a:ln w="12700" cap="sq">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id-ID" altLang="id-ID"/>
          </a:p>
        </p:txBody>
      </p:sp>
    </p:spTree>
    <p:extLst>
      <p:ext uri="{BB962C8B-B14F-4D97-AF65-F5344CB8AC3E}">
        <p14:creationId xmlns:p14="http://schemas.microsoft.com/office/powerpoint/2010/main" val="327951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ph type="body" idx="1"/>
          </p:nvPr>
        </p:nvSpPr>
        <p:spPr bwMode="auto">
          <a:xfrm>
            <a:off x="2146300" y="1447800"/>
            <a:ext cx="82169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90488" tIns="44450" rIns="90488" bIns="44450" numCol="1" rtlCol="0" anchor="t" anchorCtr="0" compatLnSpc="1">
            <a:prstTxWarp prst="textNoShape">
              <a:avLst/>
            </a:prstTxWarp>
            <a:normAutofit/>
          </a:bodyPr>
          <a:lstStyle/>
          <a:p>
            <a:pPr marL="533400" indent="-533400">
              <a:lnSpc>
                <a:spcPct val="115000"/>
              </a:lnSpc>
              <a:spcBef>
                <a:spcPct val="40000"/>
              </a:spcBef>
              <a:buClr>
                <a:srgbClr val="800000"/>
              </a:buClr>
              <a:buFont typeface="Wingdings" panose="05000000000000000000" pitchFamily="2" charset="2"/>
              <a:buAutoNum type="arabicPeriod"/>
            </a:pPr>
            <a:r>
              <a:rPr lang="en-US" altLang="id-ID" sz="2300">
                <a:solidFill>
                  <a:srgbClr val="000000"/>
                </a:solidFill>
              </a:rPr>
              <a:t>Indicate the usefulness of the statement of cash flows.</a:t>
            </a:r>
          </a:p>
          <a:p>
            <a:pPr marL="533400" indent="-533400">
              <a:lnSpc>
                <a:spcPct val="115000"/>
              </a:lnSpc>
              <a:spcBef>
                <a:spcPct val="40000"/>
              </a:spcBef>
              <a:buClr>
                <a:srgbClr val="800000"/>
              </a:buClr>
              <a:buFont typeface="Wingdings" panose="05000000000000000000" pitchFamily="2" charset="2"/>
              <a:buAutoNum type="arabicPeriod"/>
            </a:pPr>
            <a:r>
              <a:rPr lang="en-US" altLang="id-ID" sz="2300">
                <a:solidFill>
                  <a:srgbClr val="000000"/>
                </a:solidFill>
              </a:rPr>
              <a:t>Distinguish among operating, investing, and financing activities.</a:t>
            </a:r>
          </a:p>
          <a:p>
            <a:pPr marL="533400" indent="-533400">
              <a:lnSpc>
                <a:spcPct val="115000"/>
              </a:lnSpc>
              <a:spcBef>
                <a:spcPct val="40000"/>
              </a:spcBef>
              <a:buClr>
                <a:srgbClr val="800000"/>
              </a:buClr>
              <a:buFont typeface="Wingdings" panose="05000000000000000000" pitchFamily="2" charset="2"/>
              <a:buAutoNum type="arabicPeriod"/>
            </a:pPr>
            <a:r>
              <a:rPr lang="en-US" altLang="id-ID" sz="2300">
                <a:solidFill>
                  <a:srgbClr val="000000"/>
                </a:solidFill>
              </a:rPr>
              <a:t>Prepare a statement of cash flows using the indirect method.</a:t>
            </a:r>
          </a:p>
          <a:p>
            <a:pPr marL="533400" indent="-533400">
              <a:lnSpc>
                <a:spcPct val="115000"/>
              </a:lnSpc>
              <a:spcBef>
                <a:spcPct val="40000"/>
              </a:spcBef>
              <a:buClr>
                <a:srgbClr val="800000"/>
              </a:buClr>
              <a:buFont typeface="Wingdings" panose="05000000000000000000" pitchFamily="2" charset="2"/>
              <a:buAutoNum type="arabicPeriod"/>
            </a:pPr>
            <a:r>
              <a:rPr lang="en-US" altLang="id-ID" sz="2300">
                <a:solidFill>
                  <a:srgbClr val="000000"/>
                </a:solidFill>
              </a:rPr>
              <a:t>Analyze the statement of cash flows.</a:t>
            </a:r>
          </a:p>
        </p:txBody>
      </p:sp>
      <p:sp>
        <p:nvSpPr>
          <p:cNvPr id="130062" name="Rectangle 14"/>
          <p:cNvSpPr>
            <a:spLocks noGrp="1" noChangeArrowheads="1"/>
          </p:cNvSpPr>
          <p:nvPr>
            <p:ph type="title"/>
          </p:nvPr>
        </p:nvSpPr>
        <p:spPr bwMode="auto">
          <a:xfrm>
            <a:off x="1981200" y="457200"/>
            <a:ext cx="8229600" cy="560388"/>
          </a:xfrm>
          <a:solidFill>
            <a:srgbClr val="990000"/>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rtlCol="0" anchor="t" anchorCtr="0" compatLnSpc="1">
            <a:prstTxWarp prst="textNoShape">
              <a:avLst/>
            </a:prstTxWarp>
            <a:normAutofit/>
          </a:bodyPr>
          <a:lstStyle/>
          <a:p>
            <a:pPr>
              <a:defRPr/>
            </a:pPr>
            <a:r>
              <a:rPr lang="en-US" sz="2900">
                <a:solidFill>
                  <a:schemeClr val="bg1"/>
                </a:solidFill>
                <a:effectLst>
                  <a:outerShdw blurRad="38100" dist="38100" dir="2700000" algn="tl">
                    <a:srgbClr val="000000"/>
                  </a:outerShdw>
                </a:effectLst>
                <a:latin typeface="Arial" pitchFamily="34" charset="0"/>
              </a:rPr>
              <a:t>Study Objectives</a:t>
            </a:r>
          </a:p>
        </p:txBody>
      </p:sp>
    </p:spTree>
    <p:extLst>
      <p:ext uri="{BB962C8B-B14F-4D97-AF65-F5344CB8AC3E}">
        <p14:creationId xmlns:p14="http://schemas.microsoft.com/office/powerpoint/2010/main" val="2565356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7" name="Rectangle 9"/>
          <p:cNvSpPr>
            <a:spLocks noChangeArrowheads="1"/>
          </p:cNvSpPr>
          <p:nvPr/>
        </p:nvSpPr>
        <p:spPr bwMode="auto">
          <a:xfrm>
            <a:off x="2146300" y="3276600"/>
            <a:ext cx="2349500" cy="25908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Usefulness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Classifications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Significant non-cash activities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Format</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Preparation</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Indirect and direct methods</a:t>
            </a:r>
          </a:p>
        </p:txBody>
      </p:sp>
      <p:sp>
        <p:nvSpPr>
          <p:cNvPr id="949258" name="Rectangle 10"/>
          <p:cNvSpPr>
            <a:spLocks noChangeArrowheads="1"/>
          </p:cNvSpPr>
          <p:nvPr/>
        </p:nvSpPr>
        <p:spPr bwMode="auto">
          <a:xfrm>
            <a:off x="4876800" y="3276600"/>
            <a:ext cx="2349500" cy="27432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Step 1: Operating activities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Step 2: Investing and financing activities</a:t>
            </a:r>
          </a:p>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Step 3: Net change in cash</a:t>
            </a:r>
          </a:p>
          <a:p>
            <a:pPr marL="228600" indent="-228600">
              <a:spcBef>
                <a:spcPct val="25000"/>
              </a:spcBef>
              <a:buClr>
                <a:srgbClr val="CC0000"/>
              </a:buClr>
              <a:buSzPct val="75000"/>
              <a:buBlip>
                <a:blip r:embed="rId3"/>
              </a:buBlip>
              <a:defRPr/>
            </a:pPr>
            <a:endParaRPr lang="en-US" sz="1600">
              <a:effectLst>
                <a:outerShdw blurRad="38100" dist="38100" dir="2700000" algn="tl">
                  <a:srgbClr val="C0C0C0"/>
                </a:outerShdw>
              </a:effectLst>
              <a:latin typeface="Arial" pitchFamily="34" charset="0"/>
            </a:endParaRPr>
          </a:p>
        </p:txBody>
      </p:sp>
      <p:sp>
        <p:nvSpPr>
          <p:cNvPr id="949259" name="Rectangle 11"/>
          <p:cNvSpPr>
            <a:spLocks noChangeArrowheads="1"/>
          </p:cNvSpPr>
          <p:nvPr/>
        </p:nvSpPr>
        <p:spPr bwMode="auto">
          <a:xfrm>
            <a:off x="7708900" y="3276600"/>
            <a:ext cx="2349500" cy="2590800"/>
          </a:xfrm>
          <a:prstGeom prst="rect">
            <a:avLst/>
          </a:prstGeom>
          <a:noFill/>
          <a:ln w="38100">
            <a:noFill/>
            <a:miter lim="800000"/>
            <a:headEnd/>
            <a:tailEnd/>
          </a:ln>
          <a:effectLst/>
        </p:spPr>
        <p:txBody>
          <a:bodyPr lIns="90488" tIns="109728" rIns="90488" bIns="44450"/>
          <a:lstStyle/>
          <a:p>
            <a:pPr marL="228600" indent="-228600">
              <a:spcBef>
                <a:spcPct val="25000"/>
              </a:spcBef>
              <a:buClr>
                <a:srgbClr val="CC0000"/>
              </a:buClr>
              <a:buSzPct val="75000"/>
              <a:buBlip>
                <a:blip r:embed="rId3"/>
              </a:buBlip>
              <a:defRPr/>
            </a:pPr>
            <a:r>
              <a:rPr lang="en-US" sz="1600">
                <a:effectLst>
                  <a:outerShdw blurRad="38100" dist="38100" dir="2700000" algn="tl">
                    <a:srgbClr val="C0C0C0"/>
                  </a:outerShdw>
                </a:effectLst>
                <a:latin typeface="Arial" pitchFamily="34" charset="0"/>
              </a:rPr>
              <a:t>Free cash flow</a:t>
            </a:r>
          </a:p>
        </p:txBody>
      </p:sp>
      <p:sp>
        <p:nvSpPr>
          <p:cNvPr id="949261" name="Rectangle 13"/>
          <p:cNvSpPr>
            <a:spLocks noChangeArrowheads="1"/>
          </p:cNvSpPr>
          <p:nvPr/>
        </p:nvSpPr>
        <p:spPr bwMode="auto">
          <a:xfrm>
            <a:off x="2133600" y="1981200"/>
            <a:ext cx="2349500" cy="12382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35000"/>
              </a:spcBef>
              <a:buClr>
                <a:schemeClr val="accent2"/>
              </a:buClr>
              <a:buSzPct val="75000"/>
              <a:buFont typeface="Wingdings" pitchFamily="2" charset="2"/>
              <a:buNone/>
              <a:defRPr/>
            </a:pPr>
            <a:r>
              <a:rPr lang="en-US" sz="1700" b="1">
                <a:solidFill>
                  <a:schemeClr val="bg1"/>
                </a:solidFill>
                <a:effectLst>
                  <a:outerShdw blurRad="38100" dist="38100" dir="2700000" algn="tl">
                    <a:srgbClr val="000000"/>
                  </a:outerShdw>
                </a:effectLst>
                <a:latin typeface="Arial" pitchFamily="34" charset="0"/>
              </a:rPr>
              <a:t>The Statement of Cash Flows: Usefulness and Format</a:t>
            </a:r>
          </a:p>
        </p:txBody>
      </p:sp>
      <p:sp>
        <p:nvSpPr>
          <p:cNvPr id="14342" name="Line 14"/>
          <p:cNvSpPr>
            <a:spLocks noChangeShapeType="1"/>
          </p:cNvSpPr>
          <p:nvPr/>
        </p:nvSpPr>
        <p:spPr bwMode="auto">
          <a:xfrm>
            <a:off x="2160588" y="3219450"/>
            <a:ext cx="2297112" cy="1588"/>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364551" name="Rectangle 7"/>
          <p:cNvSpPr>
            <a:spLocks noChangeArrowheads="1"/>
          </p:cNvSpPr>
          <p:nvPr/>
        </p:nvSpPr>
        <p:spPr bwMode="auto">
          <a:xfrm>
            <a:off x="4918075" y="1981200"/>
            <a:ext cx="2349500" cy="12382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35000"/>
              </a:spcBef>
              <a:buClr>
                <a:schemeClr val="accent2"/>
              </a:buClr>
              <a:buSzPct val="75000"/>
              <a:buFont typeface="Wingdings" pitchFamily="2" charset="2"/>
              <a:buNone/>
              <a:defRPr/>
            </a:pPr>
            <a:r>
              <a:rPr lang="en-US" sz="1700" b="1">
                <a:solidFill>
                  <a:schemeClr val="bg1"/>
                </a:solidFill>
                <a:effectLst>
                  <a:outerShdw blurRad="38100" dist="38100" dir="2700000" algn="tl">
                    <a:srgbClr val="000000"/>
                  </a:outerShdw>
                </a:effectLst>
                <a:latin typeface="Arial" pitchFamily="34" charset="0"/>
              </a:rPr>
              <a:t>Preparing the Statement of Cash Flows—Indirect Method</a:t>
            </a:r>
          </a:p>
        </p:txBody>
      </p:sp>
      <p:sp>
        <p:nvSpPr>
          <p:cNvPr id="2" name="Rectangle 7"/>
          <p:cNvSpPr>
            <a:spLocks noChangeArrowheads="1"/>
          </p:cNvSpPr>
          <p:nvPr/>
        </p:nvSpPr>
        <p:spPr bwMode="auto">
          <a:xfrm>
            <a:off x="7708900" y="1981200"/>
            <a:ext cx="2349500" cy="1238250"/>
          </a:xfrm>
          <a:prstGeom prst="rect">
            <a:avLst/>
          </a:prstGeom>
          <a:solidFill>
            <a:srgbClr val="009999"/>
          </a:solidFill>
          <a:ln w="57150" algn="ctr">
            <a:noFill/>
            <a:miter lim="800000"/>
            <a:headEnd/>
            <a:tailEnd/>
          </a:ln>
          <a:effectLst>
            <a:outerShdw dist="12700" dir="5400000" algn="ctr" rotWithShape="0">
              <a:schemeClr val="bg2"/>
            </a:outerShdw>
          </a:effectLst>
        </p:spPr>
        <p:txBody>
          <a:bodyPr lIns="90488" tIns="44450" rIns="90488" bIns="44450" anchor="ctr"/>
          <a:lstStyle/>
          <a:p>
            <a:pPr>
              <a:lnSpc>
                <a:spcPct val="105000"/>
              </a:lnSpc>
              <a:spcBef>
                <a:spcPct val="35000"/>
              </a:spcBef>
              <a:buClr>
                <a:schemeClr val="accent2"/>
              </a:buClr>
              <a:buSzPct val="75000"/>
              <a:buFont typeface="Wingdings" pitchFamily="2" charset="2"/>
              <a:buNone/>
              <a:defRPr/>
            </a:pPr>
            <a:r>
              <a:rPr lang="en-US" sz="1700" b="1">
                <a:solidFill>
                  <a:schemeClr val="bg1"/>
                </a:solidFill>
                <a:effectLst>
                  <a:outerShdw blurRad="38100" dist="38100" dir="2700000" algn="tl">
                    <a:srgbClr val="000000"/>
                  </a:outerShdw>
                </a:effectLst>
                <a:latin typeface="Arial" pitchFamily="34" charset="0"/>
              </a:rPr>
              <a:t>Using Cash Flows to Evaluate a Company</a:t>
            </a:r>
          </a:p>
        </p:txBody>
      </p:sp>
      <p:sp>
        <p:nvSpPr>
          <p:cNvPr id="14345" name="Line 17"/>
          <p:cNvSpPr>
            <a:spLocks noChangeShapeType="1"/>
          </p:cNvSpPr>
          <p:nvPr/>
        </p:nvSpPr>
        <p:spPr bwMode="auto">
          <a:xfrm>
            <a:off x="4941888" y="3219450"/>
            <a:ext cx="2297112" cy="1588"/>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14346" name="Line 18"/>
          <p:cNvSpPr>
            <a:spLocks noChangeShapeType="1"/>
          </p:cNvSpPr>
          <p:nvPr/>
        </p:nvSpPr>
        <p:spPr bwMode="auto">
          <a:xfrm>
            <a:off x="7735888" y="3219450"/>
            <a:ext cx="2297112" cy="1588"/>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cxnSp>
        <p:nvCxnSpPr>
          <p:cNvPr id="14347" name="AutoShape 21"/>
          <p:cNvCxnSpPr>
            <a:cxnSpLocks noChangeShapeType="1"/>
          </p:cNvCxnSpPr>
          <p:nvPr/>
        </p:nvCxnSpPr>
        <p:spPr bwMode="auto">
          <a:xfrm>
            <a:off x="6096001" y="1066800"/>
            <a:ext cx="3175" cy="895350"/>
          </a:xfrm>
          <a:prstGeom prst="straightConnector1">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cxnSp>
      <p:cxnSp>
        <p:nvCxnSpPr>
          <p:cNvPr id="14348" name="AutoShape 22"/>
          <p:cNvCxnSpPr>
            <a:cxnSpLocks noChangeShapeType="1"/>
            <a:stCxn id="949260" idx="2"/>
            <a:endCxn id="949261" idx="0"/>
          </p:cNvCxnSpPr>
          <p:nvPr/>
        </p:nvCxnSpPr>
        <p:spPr bwMode="auto">
          <a:xfrm rot="5400000">
            <a:off x="4220369" y="105569"/>
            <a:ext cx="963612" cy="2787650"/>
          </a:xfrm>
          <a:prstGeom prst="bentConnector3">
            <a:avLst>
              <a:gd name="adj1" fmla="val 49917"/>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4349" name="AutoShape 23"/>
          <p:cNvCxnSpPr>
            <a:cxnSpLocks noChangeShapeType="1"/>
            <a:stCxn id="949260" idx="2"/>
          </p:cNvCxnSpPr>
          <p:nvPr/>
        </p:nvCxnSpPr>
        <p:spPr bwMode="auto">
          <a:xfrm rot="16200000" flipH="1">
            <a:off x="7008019" y="105569"/>
            <a:ext cx="963612" cy="2787650"/>
          </a:xfrm>
          <a:prstGeom prst="bentConnector3">
            <a:avLst>
              <a:gd name="adj1" fmla="val 49917"/>
            </a:avLst>
          </a:prstGeom>
          <a:noFill/>
          <a:ln w="38100" cap="sq">
            <a:solidFill>
              <a:srgbClr val="800000"/>
            </a:solidFill>
            <a:miter lim="800000"/>
            <a:headEnd type="none" w="sm" len="sm"/>
            <a:tailEnd type="triangle" w="sm" len="sm"/>
          </a:ln>
          <a:extLst>
            <a:ext uri="{909E8E84-426E-40DD-AFC4-6F175D3DCCD1}">
              <a14:hiddenFill xmlns:a14="http://schemas.microsoft.com/office/drawing/2010/main">
                <a:noFill/>
              </a14:hiddenFill>
            </a:ext>
          </a:extLst>
        </p:spPr>
      </p:cxnSp>
      <p:sp>
        <p:nvSpPr>
          <p:cNvPr id="949260" name="Rectangle 12"/>
          <p:cNvSpPr>
            <a:spLocks noGrp="1" noChangeArrowheads="1"/>
          </p:cNvSpPr>
          <p:nvPr>
            <p:ph type="title"/>
          </p:nvPr>
        </p:nvSpPr>
        <p:spPr bwMode="auto">
          <a:xfrm>
            <a:off x="1981200" y="457200"/>
            <a:ext cx="8229600" cy="560388"/>
          </a:xfrm>
          <a:solidFill>
            <a:srgbClr val="009999"/>
          </a:solidFill>
          <a:ln w="12700" algn="ctr">
            <a:solidFill>
              <a:schemeClr val="tx1"/>
            </a:solidFill>
            <a:miter lim="800000"/>
            <a:headEnd/>
            <a:tailEnd/>
          </a:ln>
          <a:effectLst>
            <a:outerShdw dist="107763" dir="2700000" algn="ctr" rotWithShape="0">
              <a:srgbClr val="800000"/>
            </a:outerShdw>
          </a:effectLst>
        </p:spPr>
        <p:txBody>
          <a:bodyPr vert="horz" wrap="square" lIns="90488" tIns="44450" rIns="90488" bIns="44450" numCol="1" rtlCol="0" anchor="t" anchorCtr="0" compatLnSpc="1">
            <a:prstTxWarp prst="textNoShape">
              <a:avLst/>
            </a:prstTxWarp>
            <a:normAutofit/>
          </a:bodyPr>
          <a:lstStyle/>
          <a:p>
            <a:pPr>
              <a:defRPr/>
            </a:pPr>
            <a:r>
              <a:rPr lang="en-US" sz="2800">
                <a:solidFill>
                  <a:schemeClr val="bg1"/>
                </a:solidFill>
                <a:effectLst>
                  <a:outerShdw blurRad="38100" dist="38100" dir="2700000" algn="tl">
                    <a:srgbClr val="000000"/>
                  </a:outerShdw>
                </a:effectLst>
                <a:latin typeface="Arial" pitchFamily="34" charset="0"/>
              </a:rPr>
              <a:t>Statement of Cash Flows</a:t>
            </a:r>
          </a:p>
        </p:txBody>
      </p:sp>
    </p:spTree>
    <p:extLst>
      <p:ext uri="{BB962C8B-B14F-4D97-AF65-F5344CB8AC3E}">
        <p14:creationId xmlns:p14="http://schemas.microsoft.com/office/powerpoint/2010/main" val="387175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1  Indicate the usefulness of the statement of cash flows.</a:t>
            </a:r>
          </a:p>
        </p:txBody>
      </p:sp>
      <p:sp>
        <p:nvSpPr>
          <p:cNvPr id="15363" name="Rectangle 3"/>
          <p:cNvSpPr>
            <a:spLocks noChangeArrowheads="1"/>
          </p:cNvSpPr>
          <p:nvPr/>
        </p:nvSpPr>
        <p:spPr bwMode="auto">
          <a:xfrm>
            <a:off x="2286000" y="1981201"/>
            <a:ext cx="8001000" cy="38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30000"/>
              </a:lnSpc>
              <a:spcBef>
                <a:spcPct val="45000"/>
              </a:spcBef>
            </a:pPr>
            <a:r>
              <a:rPr lang="en-US" altLang="id-ID">
                <a:solidFill>
                  <a:srgbClr val="000000"/>
                </a:solidFill>
                <a:latin typeface="Arial" panose="020B0604020202020204" pitchFamily="34" charset="0"/>
              </a:rPr>
              <a:t>Provides information to help assess:</a:t>
            </a:r>
          </a:p>
          <a:p>
            <a:pPr lvl="1" algn="l">
              <a:lnSpc>
                <a:spcPct val="130000"/>
              </a:lnSpc>
              <a:spcBef>
                <a:spcPct val="45000"/>
              </a:spcBef>
              <a:buClr>
                <a:srgbClr val="800000"/>
              </a:buClr>
              <a:buFontTx/>
              <a:buAutoNum type="arabicPeriod"/>
            </a:pPr>
            <a:r>
              <a:rPr lang="en-US" altLang="id-ID" sz="2200">
                <a:solidFill>
                  <a:srgbClr val="000000"/>
                </a:solidFill>
                <a:latin typeface="Arial" panose="020B0604020202020204" pitchFamily="34" charset="0"/>
              </a:rPr>
              <a:t>Entity’s ability to generate future cash flows.</a:t>
            </a:r>
          </a:p>
          <a:p>
            <a:pPr lvl="1" algn="l">
              <a:lnSpc>
                <a:spcPct val="130000"/>
              </a:lnSpc>
              <a:spcBef>
                <a:spcPct val="45000"/>
              </a:spcBef>
              <a:buClr>
                <a:srgbClr val="800000"/>
              </a:buClr>
              <a:buFontTx/>
              <a:buAutoNum type="arabicPeriod"/>
            </a:pPr>
            <a:r>
              <a:rPr lang="en-US" altLang="id-ID" sz="2200">
                <a:solidFill>
                  <a:srgbClr val="000000"/>
                </a:solidFill>
                <a:latin typeface="Arial" panose="020B0604020202020204" pitchFamily="34" charset="0"/>
              </a:rPr>
              <a:t>Entity’s ability to pay dividends and obligations.</a:t>
            </a:r>
          </a:p>
          <a:p>
            <a:pPr lvl="1" algn="l">
              <a:lnSpc>
                <a:spcPct val="130000"/>
              </a:lnSpc>
              <a:spcBef>
                <a:spcPct val="45000"/>
              </a:spcBef>
              <a:buClr>
                <a:srgbClr val="800000"/>
              </a:buClr>
              <a:buFontTx/>
              <a:buAutoNum type="arabicPeriod"/>
            </a:pPr>
            <a:r>
              <a:rPr lang="en-US" altLang="id-ID" sz="2200">
                <a:solidFill>
                  <a:srgbClr val="000000"/>
                </a:solidFill>
                <a:latin typeface="Arial" panose="020B0604020202020204" pitchFamily="34" charset="0"/>
              </a:rPr>
              <a:t>Reasons for difference between net income and net cash provided (used) by operating activities.</a:t>
            </a:r>
          </a:p>
          <a:p>
            <a:pPr lvl="1" algn="l">
              <a:lnSpc>
                <a:spcPct val="130000"/>
              </a:lnSpc>
              <a:spcBef>
                <a:spcPct val="45000"/>
              </a:spcBef>
              <a:buClr>
                <a:srgbClr val="800000"/>
              </a:buClr>
              <a:buFontTx/>
              <a:buAutoNum type="arabicPeriod"/>
            </a:pPr>
            <a:r>
              <a:rPr lang="en-US" altLang="id-ID" sz="2200">
                <a:solidFill>
                  <a:srgbClr val="000000"/>
                </a:solidFill>
                <a:latin typeface="Arial" panose="020B0604020202020204" pitchFamily="34" charset="0"/>
              </a:rPr>
              <a:t>Cash investing and financing transactions during the period.</a:t>
            </a:r>
          </a:p>
        </p:txBody>
      </p:sp>
      <p:sp>
        <p:nvSpPr>
          <p:cNvPr id="1055748" name="Rectangle 4"/>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
        <p:nvSpPr>
          <p:cNvPr id="15365" name="Rectangle 5"/>
          <p:cNvSpPr>
            <a:spLocks noChangeArrowheads="1"/>
          </p:cNvSpPr>
          <p:nvPr/>
        </p:nvSpPr>
        <p:spPr bwMode="auto">
          <a:xfrm>
            <a:off x="2262188" y="1339851"/>
            <a:ext cx="7948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Usefulness of the Statement of Cash Flows</a:t>
            </a:r>
          </a:p>
        </p:txBody>
      </p:sp>
    </p:spTree>
    <p:extLst>
      <p:ext uri="{BB962C8B-B14F-4D97-AF65-F5344CB8AC3E}">
        <p14:creationId xmlns:p14="http://schemas.microsoft.com/office/powerpoint/2010/main" val="3129309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16387" name="Rectangle 1028"/>
          <p:cNvSpPr>
            <a:spLocks noChangeArrowheads="1"/>
          </p:cNvSpPr>
          <p:nvPr/>
        </p:nvSpPr>
        <p:spPr bwMode="auto">
          <a:xfrm>
            <a:off x="2362200" y="3311525"/>
            <a:ext cx="2057400"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spcBef>
                <a:spcPct val="50000"/>
              </a:spcBef>
            </a:pPr>
            <a:r>
              <a:rPr lang="en-US" altLang="id-ID" sz="2200">
                <a:latin typeface="Arial" panose="020B0604020202020204" pitchFamily="34" charset="0"/>
              </a:rPr>
              <a:t>Income Statement Items</a:t>
            </a:r>
          </a:p>
        </p:txBody>
      </p:sp>
      <p:sp>
        <p:nvSpPr>
          <p:cNvPr id="16388" name="Rectangle 1029"/>
          <p:cNvSpPr>
            <a:spLocks noChangeArrowheads="1"/>
          </p:cNvSpPr>
          <p:nvPr/>
        </p:nvSpPr>
        <p:spPr bwMode="auto">
          <a:xfrm>
            <a:off x="2133600" y="2173288"/>
            <a:ext cx="2514600" cy="971550"/>
          </a:xfrm>
          <a:prstGeom prst="rect">
            <a:avLst/>
          </a:prstGeom>
          <a:solidFill>
            <a:srgbClr val="FFFF99"/>
          </a:solidFill>
          <a:ln w="38100" cap="sq">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5000"/>
              </a:spcBef>
            </a:pPr>
            <a:r>
              <a:rPr lang="en-US" altLang="id-ID" b="1">
                <a:solidFill>
                  <a:srgbClr val="800000"/>
                </a:solidFill>
                <a:latin typeface="Arial" panose="020B0604020202020204" pitchFamily="34" charset="0"/>
              </a:rPr>
              <a:t>Operating </a:t>
            </a:r>
            <a:r>
              <a:rPr lang="en-US" altLang="id-ID">
                <a:latin typeface="Arial" panose="020B0604020202020204" pitchFamily="34" charset="0"/>
              </a:rPr>
              <a:t>Activities</a:t>
            </a:r>
          </a:p>
        </p:txBody>
      </p:sp>
      <p:sp>
        <p:nvSpPr>
          <p:cNvPr id="16389" name="Rectangle 1030"/>
          <p:cNvSpPr>
            <a:spLocks noChangeArrowheads="1"/>
          </p:cNvSpPr>
          <p:nvPr/>
        </p:nvSpPr>
        <p:spPr bwMode="auto">
          <a:xfrm>
            <a:off x="5105400" y="3851276"/>
            <a:ext cx="1981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5000"/>
              </a:spcBef>
            </a:pPr>
            <a:r>
              <a:rPr lang="en-US" altLang="id-ID" sz="2200">
                <a:latin typeface="Arial" panose="020B0604020202020204" pitchFamily="34" charset="0"/>
              </a:rPr>
              <a:t>Generally Non-Current Asset Items</a:t>
            </a:r>
          </a:p>
        </p:txBody>
      </p:sp>
      <p:sp>
        <p:nvSpPr>
          <p:cNvPr id="16390" name="Rectangle 1031"/>
          <p:cNvSpPr>
            <a:spLocks noChangeArrowheads="1"/>
          </p:cNvSpPr>
          <p:nvPr/>
        </p:nvSpPr>
        <p:spPr bwMode="auto">
          <a:xfrm>
            <a:off x="4876800" y="2713038"/>
            <a:ext cx="2514600" cy="971550"/>
          </a:xfrm>
          <a:prstGeom prst="rect">
            <a:avLst/>
          </a:prstGeom>
          <a:solidFill>
            <a:srgbClr val="FFFF99"/>
          </a:solidFill>
          <a:ln w="38100" cap="sq">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5000"/>
              </a:spcBef>
            </a:pPr>
            <a:r>
              <a:rPr lang="en-US" altLang="id-ID" b="1">
                <a:solidFill>
                  <a:srgbClr val="800000"/>
                </a:solidFill>
                <a:latin typeface="Arial" panose="020B0604020202020204" pitchFamily="34" charset="0"/>
              </a:rPr>
              <a:t>Investing</a:t>
            </a:r>
            <a:r>
              <a:rPr lang="en-US" altLang="id-ID">
                <a:solidFill>
                  <a:srgbClr val="800000"/>
                </a:solidFill>
                <a:latin typeface="Arial" panose="020B0604020202020204" pitchFamily="34" charset="0"/>
              </a:rPr>
              <a:t> </a:t>
            </a:r>
            <a:r>
              <a:rPr lang="en-US" altLang="id-ID">
                <a:latin typeface="Arial" panose="020B0604020202020204" pitchFamily="34" charset="0"/>
              </a:rPr>
              <a:t>Activities</a:t>
            </a:r>
          </a:p>
        </p:txBody>
      </p:sp>
      <p:sp>
        <p:nvSpPr>
          <p:cNvPr id="16391" name="Rectangle 1032"/>
          <p:cNvSpPr>
            <a:spLocks noChangeArrowheads="1"/>
          </p:cNvSpPr>
          <p:nvPr/>
        </p:nvSpPr>
        <p:spPr bwMode="auto">
          <a:xfrm>
            <a:off x="7848600" y="4384676"/>
            <a:ext cx="20574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5000"/>
              </a:spcBef>
            </a:pPr>
            <a:r>
              <a:rPr lang="en-US" altLang="id-ID" sz="2200">
                <a:latin typeface="Arial" panose="020B0604020202020204" pitchFamily="34" charset="0"/>
              </a:rPr>
              <a:t>Generally Non-Current Liability and Equity Items</a:t>
            </a:r>
          </a:p>
        </p:txBody>
      </p:sp>
      <p:sp>
        <p:nvSpPr>
          <p:cNvPr id="16392" name="Rectangle 1033"/>
          <p:cNvSpPr>
            <a:spLocks noChangeArrowheads="1"/>
          </p:cNvSpPr>
          <p:nvPr/>
        </p:nvSpPr>
        <p:spPr bwMode="auto">
          <a:xfrm>
            <a:off x="7620000" y="3246438"/>
            <a:ext cx="2514600" cy="971550"/>
          </a:xfrm>
          <a:prstGeom prst="rect">
            <a:avLst/>
          </a:prstGeom>
          <a:solidFill>
            <a:srgbClr val="FFFF99"/>
          </a:solidFill>
          <a:ln w="38100" cap="sq">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5000"/>
              </a:spcBef>
            </a:pPr>
            <a:r>
              <a:rPr lang="en-US" altLang="id-ID" b="1">
                <a:solidFill>
                  <a:srgbClr val="800000"/>
                </a:solidFill>
                <a:latin typeface="Arial" panose="020B0604020202020204" pitchFamily="34" charset="0"/>
              </a:rPr>
              <a:t>Financing</a:t>
            </a:r>
            <a:r>
              <a:rPr lang="en-US" altLang="id-ID">
                <a:solidFill>
                  <a:srgbClr val="800000"/>
                </a:solidFill>
                <a:latin typeface="Arial" panose="020B0604020202020204" pitchFamily="34" charset="0"/>
              </a:rPr>
              <a:t> </a:t>
            </a:r>
            <a:r>
              <a:rPr lang="en-US" altLang="id-ID">
                <a:latin typeface="Arial" panose="020B0604020202020204" pitchFamily="34" charset="0"/>
              </a:rPr>
              <a:t>Activities</a:t>
            </a:r>
          </a:p>
        </p:txBody>
      </p:sp>
      <p:sp>
        <p:nvSpPr>
          <p:cNvPr id="16393" name="Rectangle 1035"/>
          <p:cNvSpPr>
            <a:spLocks noChangeArrowheads="1"/>
          </p:cNvSpPr>
          <p:nvPr/>
        </p:nvSpPr>
        <p:spPr bwMode="auto">
          <a:xfrm>
            <a:off x="2262188" y="1339851"/>
            <a:ext cx="7948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id-ID" sz="2800" b="1">
                <a:solidFill>
                  <a:srgbClr val="006600"/>
                </a:solidFill>
                <a:latin typeface="Arial" panose="020B0604020202020204" pitchFamily="34" charset="0"/>
              </a:rPr>
              <a:t>Classification of Cash Flows</a:t>
            </a:r>
          </a:p>
        </p:txBody>
      </p:sp>
      <p:sp>
        <p:nvSpPr>
          <p:cNvPr id="954380" name="Rectangle 1036"/>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Usefulness and Format</a:t>
            </a:r>
          </a:p>
        </p:txBody>
      </p:sp>
    </p:spTree>
    <p:extLst>
      <p:ext uri="{BB962C8B-B14F-4D97-AF65-F5344CB8AC3E}">
        <p14:creationId xmlns:p14="http://schemas.microsoft.com/office/powerpoint/2010/main" val="3335078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133600" y="1295400"/>
            <a:ext cx="8153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0000"/>
              </a:spcBef>
            </a:pPr>
            <a:r>
              <a:rPr lang="en-US" altLang="id-ID" sz="2600" b="1">
                <a:latin typeface="Arial" panose="020B0604020202020204" pitchFamily="34" charset="0"/>
              </a:rPr>
              <a:t>Types of Cash Inflows and Outflows </a:t>
            </a:r>
          </a:p>
        </p:txBody>
      </p:sp>
      <p:sp>
        <p:nvSpPr>
          <p:cNvPr id="958467" name="Rectangle 3"/>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Classification of Cash Flows</a:t>
            </a:r>
          </a:p>
        </p:txBody>
      </p:sp>
      <p:sp>
        <p:nvSpPr>
          <p:cNvPr id="17412" name="Text Box 6"/>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pic>
        <p:nvPicPr>
          <p:cNvPr id="174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1981201"/>
            <a:ext cx="7219950" cy="2752725"/>
          </a:xfrm>
          <a:prstGeom prst="rect">
            <a:avLst/>
          </a:prstGeom>
          <a:noFill/>
          <a:ln w="19050" cap="sq">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7414" name="Text Box 15"/>
          <p:cNvSpPr txBox="1">
            <a:spLocks noChangeArrowheads="1"/>
          </p:cNvSpPr>
          <p:nvPr/>
        </p:nvSpPr>
        <p:spPr bwMode="auto">
          <a:xfrm>
            <a:off x="8229600" y="1600201"/>
            <a:ext cx="16002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13-1</a:t>
            </a:r>
          </a:p>
        </p:txBody>
      </p:sp>
    </p:spTree>
    <p:extLst>
      <p:ext uri="{BB962C8B-B14F-4D97-AF65-F5344CB8AC3E}">
        <p14:creationId xmlns:p14="http://schemas.microsoft.com/office/powerpoint/2010/main" val="1322971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33600" y="1295400"/>
            <a:ext cx="8153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0000"/>
              </a:spcBef>
            </a:pPr>
            <a:r>
              <a:rPr lang="en-US" altLang="id-ID" sz="2600" b="1">
                <a:latin typeface="Arial" panose="020B0604020202020204" pitchFamily="34" charset="0"/>
              </a:rPr>
              <a:t>Types of Cash Inflows and Outflows </a:t>
            </a:r>
          </a:p>
        </p:txBody>
      </p:sp>
      <p:sp>
        <p:nvSpPr>
          <p:cNvPr id="1118211" name="Rectangle 3"/>
          <p:cNvSpPr>
            <a:spLocks noChangeArrowheads="1"/>
          </p:cNvSpPr>
          <p:nvPr/>
        </p:nvSpPr>
        <p:spPr bwMode="auto">
          <a:xfrm>
            <a:off x="1981200" y="457200"/>
            <a:ext cx="8229600" cy="560388"/>
          </a:xfrm>
          <a:prstGeom prst="rect">
            <a:avLst/>
          </a:prstGeom>
          <a:solidFill>
            <a:srgbClr val="990000"/>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52388">
              <a:defRPr/>
            </a:pPr>
            <a:r>
              <a:rPr lang="en-US" sz="2900" b="1" i="1">
                <a:solidFill>
                  <a:schemeClr val="bg1"/>
                </a:solidFill>
                <a:effectLst>
                  <a:outerShdw blurRad="38100" dist="38100" dir="2700000" algn="tl">
                    <a:srgbClr val="000000"/>
                  </a:outerShdw>
                </a:effectLst>
                <a:latin typeface="Arial" pitchFamily="34" charset="0"/>
              </a:rPr>
              <a:t>Classification of Cash Flows</a:t>
            </a:r>
          </a:p>
        </p:txBody>
      </p:sp>
      <p:sp>
        <p:nvSpPr>
          <p:cNvPr id="18436" name="Text Box 4"/>
          <p:cNvSpPr txBox="1">
            <a:spLocks noChangeArrowheads="1"/>
          </p:cNvSpPr>
          <p:nvPr/>
        </p:nvSpPr>
        <p:spPr bwMode="auto">
          <a:xfrm>
            <a:off x="2667000" y="636905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id-ID" sz="1600" b="1" i="1">
                <a:solidFill>
                  <a:schemeClr val="bg2"/>
                </a:solidFill>
                <a:latin typeface="Arial" panose="020B0604020202020204" pitchFamily="34" charset="0"/>
              </a:rPr>
              <a:t>SO 2  Distinguish among operating, investing, and financing activities.</a:t>
            </a:r>
          </a:p>
        </p:txBody>
      </p:sp>
      <p:sp>
        <p:nvSpPr>
          <p:cNvPr id="18437" name="Text Box 5"/>
          <p:cNvSpPr txBox="1">
            <a:spLocks noChangeArrowheads="1"/>
          </p:cNvSpPr>
          <p:nvPr/>
        </p:nvSpPr>
        <p:spPr bwMode="auto">
          <a:xfrm>
            <a:off x="8229600" y="1600201"/>
            <a:ext cx="160020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id-ID" sz="1200" b="1">
                <a:solidFill>
                  <a:srgbClr val="006386"/>
                </a:solidFill>
                <a:latin typeface="Arial" panose="020B0604020202020204" pitchFamily="34" charset="0"/>
              </a:rPr>
              <a:t>Illustration 13-1</a:t>
            </a:r>
          </a:p>
        </p:txBody>
      </p:sp>
      <p:pic>
        <p:nvPicPr>
          <p:cNvPr id="184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7239000" cy="4287838"/>
          </a:xfrm>
          <a:prstGeom prst="rect">
            <a:avLst/>
          </a:prstGeom>
          <a:noFill/>
          <a:ln w="19050" cap="sq" algn="ctr">
            <a:solidFill>
              <a:srgbClr val="8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9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898</Words>
  <Application>Microsoft Office PowerPoint</Application>
  <PresentationFormat>Widescreen</PresentationFormat>
  <Paragraphs>127</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Comic Sans MS</vt:lpstr>
      <vt:lpstr>Times New Roman</vt:lpstr>
      <vt:lpstr>Trebuchet MS</vt:lpstr>
      <vt:lpstr>Wingdings</vt:lpstr>
      <vt:lpstr>Office Theme</vt:lpstr>
      <vt:lpstr>PowerPoint Presentation</vt:lpstr>
      <vt:lpstr>PowerPoint Presentation</vt:lpstr>
      <vt:lpstr>PowerPoint Presentation</vt:lpstr>
      <vt:lpstr>Study Objectives</vt:lpstr>
      <vt:lpstr>Statement of Cash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Fitri</dc:creator>
  <cp:lastModifiedBy>Fitri</cp:lastModifiedBy>
  <cp:revision>1</cp:revision>
  <dcterms:created xsi:type="dcterms:W3CDTF">2020-01-29T08:40:16Z</dcterms:created>
  <dcterms:modified xsi:type="dcterms:W3CDTF">2020-01-29T09:33:43Z</dcterms:modified>
</cp:coreProperties>
</file>