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26341-8749-4C1F-B508-CDCEFE956273}" type="datetimeFigureOut">
              <a:rPr lang="id-ID" smtClean="0"/>
              <a:t>29/01/2020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BFFEB-B63C-440E-AC81-9BFDAD1B76ED}" type="slidenum">
              <a:rPr lang="id-ID" smtClean="0"/>
              <a:t>‹#›</a:t>
            </a:fld>
            <a:endParaRPr lang="id-ID"/>
          </a:p>
        </p:txBody>
      </p:sp>
    </p:spTree>
    <p:extLst>
      <p:ext uri="{BB962C8B-B14F-4D97-AF65-F5344CB8AC3E}">
        <p14:creationId xmlns:p14="http://schemas.microsoft.com/office/powerpoint/2010/main" val="1428881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Tree>
    <p:extLst>
      <p:ext uri="{BB962C8B-B14F-4D97-AF65-F5344CB8AC3E}">
        <p14:creationId xmlns:p14="http://schemas.microsoft.com/office/powerpoint/2010/main" val="330790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55443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105366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96828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68981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02706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62913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 499 Directors Take on More Accountability</a:t>
            </a:r>
          </a:p>
          <a:p>
            <a:r>
              <a:rPr lang="en-US" smtClean="0"/>
              <a:t>Q: Was Enron’s board of directors fulfilling its role in a corporate organization when it waived Enron’s ethical code on two occasions?</a:t>
            </a:r>
          </a:p>
          <a:p>
            <a:r>
              <a:rPr lang="en-US" smtClean="0"/>
              <a:t>A: </a:t>
            </a:r>
            <a:r>
              <a:rPr lang="en-US" i="1" smtClean="0"/>
              <a:t>The board of directors is elected by the owners (shareholders) of the corporation to manage the corporation. One of its roles is to formulate the ethical and operating policies for the company and to assume an oversight responsibility on behalf of the shareholders and other third parties. It was the responsibility of the board of directors to enforce the corporation’s ethical code, not to waive it.</a:t>
            </a:r>
            <a:endParaRPr lang="en-US" smtClean="0"/>
          </a:p>
          <a:p>
            <a:endParaRPr lang="en-US"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32940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303677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300170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96909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1" tIns="45125" rIns="91861" bIns="45125"/>
          <a:lstStyle/>
          <a:p>
            <a:endParaRPr lang="id-ID" smtClean="0"/>
          </a:p>
        </p:txBody>
      </p:sp>
    </p:spTree>
    <p:extLst>
      <p:ext uri="{BB962C8B-B14F-4D97-AF65-F5344CB8AC3E}">
        <p14:creationId xmlns:p14="http://schemas.microsoft.com/office/powerpoint/2010/main" val="2081830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522229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052749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013246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96586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176494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476993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4026214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Tree>
    <p:extLst>
      <p:ext uri="{BB962C8B-B14F-4D97-AF65-F5344CB8AC3E}">
        <p14:creationId xmlns:p14="http://schemas.microsoft.com/office/powerpoint/2010/main" val="2120172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Tree>
    <p:extLst>
      <p:ext uri="{BB962C8B-B14F-4D97-AF65-F5344CB8AC3E}">
        <p14:creationId xmlns:p14="http://schemas.microsoft.com/office/powerpoint/2010/main" val="2240055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xfrm>
            <a:off x="419100" y="703263"/>
            <a:ext cx="6169025" cy="3470275"/>
          </a:xfrm>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pic>
        <p:nvPicPr>
          <p:cNvPr id="120836"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4873625"/>
            <a:ext cx="4625975"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71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ln/>
        </p:spPr>
      </p:sp>
      <p:sp>
        <p:nvSpPr>
          <p:cNvPr id="94211"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Tree>
    <p:extLst>
      <p:ext uri="{BB962C8B-B14F-4D97-AF65-F5344CB8AC3E}">
        <p14:creationId xmlns:p14="http://schemas.microsoft.com/office/powerpoint/2010/main" val="5533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xfrm>
            <a:off x="419100" y="703263"/>
            <a:ext cx="6169025" cy="3470275"/>
          </a:xfrm>
          <a:ln/>
        </p:spPr>
      </p:sp>
      <p:sp>
        <p:nvSpPr>
          <p:cNvPr id="95235"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Tree>
    <p:extLst>
      <p:ext uri="{BB962C8B-B14F-4D97-AF65-F5344CB8AC3E}">
        <p14:creationId xmlns:p14="http://schemas.microsoft.com/office/powerpoint/2010/main" val="582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Tree>
    <p:extLst>
      <p:ext uri="{BB962C8B-B14F-4D97-AF65-F5344CB8AC3E}">
        <p14:creationId xmlns:p14="http://schemas.microsoft.com/office/powerpoint/2010/main" val="133236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36013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95815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24486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z="160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71873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535239D-9531-43C5-8EE1-A48732AAAA03}" type="datetimeFigureOut">
              <a:rPr lang="id-ID" smtClean="0"/>
              <a:t>29/01/2020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5C7907-0D92-4588-9937-CF5CD5ABC9E9}" type="slidenum">
              <a:rPr lang="id-ID" smtClean="0"/>
              <a:t>‹#›</a:t>
            </a:fld>
            <a:endParaRPr lang="id-ID"/>
          </a:p>
        </p:txBody>
      </p:sp>
    </p:spTree>
    <p:extLst>
      <p:ext uri="{BB962C8B-B14F-4D97-AF65-F5344CB8AC3E}">
        <p14:creationId xmlns:p14="http://schemas.microsoft.com/office/powerpoint/2010/main" val="22093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535239D-9531-43C5-8EE1-A48732AAAA03}" type="datetimeFigureOut">
              <a:rPr lang="id-ID" smtClean="0"/>
              <a:t>29/01/2020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5C7907-0D92-4588-9937-CF5CD5ABC9E9}" type="slidenum">
              <a:rPr lang="id-ID" smtClean="0"/>
              <a:t>‹#›</a:t>
            </a:fld>
            <a:endParaRPr lang="id-ID"/>
          </a:p>
        </p:txBody>
      </p:sp>
    </p:spTree>
    <p:extLst>
      <p:ext uri="{BB962C8B-B14F-4D97-AF65-F5344CB8AC3E}">
        <p14:creationId xmlns:p14="http://schemas.microsoft.com/office/powerpoint/2010/main" val="279918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535239D-9531-43C5-8EE1-A48732AAAA03}" type="datetimeFigureOut">
              <a:rPr lang="id-ID" smtClean="0"/>
              <a:t>29/01/2020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5C7907-0D92-4588-9937-CF5CD5ABC9E9}" type="slidenum">
              <a:rPr lang="id-ID" smtClean="0"/>
              <a:t>‹#›</a:t>
            </a:fld>
            <a:endParaRPr lang="id-ID"/>
          </a:p>
        </p:txBody>
      </p:sp>
    </p:spTree>
    <p:extLst>
      <p:ext uri="{BB962C8B-B14F-4D97-AF65-F5344CB8AC3E}">
        <p14:creationId xmlns:p14="http://schemas.microsoft.com/office/powerpoint/2010/main" val="151314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509256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535239D-9531-43C5-8EE1-A48732AAAA03}" type="datetimeFigureOut">
              <a:rPr lang="id-ID" smtClean="0"/>
              <a:t>29/01/2020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5C7907-0D92-4588-9937-CF5CD5ABC9E9}" type="slidenum">
              <a:rPr lang="id-ID" smtClean="0"/>
              <a:t>‹#›</a:t>
            </a:fld>
            <a:endParaRPr lang="id-ID"/>
          </a:p>
        </p:txBody>
      </p:sp>
    </p:spTree>
    <p:extLst>
      <p:ext uri="{BB962C8B-B14F-4D97-AF65-F5344CB8AC3E}">
        <p14:creationId xmlns:p14="http://schemas.microsoft.com/office/powerpoint/2010/main" val="163969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35239D-9531-43C5-8EE1-A48732AAAA03}" type="datetimeFigureOut">
              <a:rPr lang="id-ID" smtClean="0"/>
              <a:t>29/01/2020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5C7907-0D92-4588-9937-CF5CD5ABC9E9}" type="slidenum">
              <a:rPr lang="id-ID" smtClean="0"/>
              <a:t>‹#›</a:t>
            </a:fld>
            <a:endParaRPr lang="id-ID"/>
          </a:p>
        </p:txBody>
      </p:sp>
    </p:spTree>
    <p:extLst>
      <p:ext uri="{BB962C8B-B14F-4D97-AF65-F5344CB8AC3E}">
        <p14:creationId xmlns:p14="http://schemas.microsoft.com/office/powerpoint/2010/main" val="288539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535239D-9531-43C5-8EE1-A48732AAAA03}" type="datetimeFigureOut">
              <a:rPr lang="id-ID" smtClean="0"/>
              <a:t>29/01/2020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75C7907-0D92-4588-9937-CF5CD5ABC9E9}" type="slidenum">
              <a:rPr lang="id-ID" smtClean="0"/>
              <a:t>‹#›</a:t>
            </a:fld>
            <a:endParaRPr lang="id-ID"/>
          </a:p>
        </p:txBody>
      </p:sp>
    </p:spTree>
    <p:extLst>
      <p:ext uri="{BB962C8B-B14F-4D97-AF65-F5344CB8AC3E}">
        <p14:creationId xmlns:p14="http://schemas.microsoft.com/office/powerpoint/2010/main" val="333874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535239D-9531-43C5-8EE1-A48732AAAA03}" type="datetimeFigureOut">
              <a:rPr lang="id-ID" smtClean="0"/>
              <a:t>29/01/2020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75C7907-0D92-4588-9937-CF5CD5ABC9E9}" type="slidenum">
              <a:rPr lang="id-ID" smtClean="0"/>
              <a:t>‹#›</a:t>
            </a:fld>
            <a:endParaRPr lang="id-ID"/>
          </a:p>
        </p:txBody>
      </p:sp>
    </p:spTree>
    <p:extLst>
      <p:ext uri="{BB962C8B-B14F-4D97-AF65-F5344CB8AC3E}">
        <p14:creationId xmlns:p14="http://schemas.microsoft.com/office/powerpoint/2010/main" val="86444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9535239D-9531-43C5-8EE1-A48732AAAA03}" type="datetimeFigureOut">
              <a:rPr lang="id-ID" smtClean="0"/>
              <a:t>29/01/2020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75C7907-0D92-4588-9937-CF5CD5ABC9E9}" type="slidenum">
              <a:rPr lang="id-ID" smtClean="0"/>
              <a:t>‹#›</a:t>
            </a:fld>
            <a:endParaRPr lang="id-ID"/>
          </a:p>
        </p:txBody>
      </p:sp>
    </p:spTree>
    <p:extLst>
      <p:ext uri="{BB962C8B-B14F-4D97-AF65-F5344CB8AC3E}">
        <p14:creationId xmlns:p14="http://schemas.microsoft.com/office/powerpoint/2010/main" val="367029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5239D-9531-43C5-8EE1-A48732AAAA03}" type="datetimeFigureOut">
              <a:rPr lang="id-ID" smtClean="0"/>
              <a:t>29/01/2020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75C7907-0D92-4588-9937-CF5CD5ABC9E9}" type="slidenum">
              <a:rPr lang="id-ID" smtClean="0"/>
              <a:t>‹#›</a:t>
            </a:fld>
            <a:endParaRPr lang="id-ID"/>
          </a:p>
        </p:txBody>
      </p:sp>
    </p:spTree>
    <p:extLst>
      <p:ext uri="{BB962C8B-B14F-4D97-AF65-F5344CB8AC3E}">
        <p14:creationId xmlns:p14="http://schemas.microsoft.com/office/powerpoint/2010/main" val="203023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5239D-9531-43C5-8EE1-A48732AAAA03}" type="datetimeFigureOut">
              <a:rPr lang="id-ID" smtClean="0"/>
              <a:t>29/01/2020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75C7907-0D92-4588-9937-CF5CD5ABC9E9}" type="slidenum">
              <a:rPr lang="id-ID" smtClean="0"/>
              <a:t>‹#›</a:t>
            </a:fld>
            <a:endParaRPr lang="id-ID"/>
          </a:p>
        </p:txBody>
      </p:sp>
    </p:spTree>
    <p:extLst>
      <p:ext uri="{BB962C8B-B14F-4D97-AF65-F5344CB8AC3E}">
        <p14:creationId xmlns:p14="http://schemas.microsoft.com/office/powerpoint/2010/main" val="137326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5239D-9531-43C5-8EE1-A48732AAAA03}" type="datetimeFigureOut">
              <a:rPr lang="id-ID" smtClean="0"/>
              <a:t>29/01/2020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75C7907-0D92-4588-9937-CF5CD5ABC9E9}" type="slidenum">
              <a:rPr lang="id-ID" smtClean="0"/>
              <a:t>‹#›</a:t>
            </a:fld>
            <a:endParaRPr lang="id-ID"/>
          </a:p>
        </p:txBody>
      </p:sp>
    </p:spTree>
    <p:extLst>
      <p:ext uri="{BB962C8B-B14F-4D97-AF65-F5344CB8AC3E}">
        <p14:creationId xmlns:p14="http://schemas.microsoft.com/office/powerpoint/2010/main" val="51252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5239D-9531-43C5-8EE1-A48732AAAA03}" type="datetimeFigureOut">
              <a:rPr lang="id-ID" smtClean="0"/>
              <a:t>29/01/2020</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C7907-0D92-4588-9937-CF5CD5ABC9E9}" type="slidenum">
              <a:rPr lang="id-ID" smtClean="0"/>
              <a:t>‹#›</a:t>
            </a:fld>
            <a:endParaRPr lang="id-ID"/>
          </a:p>
        </p:txBody>
      </p:sp>
    </p:spTree>
    <p:extLst>
      <p:ext uri="{BB962C8B-B14F-4D97-AF65-F5344CB8AC3E}">
        <p14:creationId xmlns:p14="http://schemas.microsoft.com/office/powerpoint/2010/main" val="106022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9229" y="1373099"/>
            <a:ext cx="9144000" cy="2387600"/>
          </a:xfrm>
        </p:spPr>
        <p:txBody>
          <a:bodyPr/>
          <a:lstStyle/>
          <a:p>
            <a:endParaRPr lang="id-ID"/>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187433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1" name="Rectangle 3"/>
          <p:cNvSpPr>
            <a:spLocks noChangeArrowheads="1"/>
          </p:cNvSpPr>
          <p:nvPr/>
        </p:nvSpPr>
        <p:spPr bwMode="auto">
          <a:xfrm>
            <a:off x="2057400" y="1371600"/>
            <a:ext cx="8229600" cy="838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b="1">
                <a:solidFill>
                  <a:srgbClr val="006600"/>
                </a:solidFill>
                <a:latin typeface="Arial" charset="0"/>
              </a:rPr>
              <a:t>Characteristics</a:t>
            </a:r>
            <a:r>
              <a:rPr lang="en-US">
                <a:latin typeface="Arial" charset="0"/>
              </a:rPr>
              <a:t> that distinguish corporations from proprietorships and partnerships.</a:t>
            </a:r>
            <a:endParaRPr lang="en-US" b="1">
              <a:effectLst>
                <a:outerShdw blurRad="38100" dist="38100" dir="2700000" algn="tl">
                  <a:srgbClr val="C0C0C0"/>
                </a:outerShdw>
              </a:effectLst>
              <a:latin typeface="Arial" charset="0"/>
            </a:endParaRPr>
          </a:p>
        </p:txBody>
      </p:sp>
      <p:sp>
        <p:nvSpPr>
          <p:cNvPr id="636932"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Characteristics of a Corporation</a:t>
            </a:r>
          </a:p>
        </p:txBody>
      </p:sp>
      <p:sp>
        <p:nvSpPr>
          <p:cNvPr id="636933" name="Text Box 5"/>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13317" name="Rectangle 6"/>
          <p:cNvSpPr>
            <a:spLocks noChangeArrowheads="1"/>
          </p:cNvSpPr>
          <p:nvPr/>
        </p:nvSpPr>
        <p:spPr bwMode="auto">
          <a:xfrm>
            <a:off x="7543800" y="3095626"/>
            <a:ext cx="2819400" cy="790575"/>
          </a:xfrm>
          <a:prstGeom prst="rect">
            <a:avLst/>
          </a:prstGeom>
          <a:solidFill>
            <a:srgbClr val="FFFF99"/>
          </a:solidFill>
          <a:ln w="28575" cap="sq">
            <a:solidFill>
              <a:srgbClr val="800000"/>
            </a:solidFill>
            <a:miter lim="800000"/>
            <a:headEnd type="none" w="sm" len="sm"/>
            <a:tailEnd type="none" w="sm" len="sm"/>
          </a:ln>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sz="2200"/>
              <a:t>Shareholders may sell their share.</a:t>
            </a:r>
          </a:p>
        </p:txBody>
      </p:sp>
      <p:sp>
        <p:nvSpPr>
          <p:cNvPr id="13318" name="Line 7"/>
          <p:cNvSpPr>
            <a:spLocks noChangeShapeType="1"/>
          </p:cNvSpPr>
          <p:nvPr/>
        </p:nvSpPr>
        <p:spPr bwMode="auto">
          <a:xfrm>
            <a:off x="6934200" y="3505200"/>
            <a:ext cx="5334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id-ID"/>
          </a:p>
        </p:txBody>
      </p:sp>
      <p:sp>
        <p:nvSpPr>
          <p:cNvPr id="13319" name="Text Box 2"/>
          <p:cNvSpPr txBox="1">
            <a:spLocks noChangeArrowheads="1"/>
          </p:cNvSpPr>
          <p:nvPr/>
        </p:nvSpPr>
        <p:spPr bwMode="auto">
          <a:xfrm>
            <a:off x="2209800" y="2286000"/>
            <a:ext cx="495300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6075" indent="-34607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buSzPct val="80000"/>
              <a:buFontTx/>
              <a:buBlip>
                <a:blip r:embed="rId3"/>
              </a:buBlip>
            </a:pPr>
            <a:r>
              <a:rPr lang="en-US" sz="2200">
                <a:solidFill>
                  <a:srgbClr val="000000"/>
                </a:solidFill>
              </a:rPr>
              <a:t>Separate Legal Existence</a:t>
            </a:r>
          </a:p>
          <a:p>
            <a:pPr algn="l">
              <a:lnSpc>
                <a:spcPct val="110000"/>
              </a:lnSpc>
              <a:spcBef>
                <a:spcPct val="35000"/>
              </a:spcBef>
              <a:buSzPct val="80000"/>
              <a:buFontTx/>
              <a:buBlip>
                <a:blip r:embed="rId3"/>
              </a:buBlip>
            </a:pPr>
            <a:r>
              <a:rPr lang="en-US" sz="2200">
                <a:solidFill>
                  <a:srgbClr val="000000"/>
                </a:solidFill>
              </a:rPr>
              <a:t>Limited Liability of Shareholders</a:t>
            </a:r>
          </a:p>
          <a:p>
            <a:pPr algn="l">
              <a:lnSpc>
                <a:spcPct val="110000"/>
              </a:lnSpc>
              <a:spcBef>
                <a:spcPct val="35000"/>
              </a:spcBef>
              <a:buSzPct val="80000"/>
              <a:buFontTx/>
              <a:buBlip>
                <a:blip r:embed="rId3"/>
              </a:buBlip>
            </a:pPr>
            <a:r>
              <a:rPr lang="en-US" sz="2200">
                <a:solidFill>
                  <a:srgbClr val="000000"/>
                </a:solidFill>
              </a:rPr>
              <a:t>Transferable Ownership Rights</a:t>
            </a:r>
          </a:p>
          <a:p>
            <a:pPr algn="l">
              <a:lnSpc>
                <a:spcPct val="110000"/>
              </a:lnSpc>
              <a:spcBef>
                <a:spcPct val="35000"/>
              </a:spcBef>
              <a:buSzPct val="80000"/>
              <a:buFontTx/>
              <a:buBlip>
                <a:blip r:embed="rId3"/>
              </a:buBlip>
            </a:pPr>
            <a:r>
              <a:rPr lang="en-US" sz="2200">
                <a:solidFill>
                  <a:srgbClr val="000000"/>
                </a:solidFill>
              </a:rPr>
              <a:t>Ability to Acquire Capital</a:t>
            </a:r>
          </a:p>
          <a:p>
            <a:pPr algn="l">
              <a:lnSpc>
                <a:spcPct val="110000"/>
              </a:lnSpc>
              <a:spcBef>
                <a:spcPct val="35000"/>
              </a:spcBef>
              <a:buSzPct val="80000"/>
              <a:buFontTx/>
              <a:buBlip>
                <a:blip r:embed="rId3"/>
              </a:buBlip>
            </a:pPr>
            <a:r>
              <a:rPr lang="en-US" sz="2200">
                <a:solidFill>
                  <a:srgbClr val="000000"/>
                </a:solidFill>
              </a:rPr>
              <a:t>Continuous Life</a:t>
            </a:r>
          </a:p>
          <a:p>
            <a:pPr algn="l">
              <a:lnSpc>
                <a:spcPct val="110000"/>
              </a:lnSpc>
              <a:spcBef>
                <a:spcPct val="35000"/>
              </a:spcBef>
              <a:buSzPct val="80000"/>
              <a:buFontTx/>
              <a:buBlip>
                <a:blip r:embed="rId3"/>
              </a:buBlip>
            </a:pPr>
            <a:r>
              <a:rPr lang="en-US" sz="2200">
                <a:solidFill>
                  <a:srgbClr val="000000"/>
                </a:solidFill>
              </a:rPr>
              <a:t>Corporate Management </a:t>
            </a:r>
          </a:p>
          <a:p>
            <a:pPr algn="l">
              <a:lnSpc>
                <a:spcPct val="110000"/>
              </a:lnSpc>
              <a:spcBef>
                <a:spcPct val="35000"/>
              </a:spcBef>
              <a:buSzPct val="80000"/>
              <a:buFontTx/>
              <a:buBlip>
                <a:blip r:embed="rId3"/>
              </a:buBlip>
            </a:pPr>
            <a:r>
              <a:rPr lang="en-US" sz="2200">
                <a:solidFill>
                  <a:srgbClr val="000000"/>
                </a:solidFill>
              </a:rPr>
              <a:t>Government Regulations</a:t>
            </a:r>
          </a:p>
          <a:p>
            <a:pPr algn="l">
              <a:lnSpc>
                <a:spcPct val="110000"/>
              </a:lnSpc>
              <a:spcBef>
                <a:spcPct val="35000"/>
              </a:spcBef>
              <a:buSzPct val="80000"/>
              <a:buFontTx/>
              <a:buBlip>
                <a:blip r:embed="rId3"/>
              </a:buBlip>
            </a:pPr>
            <a:r>
              <a:rPr lang="en-US" sz="2200">
                <a:solidFill>
                  <a:srgbClr val="000000"/>
                </a:solidFill>
              </a:rPr>
              <a:t>Additional Taxes</a:t>
            </a:r>
          </a:p>
        </p:txBody>
      </p:sp>
    </p:spTree>
    <p:extLst>
      <p:ext uri="{BB962C8B-B14F-4D97-AF65-F5344CB8AC3E}">
        <p14:creationId xmlns:p14="http://schemas.microsoft.com/office/powerpoint/2010/main" val="1820596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9" name="Rectangle 3"/>
          <p:cNvSpPr>
            <a:spLocks noChangeArrowheads="1"/>
          </p:cNvSpPr>
          <p:nvPr/>
        </p:nvSpPr>
        <p:spPr bwMode="auto">
          <a:xfrm>
            <a:off x="2057400" y="1371600"/>
            <a:ext cx="8229600" cy="838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b="1">
                <a:solidFill>
                  <a:srgbClr val="006600"/>
                </a:solidFill>
                <a:latin typeface="Arial" charset="0"/>
              </a:rPr>
              <a:t>Characteristics</a:t>
            </a:r>
            <a:r>
              <a:rPr lang="en-US">
                <a:latin typeface="Arial" charset="0"/>
              </a:rPr>
              <a:t> that distinguish corporations from proprietorships and partnerships.</a:t>
            </a:r>
            <a:endParaRPr lang="en-US" b="1">
              <a:effectLst>
                <a:outerShdw blurRad="38100" dist="38100" dir="2700000" algn="tl">
                  <a:srgbClr val="C0C0C0"/>
                </a:outerShdw>
              </a:effectLst>
              <a:latin typeface="Arial" charset="0"/>
            </a:endParaRPr>
          </a:p>
        </p:txBody>
      </p:sp>
      <p:sp>
        <p:nvSpPr>
          <p:cNvPr id="638980"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Characteristics of a Corporation</a:t>
            </a:r>
          </a:p>
        </p:txBody>
      </p:sp>
      <p:sp>
        <p:nvSpPr>
          <p:cNvPr id="638981" name="Text Box 5"/>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14341" name="Rectangle 6"/>
          <p:cNvSpPr>
            <a:spLocks noChangeArrowheads="1"/>
          </p:cNvSpPr>
          <p:nvPr/>
        </p:nvSpPr>
        <p:spPr bwMode="auto">
          <a:xfrm>
            <a:off x="7543800" y="3340100"/>
            <a:ext cx="2819400" cy="1460500"/>
          </a:xfrm>
          <a:prstGeom prst="rect">
            <a:avLst/>
          </a:prstGeom>
          <a:solidFill>
            <a:srgbClr val="FFFF99"/>
          </a:solidFill>
          <a:ln w="28575" cap="sq">
            <a:solidFill>
              <a:srgbClr val="800000"/>
            </a:solidFill>
            <a:miter lim="800000"/>
            <a:headEnd type="none" w="sm" len="sm"/>
            <a:tailEnd type="none" w="sm" len="sm"/>
          </a:ln>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sz="2200"/>
              <a:t>Corporation can obtain capital through the issuance of shares.</a:t>
            </a:r>
          </a:p>
        </p:txBody>
      </p:sp>
      <p:sp>
        <p:nvSpPr>
          <p:cNvPr id="14342" name="Line 7"/>
          <p:cNvSpPr>
            <a:spLocks noChangeShapeType="1"/>
          </p:cNvSpPr>
          <p:nvPr/>
        </p:nvSpPr>
        <p:spPr bwMode="auto">
          <a:xfrm>
            <a:off x="6248400" y="3962400"/>
            <a:ext cx="9906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id-ID"/>
          </a:p>
        </p:txBody>
      </p:sp>
      <p:sp>
        <p:nvSpPr>
          <p:cNvPr id="14343" name="Text Box 2"/>
          <p:cNvSpPr txBox="1">
            <a:spLocks noChangeArrowheads="1"/>
          </p:cNvSpPr>
          <p:nvPr/>
        </p:nvSpPr>
        <p:spPr bwMode="auto">
          <a:xfrm>
            <a:off x="2209800" y="2286000"/>
            <a:ext cx="495300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6075" indent="-34607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buSzPct val="80000"/>
              <a:buFontTx/>
              <a:buBlip>
                <a:blip r:embed="rId3"/>
              </a:buBlip>
            </a:pPr>
            <a:r>
              <a:rPr lang="en-US" sz="2200">
                <a:solidFill>
                  <a:srgbClr val="000000"/>
                </a:solidFill>
              </a:rPr>
              <a:t>Separate Legal Existence</a:t>
            </a:r>
          </a:p>
          <a:p>
            <a:pPr algn="l">
              <a:lnSpc>
                <a:spcPct val="110000"/>
              </a:lnSpc>
              <a:spcBef>
                <a:spcPct val="35000"/>
              </a:spcBef>
              <a:buSzPct val="80000"/>
              <a:buFontTx/>
              <a:buBlip>
                <a:blip r:embed="rId3"/>
              </a:buBlip>
            </a:pPr>
            <a:r>
              <a:rPr lang="en-US" sz="2200">
                <a:solidFill>
                  <a:srgbClr val="000000"/>
                </a:solidFill>
              </a:rPr>
              <a:t>Limited Liability of Shareholders</a:t>
            </a:r>
          </a:p>
          <a:p>
            <a:pPr algn="l">
              <a:lnSpc>
                <a:spcPct val="110000"/>
              </a:lnSpc>
              <a:spcBef>
                <a:spcPct val="35000"/>
              </a:spcBef>
              <a:buSzPct val="80000"/>
              <a:buFontTx/>
              <a:buBlip>
                <a:blip r:embed="rId3"/>
              </a:buBlip>
            </a:pPr>
            <a:r>
              <a:rPr lang="en-US" sz="2200">
                <a:solidFill>
                  <a:srgbClr val="000000"/>
                </a:solidFill>
              </a:rPr>
              <a:t>Transferable Ownership Rights</a:t>
            </a:r>
          </a:p>
          <a:p>
            <a:pPr algn="l">
              <a:lnSpc>
                <a:spcPct val="110000"/>
              </a:lnSpc>
              <a:spcBef>
                <a:spcPct val="35000"/>
              </a:spcBef>
              <a:buSzPct val="80000"/>
              <a:buFontTx/>
              <a:buBlip>
                <a:blip r:embed="rId3"/>
              </a:buBlip>
            </a:pPr>
            <a:r>
              <a:rPr lang="en-US" sz="2200">
                <a:solidFill>
                  <a:srgbClr val="000000"/>
                </a:solidFill>
              </a:rPr>
              <a:t>Ability to Acquire Capital</a:t>
            </a:r>
          </a:p>
          <a:p>
            <a:pPr algn="l">
              <a:lnSpc>
                <a:spcPct val="110000"/>
              </a:lnSpc>
              <a:spcBef>
                <a:spcPct val="35000"/>
              </a:spcBef>
              <a:buSzPct val="80000"/>
              <a:buFontTx/>
              <a:buBlip>
                <a:blip r:embed="rId3"/>
              </a:buBlip>
            </a:pPr>
            <a:r>
              <a:rPr lang="en-US" sz="2200">
                <a:solidFill>
                  <a:srgbClr val="000000"/>
                </a:solidFill>
              </a:rPr>
              <a:t>Continuous Life</a:t>
            </a:r>
          </a:p>
          <a:p>
            <a:pPr algn="l">
              <a:lnSpc>
                <a:spcPct val="110000"/>
              </a:lnSpc>
              <a:spcBef>
                <a:spcPct val="35000"/>
              </a:spcBef>
              <a:buSzPct val="80000"/>
              <a:buFontTx/>
              <a:buBlip>
                <a:blip r:embed="rId3"/>
              </a:buBlip>
            </a:pPr>
            <a:r>
              <a:rPr lang="en-US" sz="2200">
                <a:solidFill>
                  <a:srgbClr val="000000"/>
                </a:solidFill>
              </a:rPr>
              <a:t>Corporate Management </a:t>
            </a:r>
          </a:p>
          <a:p>
            <a:pPr algn="l">
              <a:lnSpc>
                <a:spcPct val="110000"/>
              </a:lnSpc>
              <a:spcBef>
                <a:spcPct val="35000"/>
              </a:spcBef>
              <a:buSzPct val="80000"/>
              <a:buFontTx/>
              <a:buBlip>
                <a:blip r:embed="rId3"/>
              </a:buBlip>
            </a:pPr>
            <a:r>
              <a:rPr lang="en-US" sz="2200">
                <a:solidFill>
                  <a:srgbClr val="000000"/>
                </a:solidFill>
              </a:rPr>
              <a:t>Government Regulations</a:t>
            </a:r>
          </a:p>
          <a:p>
            <a:pPr algn="l">
              <a:lnSpc>
                <a:spcPct val="110000"/>
              </a:lnSpc>
              <a:spcBef>
                <a:spcPct val="35000"/>
              </a:spcBef>
              <a:buSzPct val="80000"/>
              <a:buFontTx/>
              <a:buBlip>
                <a:blip r:embed="rId3"/>
              </a:buBlip>
            </a:pPr>
            <a:r>
              <a:rPr lang="en-US" sz="2200">
                <a:solidFill>
                  <a:srgbClr val="000000"/>
                </a:solidFill>
              </a:rPr>
              <a:t>Additional Taxes</a:t>
            </a:r>
          </a:p>
        </p:txBody>
      </p:sp>
    </p:spTree>
    <p:extLst>
      <p:ext uri="{BB962C8B-B14F-4D97-AF65-F5344CB8AC3E}">
        <p14:creationId xmlns:p14="http://schemas.microsoft.com/office/powerpoint/2010/main" val="893061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7" name="Rectangle 3"/>
          <p:cNvSpPr>
            <a:spLocks noChangeArrowheads="1"/>
          </p:cNvSpPr>
          <p:nvPr/>
        </p:nvSpPr>
        <p:spPr bwMode="auto">
          <a:xfrm>
            <a:off x="2057400" y="1371600"/>
            <a:ext cx="8229600" cy="838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b="1">
                <a:solidFill>
                  <a:srgbClr val="006600"/>
                </a:solidFill>
                <a:latin typeface="Arial" charset="0"/>
              </a:rPr>
              <a:t>Characteristics</a:t>
            </a:r>
            <a:r>
              <a:rPr lang="en-US">
                <a:latin typeface="Arial" charset="0"/>
              </a:rPr>
              <a:t> that distinguish corporations from proprietorships and partnerships.</a:t>
            </a:r>
            <a:endParaRPr lang="en-US" b="1">
              <a:effectLst>
                <a:outerShdw blurRad="38100" dist="38100" dir="2700000" algn="tl">
                  <a:srgbClr val="C0C0C0"/>
                </a:outerShdw>
              </a:effectLst>
              <a:latin typeface="Arial" charset="0"/>
            </a:endParaRPr>
          </a:p>
        </p:txBody>
      </p:sp>
      <p:sp>
        <p:nvSpPr>
          <p:cNvPr id="641028"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Characteristics of a Corporation</a:t>
            </a:r>
          </a:p>
        </p:txBody>
      </p:sp>
      <p:sp>
        <p:nvSpPr>
          <p:cNvPr id="641029" name="Text Box 5"/>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15365" name="Rectangle 6"/>
          <p:cNvSpPr>
            <a:spLocks noChangeArrowheads="1"/>
          </p:cNvSpPr>
          <p:nvPr/>
        </p:nvSpPr>
        <p:spPr bwMode="auto">
          <a:xfrm>
            <a:off x="7543800" y="3340100"/>
            <a:ext cx="2819400" cy="2465388"/>
          </a:xfrm>
          <a:prstGeom prst="rect">
            <a:avLst/>
          </a:prstGeom>
          <a:solidFill>
            <a:srgbClr val="FFFF99"/>
          </a:solidFill>
          <a:ln w="28575" cap="sq">
            <a:solidFill>
              <a:srgbClr val="800000"/>
            </a:solidFill>
            <a:miter lim="800000"/>
            <a:headEnd type="none" w="sm" len="sm"/>
            <a:tailEnd type="none" w="sm" len="sm"/>
          </a:ln>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sz="2200"/>
              <a:t>Continuance as a going concern is not affected by the withdrawal, death, or incapacity of a shareholder, employee, or officer.</a:t>
            </a:r>
          </a:p>
        </p:txBody>
      </p:sp>
      <p:sp>
        <p:nvSpPr>
          <p:cNvPr id="15366" name="Line 7"/>
          <p:cNvSpPr>
            <a:spLocks noChangeShapeType="1"/>
          </p:cNvSpPr>
          <p:nvPr/>
        </p:nvSpPr>
        <p:spPr bwMode="auto">
          <a:xfrm>
            <a:off x="5105400" y="4495800"/>
            <a:ext cx="21336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id-ID"/>
          </a:p>
        </p:txBody>
      </p:sp>
      <p:sp>
        <p:nvSpPr>
          <p:cNvPr id="15367" name="Text Box 2"/>
          <p:cNvSpPr txBox="1">
            <a:spLocks noChangeArrowheads="1"/>
          </p:cNvSpPr>
          <p:nvPr/>
        </p:nvSpPr>
        <p:spPr bwMode="auto">
          <a:xfrm>
            <a:off x="2209800" y="2286000"/>
            <a:ext cx="495300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6075" indent="-34607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buSzPct val="80000"/>
              <a:buFontTx/>
              <a:buBlip>
                <a:blip r:embed="rId3"/>
              </a:buBlip>
            </a:pPr>
            <a:r>
              <a:rPr lang="en-US" sz="2200">
                <a:solidFill>
                  <a:srgbClr val="000000"/>
                </a:solidFill>
              </a:rPr>
              <a:t>Separate Legal Existence</a:t>
            </a:r>
          </a:p>
          <a:p>
            <a:pPr algn="l">
              <a:lnSpc>
                <a:spcPct val="110000"/>
              </a:lnSpc>
              <a:spcBef>
                <a:spcPct val="35000"/>
              </a:spcBef>
              <a:buSzPct val="80000"/>
              <a:buFontTx/>
              <a:buBlip>
                <a:blip r:embed="rId3"/>
              </a:buBlip>
            </a:pPr>
            <a:r>
              <a:rPr lang="en-US" sz="2200">
                <a:solidFill>
                  <a:srgbClr val="000000"/>
                </a:solidFill>
              </a:rPr>
              <a:t>Limited Liability of Shareholders</a:t>
            </a:r>
          </a:p>
          <a:p>
            <a:pPr algn="l">
              <a:lnSpc>
                <a:spcPct val="110000"/>
              </a:lnSpc>
              <a:spcBef>
                <a:spcPct val="35000"/>
              </a:spcBef>
              <a:buSzPct val="80000"/>
              <a:buFontTx/>
              <a:buBlip>
                <a:blip r:embed="rId3"/>
              </a:buBlip>
            </a:pPr>
            <a:r>
              <a:rPr lang="en-US" sz="2200">
                <a:solidFill>
                  <a:srgbClr val="000000"/>
                </a:solidFill>
              </a:rPr>
              <a:t>Transferable Ownership Rights</a:t>
            </a:r>
          </a:p>
          <a:p>
            <a:pPr algn="l">
              <a:lnSpc>
                <a:spcPct val="110000"/>
              </a:lnSpc>
              <a:spcBef>
                <a:spcPct val="35000"/>
              </a:spcBef>
              <a:buSzPct val="80000"/>
              <a:buFontTx/>
              <a:buBlip>
                <a:blip r:embed="rId3"/>
              </a:buBlip>
            </a:pPr>
            <a:r>
              <a:rPr lang="en-US" sz="2200">
                <a:solidFill>
                  <a:srgbClr val="000000"/>
                </a:solidFill>
              </a:rPr>
              <a:t>Ability to Acquire Capital</a:t>
            </a:r>
          </a:p>
          <a:p>
            <a:pPr algn="l">
              <a:lnSpc>
                <a:spcPct val="110000"/>
              </a:lnSpc>
              <a:spcBef>
                <a:spcPct val="35000"/>
              </a:spcBef>
              <a:buSzPct val="80000"/>
              <a:buFontTx/>
              <a:buBlip>
                <a:blip r:embed="rId3"/>
              </a:buBlip>
            </a:pPr>
            <a:r>
              <a:rPr lang="en-US" sz="2200">
                <a:solidFill>
                  <a:srgbClr val="000000"/>
                </a:solidFill>
              </a:rPr>
              <a:t>Continuous Life</a:t>
            </a:r>
          </a:p>
          <a:p>
            <a:pPr algn="l">
              <a:lnSpc>
                <a:spcPct val="110000"/>
              </a:lnSpc>
              <a:spcBef>
                <a:spcPct val="35000"/>
              </a:spcBef>
              <a:buSzPct val="80000"/>
              <a:buFontTx/>
              <a:buBlip>
                <a:blip r:embed="rId3"/>
              </a:buBlip>
            </a:pPr>
            <a:r>
              <a:rPr lang="en-US" sz="2200">
                <a:solidFill>
                  <a:srgbClr val="000000"/>
                </a:solidFill>
              </a:rPr>
              <a:t>Corporate Management </a:t>
            </a:r>
          </a:p>
          <a:p>
            <a:pPr algn="l">
              <a:lnSpc>
                <a:spcPct val="110000"/>
              </a:lnSpc>
              <a:spcBef>
                <a:spcPct val="35000"/>
              </a:spcBef>
              <a:buSzPct val="80000"/>
              <a:buFontTx/>
              <a:buBlip>
                <a:blip r:embed="rId3"/>
              </a:buBlip>
            </a:pPr>
            <a:r>
              <a:rPr lang="en-US" sz="2200">
                <a:solidFill>
                  <a:srgbClr val="000000"/>
                </a:solidFill>
              </a:rPr>
              <a:t>Government Regulations</a:t>
            </a:r>
          </a:p>
          <a:p>
            <a:pPr algn="l">
              <a:lnSpc>
                <a:spcPct val="110000"/>
              </a:lnSpc>
              <a:spcBef>
                <a:spcPct val="35000"/>
              </a:spcBef>
              <a:buSzPct val="80000"/>
              <a:buFontTx/>
              <a:buBlip>
                <a:blip r:embed="rId3"/>
              </a:buBlip>
            </a:pPr>
            <a:r>
              <a:rPr lang="en-US" sz="2200">
                <a:solidFill>
                  <a:srgbClr val="000000"/>
                </a:solidFill>
              </a:rPr>
              <a:t>Additional Taxes</a:t>
            </a:r>
          </a:p>
        </p:txBody>
      </p:sp>
    </p:spTree>
    <p:extLst>
      <p:ext uri="{BB962C8B-B14F-4D97-AF65-F5344CB8AC3E}">
        <p14:creationId xmlns:p14="http://schemas.microsoft.com/office/powerpoint/2010/main" val="764373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09800" y="2286000"/>
            <a:ext cx="495300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6075" indent="-34607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buSzPct val="80000"/>
              <a:buFontTx/>
              <a:buBlip>
                <a:blip r:embed="rId3"/>
              </a:buBlip>
            </a:pPr>
            <a:r>
              <a:rPr lang="en-US" sz="2200">
                <a:solidFill>
                  <a:srgbClr val="000000"/>
                </a:solidFill>
              </a:rPr>
              <a:t>Separate Legal Existence</a:t>
            </a:r>
          </a:p>
          <a:p>
            <a:pPr algn="l">
              <a:lnSpc>
                <a:spcPct val="110000"/>
              </a:lnSpc>
              <a:spcBef>
                <a:spcPct val="35000"/>
              </a:spcBef>
              <a:buSzPct val="80000"/>
              <a:buFontTx/>
              <a:buBlip>
                <a:blip r:embed="rId3"/>
              </a:buBlip>
            </a:pPr>
            <a:r>
              <a:rPr lang="en-US" sz="2200">
                <a:solidFill>
                  <a:srgbClr val="000000"/>
                </a:solidFill>
              </a:rPr>
              <a:t>Limited Liability of Shareholders</a:t>
            </a:r>
          </a:p>
          <a:p>
            <a:pPr algn="l">
              <a:lnSpc>
                <a:spcPct val="110000"/>
              </a:lnSpc>
              <a:spcBef>
                <a:spcPct val="35000"/>
              </a:spcBef>
              <a:buSzPct val="80000"/>
              <a:buFontTx/>
              <a:buBlip>
                <a:blip r:embed="rId3"/>
              </a:buBlip>
            </a:pPr>
            <a:r>
              <a:rPr lang="en-US" sz="2200">
                <a:solidFill>
                  <a:srgbClr val="000000"/>
                </a:solidFill>
              </a:rPr>
              <a:t>Transferable Ownership Rights</a:t>
            </a:r>
          </a:p>
          <a:p>
            <a:pPr algn="l">
              <a:lnSpc>
                <a:spcPct val="110000"/>
              </a:lnSpc>
              <a:spcBef>
                <a:spcPct val="35000"/>
              </a:spcBef>
              <a:buSzPct val="80000"/>
              <a:buFontTx/>
              <a:buBlip>
                <a:blip r:embed="rId3"/>
              </a:buBlip>
            </a:pPr>
            <a:r>
              <a:rPr lang="en-US" sz="2200">
                <a:solidFill>
                  <a:srgbClr val="000000"/>
                </a:solidFill>
              </a:rPr>
              <a:t>Ability to Acquire Capital</a:t>
            </a:r>
          </a:p>
          <a:p>
            <a:pPr algn="l">
              <a:lnSpc>
                <a:spcPct val="110000"/>
              </a:lnSpc>
              <a:spcBef>
                <a:spcPct val="35000"/>
              </a:spcBef>
              <a:buSzPct val="80000"/>
              <a:buFontTx/>
              <a:buBlip>
                <a:blip r:embed="rId3"/>
              </a:buBlip>
            </a:pPr>
            <a:r>
              <a:rPr lang="en-US" sz="2200">
                <a:solidFill>
                  <a:srgbClr val="000000"/>
                </a:solidFill>
              </a:rPr>
              <a:t>Continuous Life</a:t>
            </a:r>
          </a:p>
          <a:p>
            <a:pPr algn="l">
              <a:lnSpc>
                <a:spcPct val="110000"/>
              </a:lnSpc>
              <a:spcBef>
                <a:spcPct val="35000"/>
              </a:spcBef>
              <a:buSzPct val="80000"/>
              <a:buFontTx/>
              <a:buBlip>
                <a:blip r:embed="rId3"/>
              </a:buBlip>
            </a:pPr>
            <a:r>
              <a:rPr lang="en-US" sz="2200">
                <a:solidFill>
                  <a:srgbClr val="000000"/>
                </a:solidFill>
              </a:rPr>
              <a:t>Corporate Management </a:t>
            </a:r>
          </a:p>
          <a:p>
            <a:pPr algn="l">
              <a:lnSpc>
                <a:spcPct val="110000"/>
              </a:lnSpc>
              <a:spcBef>
                <a:spcPct val="35000"/>
              </a:spcBef>
              <a:buSzPct val="80000"/>
              <a:buFontTx/>
              <a:buBlip>
                <a:blip r:embed="rId3"/>
              </a:buBlip>
            </a:pPr>
            <a:r>
              <a:rPr lang="en-US" sz="2200">
                <a:solidFill>
                  <a:srgbClr val="000000"/>
                </a:solidFill>
              </a:rPr>
              <a:t>Government Regulations</a:t>
            </a:r>
          </a:p>
          <a:p>
            <a:pPr algn="l">
              <a:lnSpc>
                <a:spcPct val="110000"/>
              </a:lnSpc>
              <a:spcBef>
                <a:spcPct val="35000"/>
              </a:spcBef>
              <a:buSzPct val="80000"/>
              <a:buFontTx/>
              <a:buBlip>
                <a:blip r:embed="rId3"/>
              </a:buBlip>
            </a:pPr>
            <a:r>
              <a:rPr lang="en-US" sz="2200">
                <a:solidFill>
                  <a:srgbClr val="000000"/>
                </a:solidFill>
              </a:rPr>
              <a:t>Additional Taxes</a:t>
            </a:r>
          </a:p>
        </p:txBody>
      </p:sp>
      <p:sp>
        <p:nvSpPr>
          <p:cNvPr id="654339" name="Rectangle 3"/>
          <p:cNvSpPr>
            <a:spLocks noChangeArrowheads="1"/>
          </p:cNvSpPr>
          <p:nvPr/>
        </p:nvSpPr>
        <p:spPr bwMode="auto">
          <a:xfrm>
            <a:off x="2057400" y="1371600"/>
            <a:ext cx="8229600" cy="838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b="1">
                <a:solidFill>
                  <a:srgbClr val="006600"/>
                </a:solidFill>
                <a:latin typeface="Arial" charset="0"/>
              </a:rPr>
              <a:t>Characteristics</a:t>
            </a:r>
            <a:r>
              <a:rPr lang="en-US">
                <a:latin typeface="Arial" charset="0"/>
              </a:rPr>
              <a:t> that distinguish corporations from proprietorships and partnerships.</a:t>
            </a:r>
            <a:endParaRPr lang="en-US" b="1">
              <a:effectLst>
                <a:outerShdw blurRad="38100" dist="38100" dir="2700000" algn="tl">
                  <a:srgbClr val="C0C0C0"/>
                </a:outerShdw>
              </a:effectLst>
              <a:latin typeface="Arial" charset="0"/>
            </a:endParaRPr>
          </a:p>
        </p:txBody>
      </p:sp>
      <p:sp>
        <p:nvSpPr>
          <p:cNvPr id="654340"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Characteristics of a Corporation</a:t>
            </a:r>
          </a:p>
        </p:txBody>
      </p:sp>
      <p:sp>
        <p:nvSpPr>
          <p:cNvPr id="654341" name="Text Box 5"/>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16390" name="Line 7"/>
          <p:cNvSpPr>
            <a:spLocks noChangeShapeType="1"/>
          </p:cNvSpPr>
          <p:nvPr/>
        </p:nvSpPr>
        <p:spPr bwMode="auto">
          <a:xfrm>
            <a:off x="5943600" y="4953000"/>
            <a:ext cx="11430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id-ID"/>
          </a:p>
        </p:txBody>
      </p:sp>
      <p:sp>
        <p:nvSpPr>
          <p:cNvPr id="16391" name="Rectangle 6"/>
          <p:cNvSpPr>
            <a:spLocks noChangeArrowheads="1"/>
          </p:cNvSpPr>
          <p:nvPr/>
        </p:nvSpPr>
        <p:spPr bwMode="auto">
          <a:xfrm>
            <a:off x="7543800" y="3340100"/>
            <a:ext cx="2819400" cy="2800350"/>
          </a:xfrm>
          <a:prstGeom prst="rect">
            <a:avLst/>
          </a:prstGeom>
          <a:solidFill>
            <a:srgbClr val="FFFF99"/>
          </a:solidFill>
          <a:ln w="28575" cap="sq" algn="ctr">
            <a:solidFill>
              <a:srgbClr val="800000"/>
            </a:solidFill>
            <a:miter lim="800000"/>
            <a:headEnd type="none" w="sm" len="sm"/>
            <a:tailEnd type="none" w="sm" len="sm"/>
          </a:ln>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sz="2200"/>
              <a:t>Separation of ownership and management prevents owners from having an active role in managing the company.</a:t>
            </a:r>
          </a:p>
        </p:txBody>
      </p:sp>
    </p:spTree>
    <p:extLst>
      <p:ext uri="{BB962C8B-B14F-4D97-AF65-F5344CB8AC3E}">
        <p14:creationId xmlns:p14="http://schemas.microsoft.com/office/powerpoint/2010/main" val="2681983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209800" y="2286000"/>
            <a:ext cx="495300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6075" indent="-34607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buSzPct val="80000"/>
              <a:buFontTx/>
              <a:buBlip>
                <a:blip r:embed="rId3"/>
              </a:buBlip>
            </a:pPr>
            <a:r>
              <a:rPr lang="en-US" sz="2200">
                <a:solidFill>
                  <a:srgbClr val="000000"/>
                </a:solidFill>
              </a:rPr>
              <a:t>Separate Legal Existence</a:t>
            </a:r>
          </a:p>
          <a:p>
            <a:pPr algn="l">
              <a:lnSpc>
                <a:spcPct val="110000"/>
              </a:lnSpc>
              <a:spcBef>
                <a:spcPct val="35000"/>
              </a:spcBef>
              <a:buSzPct val="80000"/>
              <a:buFontTx/>
              <a:buBlip>
                <a:blip r:embed="rId3"/>
              </a:buBlip>
            </a:pPr>
            <a:r>
              <a:rPr lang="en-US" sz="2200">
                <a:solidFill>
                  <a:srgbClr val="000000"/>
                </a:solidFill>
              </a:rPr>
              <a:t>Limited Liability of Shareholders</a:t>
            </a:r>
          </a:p>
          <a:p>
            <a:pPr algn="l">
              <a:lnSpc>
                <a:spcPct val="110000"/>
              </a:lnSpc>
              <a:spcBef>
                <a:spcPct val="35000"/>
              </a:spcBef>
              <a:buSzPct val="80000"/>
              <a:buFontTx/>
              <a:buBlip>
                <a:blip r:embed="rId3"/>
              </a:buBlip>
            </a:pPr>
            <a:r>
              <a:rPr lang="en-US" sz="2200">
                <a:solidFill>
                  <a:srgbClr val="000000"/>
                </a:solidFill>
              </a:rPr>
              <a:t>Transferable Ownership Rights</a:t>
            </a:r>
          </a:p>
          <a:p>
            <a:pPr algn="l">
              <a:lnSpc>
                <a:spcPct val="110000"/>
              </a:lnSpc>
              <a:spcBef>
                <a:spcPct val="35000"/>
              </a:spcBef>
              <a:buSzPct val="80000"/>
              <a:buFontTx/>
              <a:buBlip>
                <a:blip r:embed="rId3"/>
              </a:buBlip>
            </a:pPr>
            <a:r>
              <a:rPr lang="en-US" sz="2200">
                <a:solidFill>
                  <a:srgbClr val="000000"/>
                </a:solidFill>
              </a:rPr>
              <a:t>Ability to Acquire Capital</a:t>
            </a:r>
          </a:p>
          <a:p>
            <a:pPr algn="l">
              <a:lnSpc>
                <a:spcPct val="110000"/>
              </a:lnSpc>
              <a:spcBef>
                <a:spcPct val="35000"/>
              </a:spcBef>
              <a:buSzPct val="80000"/>
              <a:buFontTx/>
              <a:buBlip>
                <a:blip r:embed="rId3"/>
              </a:buBlip>
            </a:pPr>
            <a:r>
              <a:rPr lang="en-US" sz="2200">
                <a:solidFill>
                  <a:srgbClr val="000000"/>
                </a:solidFill>
              </a:rPr>
              <a:t>Continuous Life</a:t>
            </a:r>
          </a:p>
          <a:p>
            <a:pPr algn="l">
              <a:lnSpc>
                <a:spcPct val="110000"/>
              </a:lnSpc>
              <a:spcBef>
                <a:spcPct val="35000"/>
              </a:spcBef>
              <a:buSzPct val="80000"/>
              <a:buFontTx/>
              <a:buBlip>
                <a:blip r:embed="rId3"/>
              </a:buBlip>
            </a:pPr>
            <a:r>
              <a:rPr lang="en-US" sz="2200">
                <a:solidFill>
                  <a:srgbClr val="000000"/>
                </a:solidFill>
              </a:rPr>
              <a:t>Corporate Management </a:t>
            </a:r>
          </a:p>
          <a:p>
            <a:pPr algn="l">
              <a:lnSpc>
                <a:spcPct val="110000"/>
              </a:lnSpc>
              <a:spcBef>
                <a:spcPct val="35000"/>
              </a:spcBef>
              <a:buSzPct val="80000"/>
              <a:buFontTx/>
              <a:buBlip>
                <a:blip r:embed="rId3"/>
              </a:buBlip>
            </a:pPr>
            <a:r>
              <a:rPr lang="en-US" sz="2200">
                <a:solidFill>
                  <a:srgbClr val="000000"/>
                </a:solidFill>
              </a:rPr>
              <a:t>Government Regulations</a:t>
            </a:r>
          </a:p>
          <a:p>
            <a:pPr algn="l">
              <a:lnSpc>
                <a:spcPct val="110000"/>
              </a:lnSpc>
              <a:spcBef>
                <a:spcPct val="35000"/>
              </a:spcBef>
              <a:buSzPct val="80000"/>
              <a:buFontTx/>
              <a:buBlip>
                <a:blip r:embed="rId3"/>
              </a:buBlip>
            </a:pPr>
            <a:r>
              <a:rPr lang="en-US" sz="2200">
                <a:solidFill>
                  <a:srgbClr val="000000"/>
                </a:solidFill>
              </a:rPr>
              <a:t>Additional Taxes</a:t>
            </a:r>
          </a:p>
        </p:txBody>
      </p:sp>
      <p:sp>
        <p:nvSpPr>
          <p:cNvPr id="648195" name="Rectangle 3"/>
          <p:cNvSpPr>
            <a:spLocks noChangeArrowheads="1"/>
          </p:cNvSpPr>
          <p:nvPr/>
        </p:nvSpPr>
        <p:spPr bwMode="auto">
          <a:xfrm>
            <a:off x="2057400" y="1371600"/>
            <a:ext cx="8229600" cy="838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b="1">
                <a:solidFill>
                  <a:srgbClr val="006600"/>
                </a:solidFill>
                <a:latin typeface="Arial" charset="0"/>
              </a:rPr>
              <a:t>Characteristics</a:t>
            </a:r>
            <a:r>
              <a:rPr lang="en-US">
                <a:latin typeface="Arial" charset="0"/>
              </a:rPr>
              <a:t> that distinguish corporations from proprietorships and partnerships.</a:t>
            </a:r>
            <a:endParaRPr lang="en-US" b="1">
              <a:effectLst>
                <a:outerShdw blurRad="38100" dist="38100" dir="2700000" algn="tl">
                  <a:srgbClr val="C0C0C0"/>
                </a:outerShdw>
              </a:effectLst>
              <a:latin typeface="Arial" charset="0"/>
            </a:endParaRPr>
          </a:p>
        </p:txBody>
      </p:sp>
      <p:sp>
        <p:nvSpPr>
          <p:cNvPr id="648196"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Characteristics of a Corporation</a:t>
            </a:r>
          </a:p>
        </p:txBody>
      </p:sp>
      <p:sp>
        <p:nvSpPr>
          <p:cNvPr id="648197" name="Text Box 5"/>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17414" name="Line 7"/>
          <p:cNvSpPr>
            <a:spLocks noChangeShapeType="1"/>
          </p:cNvSpPr>
          <p:nvPr/>
        </p:nvSpPr>
        <p:spPr bwMode="auto">
          <a:xfrm>
            <a:off x="5943600" y="5486400"/>
            <a:ext cx="12954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id-ID"/>
          </a:p>
        </p:txBody>
      </p:sp>
      <p:sp>
        <p:nvSpPr>
          <p:cNvPr id="17415" name="Rectangle 6"/>
          <p:cNvSpPr>
            <a:spLocks noChangeArrowheads="1"/>
          </p:cNvSpPr>
          <p:nvPr/>
        </p:nvSpPr>
        <p:spPr bwMode="auto">
          <a:xfrm>
            <a:off x="7543800" y="4376738"/>
            <a:ext cx="2819400" cy="1795462"/>
          </a:xfrm>
          <a:prstGeom prst="rect">
            <a:avLst/>
          </a:prstGeom>
          <a:solidFill>
            <a:srgbClr val="FFFF99"/>
          </a:solidFill>
          <a:ln w="28575" cap="sq" algn="ctr">
            <a:solidFill>
              <a:srgbClr val="800000"/>
            </a:solidFill>
            <a:miter lim="800000"/>
            <a:headEnd type="none" w="sm" len="sm"/>
            <a:tailEnd type="none" w="sm" len="sm"/>
          </a:ln>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sz="2200"/>
              <a:t>Government regulations are designed to protect the owners of the corporation.</a:t>
            </a:r>
          </a:p>
        </p:txBody>
      </p:sp>
    </p:spTree>
    <p:extLst>
      <p:ext uri="{BB962C8B-B14F-4D97-AF65-F5344CB8AC3E}">
        <p14:creationId xmlns:p14="http://schemas.microsoft.com/office/powerpoint/2010/main" val="1774200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09800" y="2286000"/>
            <a:ext cx="495300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6075" indent="-34607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buSzPct val="80000"/>
              <a:buFontTx/>
              <a:buBlip>
                <a:blip r:embed="rId3"/>
              </a:buBlip>
            </a:pPr>
            <a:r>
              <a:rPr lang="en-US" sz="2200">
                <a:solidFill>
                  <a:srgbClr val="000000"/>
                </a:solidFill>
              </a:rPr>
              <a:t>Separate Legal Existence</a:t>
            </a:r>
          </a:p>
          <a:p>
            <a:pPr algn="l">
              <a:lnSpc>
                <a:spcPct val="110000"/>
              </a:lnSpc>
              <a:spcBef>
                <a:spcPct val="35000"/>
              </a:spcBef>
              <a:buSzPct val="80000"/>
              <a:buFontTx/>
              <a:buBlip>
                <a:blip r:embed="rId3"/>
              </a:buBlip>
            </a:pPr>
            <a:r>
              <a:rPr lang="en-US" sz="2200">
                <a:solidFill>
                  <a:srgbClr val="000000"/>
                </a:solidFill>
              </a:rPr>
              <a:t>Limited Liability of Shareholders</a:t>
            </a:r>
          </a:p>
          <a:p>
            <a:pPr algn="l">
              <a:lnSpc>
                <a:spcPct val="110000"/>
              </a:lnSpc>
              <a:spcBef>
                <a:spcPct val="35000"/>
              </a:spcBef>
              <a:buSzPct val="80000"/>
              <a:buFontTx/>
              <a:buBlip>
                <a:blip r:embed="rId3"/>
              </a:buBlip>
            </a:pPr>
            <a:r>
              <a:rPr lang="en-US" sz="2200">
                <a:solidFill>
                  <a:srgbClr val="000000"/>
                </a:solidFill>
              </a:rPr>
              <a:t>Transferable Ownership Rights</a:t>
            </a:r>
          </a:p>
          <a:p>
            <a:pPr algn="l">
              <a:lnSpc>
                <a:spcPct val="110000"/>
              </a:lnSpc>
              <a:spcBef>
                <a:spcPct val="35000"/>
              </a:spcBef>
              <a:buSzPct val="80000"/>
              <a:buFontTx/>
              <a:buBlip>
                <a:blip r:embed="rId3"/>
              </a:buBlip>
            </a:pPr>
            <a:r>
              <a:rPr lang="en-US" sz="2200">
                <a:solidFill>
                  <a:srgbClr val="000000"/>
                </a:solidFill>
              </a:rPr>
              <a:t>Ability to Acquire Capital</a:t>
            </a:r>
          </a:p>
          <a:p>
            <a:pPr algn="l">
              <a:lnSpc>
                <a:spcPct val="110000"/>
              </a:lnSpc>
              <a:spcBef>
                <a:spcPct val="35000"/>
              </a:spcBef>
              <a:buSzPct val="80000"/>
              <a:buFontTx/>
              <a:buBlip>
                <a:blip r:embed="rId3"/>
              </a:buBlip>
            </a:pPr>
            <a:r>
              <a:rPr lang="en-US" sz="2200">
                <a:solidFill>
                  <a:srgbClr val="000000"/>
                </a:solidFill>
              </a:rPr>
              <a:t>Continuous Life</a:t>
            </a:r>
          </a:p>
          <a:p>
            <a:pPr algn="l">
              <a:lnSpc>
                <a:spcPct val="110000"/>
              </a:lnSpc>
              <a:spcBef>
                <a:spcPct val="35000"/>
              </a:spcBef>
              <a:buSzPct val="80000"/>
              <a:buFontTx/>
              <a:buBlip>
                <a:blip r:embed="rId3"/>
              </a:buBlip>
            </a:pPr>
            <a:r>
              <a:rPr lang="en-US" sz="2200">
                <a:solidFill>
                  <a:srgbClr val="000000"/>
                </a:solidFill>
              </a:rPr>
              <a:t>Corporate Management </a:t>
            </a:r>
          </a:p>
          <a:p>
            <a:pPr algn="l">
              <a:lnSpc>
                <a:spcPct val="110000"/>
              </a:lnSpc>
              <a:spcBef>
                <a:spcPct val="35000"/>
              </a:spcBef>
              <a:buSzPct val="80000"/>
              <a:buFontTx/>
              <a:buBlip>
                <a:blip r:embed="rId3"/>
              </a:buBlip>
            </a:pPr>
            <a:r>
              <a:rPr lang="en-US" sz="2200">
                <a:solidFill>
                  <a:srgbClr val="000000"/>
                </a:solidFill>
              </a:rPr>
              <a:t>Government Regulations</a:t>
            </a:r>
          </a:p>
          <a:p>
            <a:pPr algn="l">
              <a:lnSpc>
                <a:spcPct val="110000"/>
              </a:lnSpc>
              <a:spcBef>
                <a:spcPct val="35000"/>
              </a:spcBef>
              <a:buSzPct val="80000"/>
              <a:buFontTx/>
              <a:buBlip>
                <a:blip r:embed="rId3"/>
              </a:buBlip>
            </a:pPr>
            <a:r>
              <a:rPr lang="en-US" sz="2200">
                <a:solidFill>
                  <a:srgbClr val="000000"/>
                </a:solidFill>
              </a:rPr>
              <a:t>Additional Taxes</a:t>
            </a:r>
          </a:p>
        </p:txBody>
      </p:sp>
      <p:sp>
        <p:nvSpPr>
          <p:cNvPr id="652291" name="Rectangle 3"/>
          <p:cNvSpPr>
            <a:spLocks noChangeArrowheads="1"/>
          </p:cNvSpPr>
          <p:nvPr/>
        </p:nvSpPr>
        <p:spPr bwMode="auto">
          <a:xfrm>
            <a:off x="2057400" y="1371600"/>
            <a:ext cx="8229600" cy="838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b="1">
                <a:solidFill>
                  <a:srgbClr val="006600"/>
                </a:solidFill>
                <a:latin typeface="Arial" charset="0"/>
              </a:rPr>
              <a:t>Characteristics</a:t>
            </a:r>
            <a:r>
              <a:rPr lang="en-US">
                <a:latin typeface="Arial" charset="0"/>
              </a:rPr>
              <a:t> that distinguish corporations from proprietorships and partnerships.</a:t>
            </a:r>
            <a:endParaRPr lang="en-US" b="1">
              <a:effectLst>
                <a:outerShdw blurRad="38100" dist="38100" dir="2700000" algn="tl">
                  <a:srgbClr val="C0C0C0"/>
                </a:outerShdw>
              </a:effectLst>
              <a:latin typeface="Arial" charset="0"/>
            </a:endParaRPr>
          </a:p>
        </p:txBody>
      </p:sp>
      <p:sp>
        <p:nvSpPr>
          <p:cNvPr id="652292"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Characteristics of a Corporation</a:t>
            </a:r>
          </a:p>
        </p:txBody>
      </p:sp>
      <p:sp>
        <p:nvSpPr>
          <p:cNvPr id="652293" name="Text Box 5"/>
          <p:cNvSpPr txBox="1">
            <a:spLocks noChangeArrowheads="1"/>
          </p:cNvSpPr>
          <p:nvPr/>
        </p:nvSpPr>
        <p:spPr bwMode="auto">
          <a:xfrm>
            <a:off x="4038600" y="64452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18438" name="Rectangle 6"/>
          <p:cNvSpPr>
            <a:spLocks noChangeArrowheads="1"/>
          </p:cNvSpPr>
          <p:nvPr/>
        </p:nvSpPr>
        <p:spPr bwMode="auto">
          <a:xfrm>
            <a:off x="7391400" y="3706814"/>
            <a:ext cx="2971800" cy="2465387"/>
          </a:xfrm>
          <a:prstGeom prst="rect">
            <a:avLst/>
          </a:prstGeom>
          <a:solidFill>
            <a:srgbClr val="FFFF99"/>
          </a:solidFill>
          <a:ln w="28575" cap="sq">
            <a:solidFill>
              <a:srgbClr val="800000"/>
            </a:solidFill>
            <a:miter lim="800000"/>
            <a:headEnd type="none" w="sm" len="sm"/>
            <a:tailEnd type="none" w="sm" len="sm"/>
          </a:ln>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sz="2200"/>
              <a:t>Corporations pay income taxes as a separate legal entity and </a:t>
            </a:r>
            <a:r>
              <a:rPr lang="en-US" sz="2200">
                <a:solidFill>
                  <a:srgbClr val="800000"/>
                </a:solidFill>
              </a:rPr>
              <a:t>in addition</a:t>
            </a:r>
            <a:r>
              <a:rPr lang="en-US" sz="2200"/>
              <a:t>, shareholders pay taxes on cash dividends.</a:t>
            </a:r>
          </a:p>
        </p:txBody>
      </p:sp>
      <p:sp>
        <p:nvSpPr>
          <p:cNvPr id="18439" name="Line 7"/>
          <p:cNvSpPr>
            <a:spLocks noChangeShapeType="1"/>
          </p:cNvSpPr>
          <p:nvPr/>
        </p:nvSpPr>
        <p:spPr bwMode="auto">
          <a:xfrm>
            <a:off x="5105400" y="5943600"/>
            <a:ext cx="19812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3454992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8"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Characteristics of a Corporation</a:t>
            </a:r>
          </a:p>
        </p:txBody>
      </p:sp>
      <p:sp>
        <p:nvSpPr>
          <p:cNvPr id="656389" name="Text Box 5"/>
          <p:cNvSpPr txBox="1">
            <a:spLocks noChangeArrowheads="1"/>
          </p:cNvSpPr>
          <p:nvPr/>
        </p:nvSpPr>
        <p:spPr bwMode="auto">
          <a:xfrm>
            <a:off x="4038600" y="64452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cxnSp>
        <p:nvCxnSpPr>
          <p:cNvPr id="19460" name="AutoShape 30"/>
          <p:cNvCxnSpPr>
            <a:cxnSpLocks noChangeShapeType="1"/>
            <a:stCxn id="19467" idx="2"/>
            <a:endCxn id="19468" idx="0"/>
          </p:cNvCxnSpPr>
          <p:nvPr/>
        </p:nvCxnSpPr>
        <p:spPr bwMode="auto">
          <a:xfrm>
            <a:off x="6096000" y="2057400"/>
            <a:ext cx="0" cy="228600"/>
          </a:xfrm>
          <a:prstGeom prst="straightConnector1">
            <a:avLst/>
          </a:prstGeom>
          <a:noFill/>
          <a:ln w="28575" cap="sq">
            <a:solidFill>
              <a:srgbClr val="800000"/>
            </a:solidFill>
            <a:round/>
            <a:headEnd type="none" w="sm" len="sm"/>
            <a:tailEnd type="none" w="sm" len="sm"/>
          </a:ln>
          <a:extLst>
            <a:ext uri="{909E8E84-426E-40DD-AFC4-6F175D3DCCD1}">
              <a14:hiddenFill xmlns:a14="http://schemas.microsoft.com/office/drawing/2010/main">
                <a:noFill/>
              </a14:hiddenFill>
            </a:ext>
          </a:extLst>
        </p:spPr>
      </p:cxnSp>
      <p:cxnSp>
        <p:nvCxnSpPr>
          <p:cNvPr id="19461" name="AutoShape 31"/>
          <p:cNvCxnSpPr>
            <a:cxnSpLocks noChangeShapeType="1"/>
            <a:stCxn id="19468" idx="2"/>
            <a:endCxn id="19469" idx="0"/>
          </p:cNvCxnSpPr>
          <p:nvPr/>
        </p:nvCxnSpPr>
        <p:spPr bwMode="auto">
          <a:xfrm>
            <a:off x="6096000" y="3048000"/>
            <a:ext cx="0" cy="228600"/>
          </a:xfrm>
          <a:prstGeom prst="straightConnector1">
            <a:avLst/>
          </a:prstGeom>
          <a:noFill/>
          <a:ln w="28575" cap="sq">
            <a:solidFill>
              <a:srgbClr val="800000"/>
            </a:solidFill>
            <a:round/>
            <a:headEnd type="none" w="sm" len="sm"/>
            <a:tailEnd type="none" w="sm" len="sm"/>
          </a:ln>
          <a:extLst>
            <a:ext uri="{909E8E84-426E-40DD-AFC4-6F175D3DCCD1}">
              <a14:hiddenFill xmlns:a14="http://schemas.microsoft.com/office/drawing/2010/main">
                <a:noFill/>
              </a14:hiddenFill>
            </a:ext>
          </a:extLst>
        </p:spPr>
      </p:cxnSp>
      <p:cxnSp>
        <p:nvCxnSpPr>
          <p:cNvPr id="19462" name="AutoShape 32"/>
          <p:cNvCxnSpPr>
            <a:cxnSpLocks noChangeShapeType="1"/>
            <a:stCxn id="19469" idx="2"/>
            <a:endCxn id="19472" idx="0"/>
          </p:cNvCxnSpPr>
          <p:nvPr/>
        </p:nvCxnSpPr>
        <p:spPr bwMode="auto">
          <a:xfrm>
            <a:off x="6096000" y="4038600"/>
            <a:ext cx="0" cy="457200"/>
          </a:xfrm>
          <a:prstGeom prst="straightConnector1">
            <a:avLst/>
          </a:prstGeom>
          <a:noFill/>
          <a:ln w="28575" cap="sq">
            <a:solidFill>
              <a:srgbClr val="800000"/>
            </a:solidFill>
            <a:round/>
            <a:headEnd type="none" w="sm" len="sm"/>
            <a:tailEnd type="none" w="sm" len="sm"/>
          </a:ln>
          <a:extLst>
            <a:ext uri="{909E8E84-426E-40DD-AFC4-6F175D3DCCD1}">
              <a14:hiddenFill xmlns:a14="http://schemas.microsoft.com/office/drawing/2010/main">
                <a:noFill/>
              </a14:hiddenFill>
            </a:ext>
          </a:extLst>
        </p:spPr>
      </p:cxnSp>
      <p:cxnSp>
        <p:nvCxnSpPr>
          <p:cNvPr id="19463" name="AutoShape 33"/>
          <p:cNvCxnSpPr>
            <a:cxnSpLocks noChangeShapeType="1"/>
            <a:stCxn id="19470" idx="0"/>
            <a:endCxn id="19474" idx="0"/>
          </p:cNvCxnSpPr>
          <p:nvPr/>
        </p:nvCxnSpPr>
        <p:spPr bwMode="auto">
          <a:xfrm rot="5400000" flipV="1">
            <a:off x="6095206" y="991394"/>
            <a:ext cx="1588" cy="7010400"/>
          </a:xfrm>
          <a:prstGeom prst="bentConnector3">
            <a:avLst>
              <a:gd name="adj1" fmla="val -14400005"/>
            </a:avLst>
          </a:prstGeom>
          <a:noFill/>
          <a:ln w="28575" cap="sq">
            <a:solidFill>
              <a:srgbClr val="80000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9464" name="AutoShape 34"/>
          <p:cNvCxnSpPr>
            <a:cxnSpLocks noChangeShapeType="1"/>
            <a:stCxn id="19471" idx="0"/>
            <a:endCxn id="19473" idx="0"/>
          </p:cNvCxnSpPr>
          <p:nvPr/>
        </p:nvCxnSpPr>
        <p:spPr bwMode="auto">
          <a:xfrm rot="5400000" flipV="1">
            <a:off x="6095206" y="2743994"/>
            <a:ext cx="1588" cy="3505200"/>
          </a:xfrm>
          <a:prstGeom prst="bentConnector3">
            <a:avLst>
              <a:gd name="adj1" fmla="val -14400005"/>
            </a:avLst>
          </a:prstGeom>
          <a:noFill/>
          <a:ln w="28575" cap="sq">
            <a:solidFill>
              <a:srgbClr val="80000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9465" name="AutoShape 35"/>
          <p:cNvCxnSpPr>
            <a:cxnSpLocks noChangeShapeType="1"/>
            <a:stCxn id="19472" idx="2"/>
            <a:endCxn id="19475" idx="0"/>
          </p:cNvCxnSpPr>
          <p:nvPr/>
        </p:nvCxnSpPr>
        <p:spPr bwMode="auto">
          <a:xfrm rot="5400000">
            <a:off x="5257800" y="4724400"/>
            <a:ext cx="304800" cy="1371600"/>
          </a:xfrm>
          <a:prstGeom prst="bentConnector3">
            <a:avLst>
              <a:gd name="adj1" fmla="val 50000"/>
            </a:avLst>
          </a:prstGeom>
          <a:noFill/>
          <a:ln w="28575" cap="sq">
            <a:solidFill>
              <a:srgbClr val="80000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9466" name="AutoShape 36"/>
          <p:cNvCxnSpPr>
            <a:cxnSpLocks noChangeShapeType="1"/>
            <a:stCxn id="19472" idx="2"/>
            <a:endCxn id="19476" idx="0"/>
          </p:cNvCxnSpPr>
          <p:nvPr/>
        </p:nvCxnSpPr>
        <p:spPr bwMode="auto">
          <a:xfrm rot="16200000" flipH="1">
            <a:off x="6629400" y="4724400"/>
            <a:ext cx="304800" cy="1371600"/>
          </a:xfrm>
          <a:prstGeom prst="bentConnector3">
            <a:avLst>
              <a:gd name="adj1" fmla="val 50000"/>
            </a:avLst>
          </a:prstGeom>
          <a:noFill/>
          <a:ln w="28575" cap="sq">
            <a:solidFill>
              <a:srgbClr val="800000"/>
            </a:solidFill>
            <a:miter lim="800000"/>
            <a:headEnd type="none" w="sm" len="sm"/>
            <a:tailEnd type="none" w="sm" len="sm"/>
          </a:ln>
          <a:extLst>
            <a:ext uri="{909E8E84-426E-40DD-AFC4-6F175D3DCCD1}">
              <a14:hiddenFill xmlns:a14="http://schemas.microsoft.com/office/drawing/2010/main">
                <a:noFill/>
              </a14:hiddenFill>
            </a:ext>
          </a:extLst>
        </p:spPr>
      </p:cxnSp>
      <p:sp>
        <p:nvSpPr>
          <p:cNvPr id="19467" name="Rectangle 19"/>
          <p:cNvSpPr>
            <a:spLocks noChangeArrowheads="1"/>
          </p:cNvSpPr>
          <p:nvPr/>
        </p:nvSpPr>
        <p:spPr bwMode="auto">
          <a:xfrm>
            <a:off x="5410200" y="1295400"/>
            <a:ext cx="1371600" cy="762000"/>
          </a:xfrm>
          <a:prstGeom prst="rect">
            <a:avLst/>
          </a:prstGeom>
          <a:solidFill>
            <a:srgbClr val="FFCC99"/>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sz="1400"/>
              <a:t>Shareholders</a:t>
            </a:r>
          </a:p>
        </p:txBody>
      </p:sp>
      <p:sp>
        <p:nvSpPr>
          <p:cNvPr id="19468" name="Rectangle 20"/>
          <p:cNvSpPr>
            <a:spLocks noChangeArrowheads="1"/>
          </p:cNvSpPr>
          <p:nvPr/>
        </p:nvSpPr>
        <p:spPr bwMode="auto">
          <a:xfrm>
            <a:off x="5410200" y="2286000"/>
            <a:ext cx="1371600" cy="762000"/>
          </a:xfrm>
          <a:prstGeom prst="rect">
            <a:avLst/>
          </a:prstGeom>
          <a:solidFill>
            <a:srgbClr val="99CCFF"/>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sz="1400"/>
              <a:t>Chairman and </a:t>
            </a:r>
          </a:p>
          <a:p>
            <a:r>
              <a:rPr lang="en-US" sz="1400"/>
              <a:t>Board of </a:t>
            </a:r>
          </a:p>
          <a:p>
            <a:r>
              <a:rPr lang="en-US" sz="1400"/>
              <a:t>Directors</a:t>
            </a:r>
          </a:p>
        </p:txBody>
      </p:sp>
      <p:sp>
        <p:nvSpPr>
          <p:cNvPr id="19469" name="Rectangle 21"/>
          <p:cNvSpPr>
            <a:spLocks noChangeArrowheads="1"/>
          </p:cNvSpPr>
          <p:nvPr/>
        </p:nvSpPr>
        <p:spPr bwMode="auto">
          <a:xfrm>
            <a:off x="5410200" y="3276600"/>
            <a:ext cx="1371600" cy="762000"/>
          </a:xfrm>
          <a:prstGeom prst="rect">
            <a:avLst/>
          </a:prstGeom>
          <a:solidFill>
            <a:srgbClr val="FFCCCC"/>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sz="1400"/>
              <a:t>President and</a:t>
            </a:r>
          </a:p>
          <a:p>
            <a:r>
              <a:rPr lang="en-US" sz="1400"/>
              <a:t>Chief Executive</a:t>
            </a:r>
          </a:p>
          <a:p>
            <a:r>
              <a:rPr lang="en-US" sz="1400"/>
              <a:t>Officer</a:t>
            </a:r>
          </a:p>
        </p:txBody>
      </p:sp>
      <p:sp>
        <p:nvSpPr>
          <p:cNvPr id="19470" name="Rectangle 22"/>
          <p:cNvSpPr>
            <a:spLocks noChangeArrowheads="1"/>
          </p:cNvSpPr>
          <p:nvPr/>
        </p:nvSpPr>
        <p:spPr bwMode="auto">
          <a:xfrm>
            <a:off x="1905000" y="4495800"/>
            <a:ext cx="1371600" cy="762000"/>
          </a:xfrm>
          <a:prstGeom prst="rect">
            <a:avLst/>
          </a:prstGeom>
          <a:solidFill>
            <a:srgbClr val="97E7E5"/>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sz="1400"/>
              <a:t>General </a:t>
            </a:r>
          </a:p>
          <a:p>
            <a:r>
              <a:rPr lang="en-US" sz="1400"/>
              <a:t>Counsel and</a:t>
            </a:r>
          </a:p>
          <a:p>
            <a:r>
              <a:rPr lang="en-US" sz="1400"/>
              <a:t>Secretary</a:t>
            </a:r>
          </a:p>
        </p:txBody>
      </p:sp>
      <p:sp>
        <p:nvSpPr>
          <p:cNvPr id="19471" name="Rectangle 23"/>
          <p:cNvSpPr>
            <a:spLocks noChangeArrowheads="1"/>
          </p:cNvSpPr>
          <p:nvPr/>
        </p:nvSpPr>
        <p:spPr bwMode="auto">
          <a:xfrm>
            <a:off x="3657600" y="4495800"/>
            <a:ext cx="1371600" cy="762000"/>
          </a:xfrm>
          <a:prstGeom prst="rect">
            <a:avLst/>
          </a:prstGeom>
          <a:solidFill>
            <a:srgbClr val="97E7E5"/>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sz="1400"/>
              <a:t>Vice President</a:t>
            </a:r>
          </a:p>
          <a:p>
            <a:r>
              <a:rPr lang="en-US" sz="1400"/>
              <a:t>Marketing</a:t>
            </a:r>
          </a:p>
        </p:txBody>
      </p:sp>
      <p:sp>
        <p:nvSpPr>
          <p:cNvPr id="19472" name="Rectangle 24"/>
          <p:cNvSpPr>
            <a:spLocks noChangeArrowheads="1"/>
          </p:cNvSpPr>
          <p:nvPr/>
        </p:nvSpPr>
        <p:spPr bwMode="auto">
          <a:xfrm>
            <a:off x="5410200" y="4495800"/>
            <a:ext cx="1371600" cy="762000"/>
          </a:xfrm>
          <a:prstGeom prst="rect">
            <a:avLst/>
          </a:prstGeom>
          <a:solidFill>
            <a:srgbClr val="97E7E5"/>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sz="1400"/>
              <a:t>Vice President</a:t>
            </a:r>
          </a:p>
          <a:p>
            <a:r>
              <a:rPr lang="en-US" sz="1400"/>
              <a:t>Finance/Chief</a:t>
            </a:r>
          </a:p>
          <a:p>
            <a:r>
              <a:rPr lang="en-US" sz="1400"/>
              <a:t>Financial Officer</a:t>
            </a:r>
          </a:p>
        </p:txBody>
      </p:sp>
      <p:sp>
        <p:nvSpPr>
          <p:cNvPr id="19473" name="Rectangle 25"/>
          <p:cNvSpPr>
            <a:spLocks noChangeArrowheads="1"/>
          </p:cNvSpPr>
          <p:nvPr/>
        </p:nvSpPr>
        <p:spPr bwMode="auto">
          <a:xfrm>
            <a:off x="7162800" y="4495800"/>
            <a:ext cx="1371600" cy="762000"/>
          </a:xfrm>
          <a:prstGeom prst="rect">
            <a:avLst/>
          </a:prstGeom>
          <a:solidFill>
            <a:srgbClr val="97E7E5"/>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sz="1400"/>
              <a:t>Vice President</a:t>
            </a:r>
          </a:p>
          <a:p>
            <a:r>
              <a:rPr lang="en-US" sz="1400"/>
              <a:t>Operations</a:t>
            </a:r>
          </a:p>
        </p:txBody>
      </p:sp>
      <p:sp>
        <p:nvSpPr>
          <p:cNvPr id="19474" name="Rectangle 26"/>
          <p:cNvSpPr>
            <a:spLocks noChangeArrowheads="1"/>
          </p:cNvSpPr>
          <p:nvPr/>
        </p:nvSpPr>
        <p:spPr bwMode="auto">
          <a:xfrm>
            <a:off x="8915400" y="4495800"/>
            <a:ext cx="1371600" cy="762000"/>
          </a:xfrm>
          <a:prstGeom prst="rect">
            <a:avLst/>
          </a:prstGeom>
          <a:solidFill>
            <a:srgbClr val="97E7E5"/>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sz="1400"/>
              <a:t>Vice President</a:t>
            </a:r>
          </a:p>
          <a:p>
            <a:r>
              <a:rPr lang="en-US" sz="1400"/>
              <a:t>Human</a:t>
            </a:r>
          </a:p>
          <a:p>
            <a:r>
              <a:rPr lang="en-US" sz="1400"/>
              <a:t>Resources</a:t>
            </a:r>
          </a:p>
        </p:txBody>
      </p:sp>
      <p:sp>
        <p:nvSpPr>
          <p:cNvPr id="19475" name="Rectangle 27"/>
          <p:cNvSpPr>
            <a:spLocks noChangeArrowheads="1"/>
          </p:cNvSpPr>
          <p:nvPr/>
        </p:nvSpPr>
        <p:spPr bwMode="auto">
          <a:xfrm>
            <a:off x="4038600" y="5562600"/>
            <a:ext cx="1371600" cy="762000"/>
          </a:xfrm>
          <a:prstGeom prst="rect">
            <a:avLst/>
          </a:prstGeom>
          <a:solidFill>
            <a:srgbClr val="9999FF"/>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sz="1400"/>
              <a:t>Treasurer</a:t>
            </a:r>
          </a:p>
        </p:txBody>
      </p:sp>
      <p:sp>
        <p:nvSpPr>
          <p:cNvPr id="19476" name="Rectangle 29"/>
          <p:cNvSpPr>
            <a:spLocks noChangeArrowheads="1"/>
          </p:cNvSpPr>
          <p:nvPr/>
        </p:nvSpPr>
        <p:spPr bwMode="auto">
          <a:xfrm>
            <a:off x="6781800" y="5562600"/>
            <a:ext cx="1371600" cy="762000"/>
          </a:xfrm>
          <a:prstGeom prst="rect">
            <a:avLst/>
          </a:prstGeom>
          <a:solidFill>
            <a:srgbClr val="9999FF"/>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sz="1400"/>
              <a:t>Controller</a:t>
            </a:r>
          </a:p>
        </p:txBody>
      </p:sp>
      <p:sp>
        <p:nvSpPr>
          <p:cNvPr id="19477" name="Text Box 37"/>
          <p:cNvSpPr txBox="1">
            <a:spLocks noChangeArrowheads="1"/>
          </p:cNvSpPr>
          <p:nvPr/>
        </p:nvSpPr>
        <p:spPr bwMode="auto">
          <a:xfrm>
            <a:off x="2133600" y="1612900"/>
            <a:ext cx="2667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5000"/>
              </a:lnSpc>
              <a:spcBef>
                <a:spcPct val="40000"/>
              </a:spcBef>
              <a:buSzPct val="80000"/>
            </a:pPr>
            <a:r>
              <a:rPr lang="en-US" sz="1600" b="1">
                <a:solidFill>
                  <a:srgbClr val="006386"/>
                </a:solidFill>
              </a:rPr>
              <a:t>Illustration 11-1</a:t>
            </a:r>
            <a:r>
              <a:rPr lang="en-US" sz="1600" b="1">
                <a:solidFill>
                  <a:srgbClr val="000000"/>
                </a:solidFill>
              </a:rPr>
              <a:t> </a:t>
            </a:r>
            <a:r>
              <a:rPr lang="en-US" sz="1600">
                <a:solidFill>
                  <a:srgbClr val="000000"/>
                </a:solidFill>
              </a:rPr>
              <a:t>Corporation organization chart</a:t>
            </a:r>
          </a:p>
        </p:txBody>
      </p:sp>
    </p:spTree>
    <p:extLst>
      <p:ext uri="{BB962C8B-B14F-4D97-AF65-F5344CB8AC3E}">
        <p14:creationId xmlns:p14="http://schemas.microsoft.com/office/powerpoint/2010/main" val="27770071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57201"/>
            <a:ext cx="800100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0483" name="Text Box 24"/>
          <p:cNvSpPr txBox="1">
            <a:spLocks noChangeArrowheads="1"/>
          </p:cNvSpPr>
          <p:nvPr/>
        </p:nvSpPr>
        <p:spPr bwMode="auto">
          <a:xfrm>
            <a:off x="2571750" y="6430964"/>
            <a:ext cx="1695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sz="1200"/>
              <a:t>Answer on notes page</a:t>
            </a:r>
          </a:p>
        </p:txBody>
      </p:sp>
    </p:spTree>
    <p:extLst>
      <p:ext uri="{BB962C8B-B14F-4D97-AF65-F5344CB8AC3E}">
        <p14:creationId xmlns:p14="http://schemas.microsoft.com/office/powerpoint/2010/main" val="2729641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362200" y="2006600"/>
            <a:ext cx="7543800"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6075" indent="-34607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buSzPct val="80000"/>
              <a:buFontTx/>
              <a:buBlip>
                <a:blip r:embed="rId3"/>
              </a:buBlip>
            </a:pPr>
            <a:r>
              <a:rPr lang="en-US">
                <a:solidFill>
                  <a:srgbClr val="000000"/>
                </a:solidFill>
              </a:rPr>
              <a:t>File application with governmental agency in the jurisdiction in which incorporation is desired.</a:t>
            </a:r>
          </a:p>
          <a:p>
            <a:pPr algn="l">
              <a:lnSpc>
                <a:spcPct val="110000"/>
              </a:lnSpc>
              <a:spcBef>
                <a:spcPct val="35000"/>
              </a:spcBef>
              <a:buSzPct val="80000"/>
              <a:buFontTx/>
              <a:buBlip>
                <a:blip r:embed="rId3"/>
              </a:buBlip>
            </a:pPr>
            <a:r>
              <a:rPr lang="en-US">
                <a:solidFill>
                  <a:srgbClr val="000000"/>
                </a:solidFill>
              </a:rPr>
              <a:t>Government grants charter.</a:t>
            </a:r>
          </a:p>
          <a:p>
            <a:pPr algn="l">
              <a:lnSpc>
                <a:spcPct val="110000"/>
              </a:lnSpc>
              <a:spcBef>
                <a:spcPct val="35000"/>
              </a:spcBef>
              <a:buSzPct val="80000"/>
              <a:buFontTx/>
              <a:buBlip>
                <a:blip r:embed="rId3"/>
              </a:buBlip>
            </a:pPr>
            <a:r>
              <a:rPr lang="en-US">
                <a:solidFill>
                  <a:srgbClr val="000000"/>
                </a:solidFill>
              </a:rPr>
              <a:t>Corporation develops by-laws.</a:t>
            </a:r>
          </a:p>
        </p:txBody>
      </p:sp>
      <p:sp>
        <p:nvSpPr>
          <p:cNvPr id="658435" name="Rectangle 3"/>
          <p:cNvSpPr>
            <a:spLocks noChangeArrowheads="1"/>
          </p:cNvSpPr>
          <p:nvPr/>
        </p:nvSpPr>
        <p:spPr bwMode="auto">
          <a:xfrm>
            <a:off x="2057400" y="1371600"/>
            <a:ext cx="8229600" cy="457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sz="2600" b="1">
                <a:latin typeface="Arial" charset="0"/>
              </a:rPr>
              <a:t>Initial Steps:</a:t>
            </a:r>
            <a:endParaRPr lang="en-US" sz="2600" b="1">
              <a:effectLst>
                <a:outerShdw blurRad="38100" dist="38100" dir="2700000" algn="tl">
                  <a:srgbClr val="C0C0C0"/>
                </a:outerShdw>
              </a:effectLst>
              <a:latin typeface="Arial" charset="0"/>
            </a:endParaRPr>
          </a:p>
        </p:txBody>
      </p:sp>
      <p:sp>
        <p:nvSpPr>
          <p:cNvPr id="658436"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Forming a Corporation</a:t>
            </a:r>
          </a:p>
        </p:txBody>
      </p:sp>
      <p:sp>
        <p:nvSpPr>
          <p:cNvPr id="658437" name="Text Box 5"/>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21510" name="Rectangle 8"/>
          <p:cNvSpPr>
            <a:spLocks noChangeArrowheads="1"/>
          </p:cNvSpPr>
          <p:nvPr/>
        </p:nvSpPr>
        <p:spPr bwMode="auto">
          <a:xfrm>
            <a:off x="2133600" y="4116389"/>
            <a:ext cx="8001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t>Companies incorporate in a state or country whose laws are favorable to the corporate form of business.</a:t>
            </a:r>
          </a:p>
          <a:p>
            <a:pPr algn="l">
              <a:spcBef>
                <a:spcPct val="50000"/>
              </a:spcBef>
            </a:pPr>
            <a:r>
              <a:rPr lang="en-US"/>
              <a:t>Corporations </a:t>
            </a:r>
            <a:r>
              <a:rPr lang="en-US" b="1"/>
              <a:t>expense</a:t>
            </a:r>
            <a:r>
              <a:rPr lang="en-US"/>
              <a:t> organization costs as incurred.</a:t>
            </a:r>
          </a:p>
        </p:txBody>
      </p:sp>
    </p:spTree>
    <p:extLst>
      <p:ext uri="{BB962C8B-B14F-4D97-AF65-F5344CB8AC3E}">
        <p14:creationId xmlns:p14="http://schemas.microsoft.com/office/powerpoint/2010/main" val="1403319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362200" y="2360613"/>
            <a:ext cx="495300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pPr>
            <a:r>
              <a:rPr lang="en-US"/>
              <a:t>1.</a:t>
            </a:r>
            <a:r>
              <a:rPr lang="en-US" b="1">
                <a:solidFill>
                  <a:srgbClr val="800000"/>
                </a:solidFill>
              </a:rPr>
              <a:t>	Vote</a:t>
            </a:r>
            <a:r>
              <a:rPr lang="en-US">
                <a:solidFill>
                  <a:srgbClr val="000000"/>
                </a:solidFill>
              </a:rPr>
              <a:t> in election of board of directors and on actions that require shareholder approval.</a:t>
            </a:r>
          </a:p>
        </p:txBody>
      </p:sp>
      <p:sp>
        <p:nvSpPr>
          <p:cNvPr id="22531" name="Rectangle 3"/>
          <p:cNvSpPr>
            <a:spLocks noChangeArrowheads="1"/>
          </p:cNvSpPr>
          <p:nvPr/>
        </p:nvSpPr>
        <p:spPr bwMode="auto">
          <a:xfrm>
            <a:off x="2057400" y="1447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05000"/>
              </a:lnSpc>
              <a:spcBef>
                <a:spcPct val="20000"/>
              </a:spcBef>
              <a:buClr>
                <a:schemeClr val="tx1"/>
              </a:buClr>
              <a:buFont typeface="Wingdings" panose="05000000000000000000" pitchFamily="2" charset="2"/>
              <a:buNone/>
            </a:pPr>
            <a:r>
              <a:rPr lang="en-US" sz="2600" b="1"/>
              <a:t>Shareholders have the right to</a:t>
            </a:r>
            <a:r>
              <a:rPr lang="en-US" sz="2600"/>
              <a:t>:</a:t>
            </a:r>
          </a:p>
        </p:txBody>
      </p:sp>
      <p:sp>
        <p:nvSpPr>
          <p:cNvPr id="660484"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Ownership Rights of Shareholders</a:t>
            </a:r>
          </a:p>
        </p:txBody>
      </p:sp>
      <p:sp>
        <p:nvSpPr>
          <p:cNvPr id="660485" name="Text Box 5"/>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pic>
        <p:nvPicPr>
          <p:cNvPr id="225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226" y="2058988"/>
            <a:ext cx="2720975"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253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176" y="4229100"/>
            <a:ext cx="26130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2536" name="Text Box 9"/>
          <p:cNvSpPr txBox="1">
            <a:spLocks noChangeArrowheads="1"/>
          </p:cNvSpPr>
          <p:nvPr/>
        </p:nvSpPr>
        <p:spPr bwMode="auto">
          <a:xfrm>
            <a:off x="2362200" y="4457701"/>
            <a:ext cx="49530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pPr>
            <a:r>
              <a:rPr lang="en-US">
                <a:solidFill>
                  <a:srgbClr val="000000"/>
                </a:solidFill>
              </a:rPr>
              <a:t>2.	</a:t>
            </a:r>
            <a:r>
              <a:rPr lang="en-US" b="1">
                <a:solidFill>
                  <a:srgbClr val="800000"/>
                </a:solidFill>
              </a:rPr>
              <a:t>Share</a:t>
            </a:r>
            <a:r>
              <a:rPr lang="en-US">
                <a:solidFill>
                  <a:srgbClr val="000000"/>
                </a:solidFill>
              </a:rPr>
              <a:t> the corporate </a:t>
            </a:r>
            <a:r>
              <a:rPr lang="en-US" b="1">
                <a:solidFill>
                  <a:srgbClr val="800000"/>
                </a:solidFill>
              </a:rPr>
              <a:t>earnings</a:t>
            </a:r>
            <a:r>
              <a:rPr lang="en-US">
                <a:solidFill>
                  <a:srgbClr val="000000"/>
                </a:solidFill>
              </a:rPr>
              <a:t> through receipt of dividends.</a:t>
            </a:r>
          </a:p>
        </p:txBody>
      </p:sp>
      <p:sp>
        <p:nvSpPr>
          <p:cNvPr id="22537" name="Text Box 11"/>
          <p:cNvSpPr txBox="1">
            <a:spLocks noChangeArrowheads="1"/>
          </p:cNvSpPr>
          <p:nvPr/>
        </p:nvSpPr>
        <p:spPr bwMode="auto">
          <a:xfrm>
            <a:off x="8458200" y="1492251"/>
            <a:ext cx="175260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nSpc>
                <a:spcPct val="115000"/>
              </a:lnSpc>
              <a:spcBef>
                <a:spcPct val="40000"/>
              </a:spcBef>
              <a:buSzPct val="80000"/>
            </a:pPr>
            <a:r>
              <a:rPr lang="en-US" sz="1200" b="1">
                <a:solidFill>
                  <a:srgbClr val="006386"/>
                </a:solidFill>
              </a:rPr>
              <a:t>Illustration 11-3</a:t>
            </a:r>
          </a:p>
        </p:txBody>
      </p:sp>
    </p:spTree>
    <p:extLst>
      <p:ext uri="{BB962C8B-B14F-4D97-AF65-F5344CB8AC3E}">
        <p14:creationId xmlns:p14="http://schemas.microsoft.com/office/powerpoint/2010/main" val="22277902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eygandt_FINAL_Comp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6077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362200" y="2055814"/>
            <a:ext cx="76962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pPr>
            <a:r>
              <a:rPr lang="en-US">
                <a:solidFill>
                  <a:srgbClr val="000000"/>
                </a:solidFill>
              </a:rPr>
              <a:t>3.	Keep the same percentage ownership when new shares of share are issued (preemptive right</a:t>
            </a:r>
            <a:r>
              <a:rPr lang="en-US" sz="2000" b="1">
                <a:solidFill>
                  <a:srgbClr val="800000"/>
                </a:solidFill>
              </a:rPr>
              <a:t>*</a:t>
            </a:r>
            <a:r>
              <a:rPr lang="en-US">
                <a:solidFill>
                  <a:srgbClr val="000000"/>
                </a:solidFill>
              </a:rPr>
              <a:t>).</a:t>
            </a:r>
          </a:p>
        </p:txBody>
      </p:sp>
      <p:sp>
        <p:nvSpPr>
          <p:cNvPr id="23555" name="Rectangle 3"/>
          <p:cNvSpPr>
            <a:spLocks noChangeArrowheads="1"/>
          </p:cNvSpPr>
          <p:nvPr/>
        </p:nvSpPr>
        <p:spPr bwMode="auto">
          <a:xfrm>
            <a:off x="2057400" y="1447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05000"/>
              </a:lnSpc>
              <a:spcBef>
                <a:spcPct val="20000"/>
              </a:spcBef>
              <a:buClr>
                <a:schemeClr val="tx1"/>
              </a:buClr>
              <a:buFont typeface="Wingdings" panose="05000000000000000000" pitchFamily="2" charset="2"/>
              <a:buNone/>
            </a:pPr>
            <a:r>
              <a:rPr lang="en-US" sz="2600" b="1"/>
              <a:t>Shareholders have the right to</a:t>
            </a:r>
            <a:r>
              <a:rPr lang="en-US" sz="2600"/>
              <a:t>:</a:t>
            </a:r>
          </a:p>
        </p:txBody>
      </p:sp>
      <p:sp>
        <p:nvSpPr>
          <p:cNvPr id="664580"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Ownership Rights of Shareholders</a:t>
            </a:r>
          </a:p>
        </p:txBody>
      </p:sp>
      <p:sp>
        <p:nvSpPr>
          <p:cNvPr id="664581" name="Text Box 5"/>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pic>
        <p:nvPicPr>
          <p:cNvPr id="2355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76600"/>
            <a:ext cx="58674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3559" name="Rectangle 10"/>
          <p:cNvSpPr>
            <a:spLocks noChangeArrowheads="1"/>
          </p:cNvSpPr>
          <p:nvPr/>
        </p:nvSpPr>
        <p:spPr bwMode="auto">
          <a:xfrm>
            <a:off x="2297114" y="5610225"/>
            <a:ext cx="76866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sz="2100" b="1">
                <a:solidFill>
                  <a:srgbClr val="800000"/>
                </a:solidFill>
              </a:rPr>
              <a:t>*</a:t>
            </a:r>
            <a:r>
              <a:rPr lang="en-US" sz="2100"/>
              <a:t>  A number of companies have eliminated the preemptive right.</a:t>
            </a:r>
          </a:p>
        </p:txBody>
      </p:sp>
      <p:sp>
        <p:nvSpPr>
          <p:cNvPr id="23560" name="Text Box 11"/>
          <p:cNvSpPr txBox="1">
            <a:spLocks noChangeArrowheads="1"/>
          </p:cNvSpPr>
          <p:nvPr/>
        </p:nvSpPr>
        <p:spPr bwMode="auto">
          <a:xfrm>
            <a:off x="8458200" y="1492251"/>
            <a:ext cx="175260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nSpc>
                <a:spcPct val="115000"/>
              </a:lnSpc>
              <a:spcBef>
                <a:spcPct val="40000"/>
              </a:spcBef>
              <a:buSzPct val="80000"/>
            </a:pPr>
            <a:r>
              <a:rPr lang="en-US" sz="1200" b="1">
                <a:solidFill>
                  <a:srgbClr val="006386"/>
                </a:solidFill>
              </a:rPr>
              <a:t>Illustration 11-3</a:t>
            </a:r>
          </a:p>
        </p:txBody>
      </p:sp>
    </p:spTree>
    <p:extLst>
      <p:ext uri="{BB962C8B-B14F-4D97-AF65-F5344CB8AC3E}">
        <p14:creationId xmlns:p14="http://schemas.microsoft.com/office/powerpoint/2010/main" val="1492274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362200" y="2055814"/>
            <a:ext cx="76962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pPr>
            <a:r>
              <a:rPr lang="en-US">
                <a:solidFill>
                  <a:srgbClr val="000000"/>
                </a:solidFill>
              </a:rPr>
              <a:t>4.	Share in assets upon liquidation in proportion to their holdings. This is called a </a:t>
            </a:r>
            <a:r>
              <a:rPr lang="en-US" b="1">
                <a:solidFill>
                  <a:srgbClr val="800000"/>
                </a:solidFill>
              </a:rPr>
              <a:t>residual claim</a:t>
            </a:r>
            <a:r>
              <a:rPr lang="en-US"/>
              <a:t>.</a:t>
            </a:r>
          </a:p>
        </p:txBody>
      </p:sp>
      <p:sp>
        <p:nvSpPr>
          <p:cNvPr id="24579" name="Rectangle 3"/>
          <p:cNvSpPr>
            <a:spLocks noChangeArrowheads="1"/>
          </p:cNvSpPr>
          <p:nvPr/>
        </p:nvSpPr>
        <p:spPr bwMode="auto">
          <a:xfrm>
            <a:off x="2057400" y="1447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05000"/>
              </a:lnSpc>
              <a:spcBef>
                <a:spcPct val="20000"/>
              </a:spcBef>
              <a:buClr>
                <a:schemeClr val="tx1"/>
              </a:buClr>
              <a:buFont typeface="Wingdings" panose="05000000000000000000" pitchFamily="2" charset="2"/>
              <a:buNone/>
            </a:pPr>
            <a:r>
              <a:rPr lang="en-US" sz="2600" b="1"/>
              <a:t>Shareholders have the right to</a:t>
            </a:r>
            <a:r>
              <a:rPr lang="en-US" sz="2600"/>
              <a:t>:</a:t>
            </a:r>
          </a:p>
        </p:txBody>
      </p:sp>
      <p:sp>
        <p:nvSpPr>
          <p:cNvPr id="666628"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Ownership Rights of Shareholders</a:t>
            </a:r>
          </a:p>
        </p:txBody>
      </p:sp>
      <p:sp>
        <p:nvSpPr>
          <p:cNvPr id="666629" name="Text Box 5"/>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24582" name="Text Box 11"/>
          <p:cNvSpPr txBox="1">
            <a:spLocks noChangeArrowheads="1"/>
          </p:cNvSpPr>
          <p:nvPr/>
        </p:nvSpPr>
        <p:spPr bwMode="auto">
          <a:xfrm>
            <a:off x="8458200" y="1492251"/>
            <a:ext cx="175260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nSpc>
                <a:spcPct val="115000"/>
              </a:lnSpc>
              <a:spcBef>
                <a:spcPct val="40000"/>
              </a:spcBef>
              <a:buSzPct val="80000"/>
            </a:pPr>
            <a:r>
              <a:rPr lang="en-US" sz="1200" b="1">
                <a:solidFill>
                  <a:srgbClr val="006386"/>
                </a:solidFill>
              </a:rPr>
              <a:t>Illustration 11-3</a:t>
            </a:r>
          </a:p>
        </p:txBody>
      </p:sp>
      <p:pic>
        <p:nvPicPr>
          <p:cNvPr id="245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55976"/>
            <a:ext cx="67818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787977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1"/>
            <a:ext cx="73152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670722" name="Rectangle 2"/>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Ownership Rights of Shareholders</a:t>
            </a:r>
          </a:p>
        </p:txBody>
      </p:sp>
      <p:sp>
        <p:nvSpPr>
          <p:cNvPr id="670723" name="Text Box 3"/>
          <p:cNvSpPr txBox="1">
            <a:spLocks noChangeArrowheads="1"/>
          </p:cNvSpPr>
          <p:nvPr/>
        </p:nvSpPr>
        <p:spPr bwMode="auto">
          <a:xfrm>
            <a:off x="4038600" y="64452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617664"/>
            <a:ext cx="990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5606" name="Text Box 6"/>
          <p:cNvSpPr txBox="1">
            <a:spLocks noChangeArrowheads="1"/>
          </p:cNvSpPr>
          <p:nvPr/>
        </p:nvSpPr>
        <p:spPr bwMode="auto">
          <a:xfrm>
            <a:off x="8001000" y="1677989"/>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sz="1200" b="1"/>
              <a:t>Class A              </a:t>
            </a:r>
            <a:r>
              <a:rPr lang="en-US" sz="800" b="1"/>
              <a:t>COMMON STOCK</a:t>
            </a:r>
          </a:p>
        </p:txBody>
      </p:sp>
      <p:pic>
        <p:nvPicPr>
          <p:cNvPr id="256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93864"/>
            <a:ext cx="914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5608" name="Text Box 8"/>
          <p:cNvSpPr txBox="1">
            <a:spLocks noChangeArrowheads="1"/>
          </p:cNvSpPr>
          <p:nvPr/>
        </p:nvSpPr>
        <p:spPr bwMode="auto">
          <a:xfrm>
            <a:off x="4114800" y="1677989"/>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sz="1200" b="1"/>
              <a:t>Class A              </a:t>
            </a:r>
            <a:r>
              <a:rPr lang="en-US" sz="800" b="1"/>
              <a:t>COMMON STOCK</a:t>
            </a:r>
          </a:p>
        </p:txBody>
      </p:sp>
      <p:pic>
        <p:nvPicPr>
          <p:cNvPr id="256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2074864"/>
            <a:ext cx="5873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56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1" y="2074864"/>
            <a:ext cx="5873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5611" name="Text Box 11"/>
          <p:cNvSpPr txBox="1">
            <a:spLocks noChangeArrowheads="1"/>
          </p:cNvSpPr>
          <p:nvPr/>
        </p:nvSpPr>
        <p:spPr bwMode="auto">
          <a:xfrm>
            <a:off x="4419600" y="21955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sz="800" b="1"/>
              <a:t>PAR VALUE     $1 PER SHARE</a:t>
            </a:r>
            <a:endParaRPr lang="en-US" sz="500" b="1"/>
          </a:p>
        </p:txBody>
      </p:sp>
      <p:sp>
        <p:nvSpPr>
          <p:cNvPr id="25612" name="Text Box 12"/>
          <p:cNvSpPr txBox="1">
            <a:spLocks noChangeArrowheads="1"/>
          </p:cNvSpPr>
          <p:nvPr/>
        </p:nvSpPr>
        <p:spPr bwMode="auto">
          <a:xfrm>
            <a:off x="8153400" y="21955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sz="800" b="1"/>
              <a:t>PAR VALUE     $1 PER SHARE</a:t>
            </a:r>
            <a:endParaRPr lang="en-US" sz="500" b="1"/>
          </a:p>
        </p:txBody>
      </p:sp>
      <p:sp>
        <p:nvSpPr>
          <p:cNvPr id="670733" name="Rectangle 13"/>
          <p:cNvSpPr>
            <a:spLocks noChangeArrowheads="1"/>
          </p:cNvSpPr>
          <p:nvPr/>
        </p:nvSpPr>
        <p:spPr bwMode="auto">
          <a:xfrm>
            <a:off x="5105400" y="3581400"/>
            <a:ext cx="3429000" cy="533400"/>
          </a:xfrm>
          <a:prstGeom prst="rect">
            <a:avLst/>
          </a:prstGeom>
          <a:noFill/>
          <a:ln w="12700">
            <a:noFill/>
            <a:miter lim="800000"/>
            <a:headEnd/>
            <a:tailEnd/>
          </a:ln>
          <a:effectLst>
            <a:outerShdw dist="28398" dir="1593903" algn="ctr" rotWithShape="0">
              <a:schemeClr val="bg2"/>
            </a:outerShdw>
          </a:effectLst>
        </p:spPr>
        <p:txBody>
          <a:bodyPr lIns="182562" tIns="46038" rIns="182562" bIns="46038"/>
          <a:lstStyle/>
          <a:p>
            <a:pPr>
              <a:lnSpc>
                <a:spcPct val="105000"/>
              </a:lnSpc>
              <a:spcBef>
                <a:spcPct val="20000"/>
              </a:spcBef>
              <a:buClr>
                <a:schemeClr val="tx1"/>
              </a:buClr>
              <a:buFont typeface="Wingdings" pitchFamily="2" charset="2"/>
              <a:buNone/>
              <a:defRPr/>
            </a:pPr>
            <a:r>
              <a:rPr lang="en-US" sz="2600" b="1">
                <a:solidFill>
                  <a:srgbClr val="800000"/>
                </a:solidFill>
                <a:latin typeface="Arial" charset="0"/>
              </a:rPr>
              <a:t>Share Certificate</a:t>
            </a:r>
            <a:endParaRPr lang="en-US" sz="2600">
              <a:solidFill>
                <a:srgbClr val="800000"/>
              </a:solidFill>
              <a:latin typeface="Arial" charset="0"/>
            </a:endParaRPr>
          </a:p>
        </p:txBody>
      </p:sp>
      <p:sp>
        <p:nvSpPr>
          <p:cNvPr id="670734" name="Text Box 14"/>
          <p:cNvSpPr txBox="1">
            <a:spLocks noChangeArrowheads="1"/>
          </p:cNvSpPr>
          <p:nvPr/>
        </p:nvSpPr>
        <p:spPr bwMode="auto">
          <a:xfrm>
            <a:off x="1676400" y="2833688"/>
            <a:ext cx="2743200" cy="36671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sz="1800"/>
              <a:t>Name of corporation</a:t>
            </a:r>
          </a:p>
        </p:txBody>
      </p:sp>
      <p:sp>
        <p:nvSpPr>
          <p:cNvPr id="670735" name="Line 15"/>
          <p:cNvSpPr>
            <a:spLocks noChangeShapeType="1"/>
          </p:cNvSpPr>
          <p:nvPr/>
        </p:nvSpPr>
        <p:spPr bwMode="auto">
          <a:xfrm>
            <a:off x="4343400" y="3048000"/>
            <a:ext cx="3048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id-ID"/>
          </a:p>
        </p:txBody>
      </p:sp>
      <p:sp>
        <p:nvSpPr>
          <p:cNvPr id="670736" name="Text Box 16"/>
          <p:cNvSpPr txBox="1">
            <a:spLocks noChangeArrowheads="1"/>
          </p:cNvSpPr>
          <p:nvPr/>
        </p:nvSpPr>
        <p:spPr bwMode="auto">
          <a:xfrm>
            <a:off x="1676400" y="3200401"/>
            <a:ext cx="2743200" cy="36671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sz="1800"/>
              <a:t>shareholder’s name</a:t>
            </a:r>
          </a:p>
        </p:txBody>
      </p:sp>
      <p:sp>
        <p:nvSpPr>
          <p:cNvPr id="670737" name="Line 17"/>
          <p:cNvSpPr>
            <a:spLocks noChangeShapeType="1"/>
          </p:cNvSpPr>
          <p:nvPr/>
        </p:nvSpPr>
        <p:spPr bwMode="auto">
          <a:xfrm>
            <a:off x="4343400" y="3429000"/>
            <a:ext cx="3048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id-ID"/>
          </a:p>
        </p:txBody>
      </p:sp>
      <p:sp>
        <p:nvSpPr>
          <p:cNvPr id="670738" name="Text Box 18"/>
          <p:cNvSpPr txBox="1">
            <a:spLocks noChangeArrowheads="1"/>
          </p:cNvSpPr>
          <p:nvPr/>
        </p:nvSpPr>
        <p:spPr bwMode="auto">
          <a:xfrm>
            <a:off x="1676400" y="1676401"/>
            <a:ext cx="838200" cy="44926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30000"/>
              </a:lnSpc>
              <a:spcBef>
                <a:spcPct val="50000"/>
              </a:spcBef>
            </a:pPr>
            <a:r>
              <a:rPr lang="en-US" sz="1800"/>
              <a:t>Class</a:t>
            </a:r>
          </a:p>
        </p:txBody>
      </p:sp>
      <p:cxnSp>
        <p:nvCxnSpPr>
          <p:cNvPr id="670740" name="AutoShape 20"/>
          <p:cNvCxnSpPr>
            <a:cxnSpLocks noChangeShapeType="1"/>
            <a:stCxn id="670738" idx="3"/>
          </p:cNvCxnSpPr>
          <p:nvPr/>
        </p:nvCxnSpPr>
        <p:spPr bwMode="auto">
          <a:xfrm>
            <a:off x="2514601" y="1901826"/>
            <a:ext cx="1890713" cy="3175"/>
          </a:xfrm>
          <a:prstGeom prst="straightConnector1">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cxnSp>
      <p:sp>
        <p:nvSpPr>
          <p:cNvPr id="670741" name="Text Box 21"/>
          <p:cNvSpPr txBox="1">
            <a:spLocks noChangeArrowheads="1"/>
          </p:cNvSpPr>
          <p:nvPr/>
        </p:nvSpPr>
        <p:spPr bwMode="auto">
          <a:xfrm>
            <a:off x="9296400" y="3429001"/>
            <a:ext cx="1066800" cy="36671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sz="1800"/>
              <a:t>Shares</a:t>
            </a:r>
          </a:p>
        </p:txBody>
      </p:sp>
      <p:sp>
        <p:nvSpPr>
          <p:cNvPr id="670742" name="Line 22"/>
          <p:cNvSpPr>
            <a:spLocks noChangeShapeType="1"/>
          </p:cNvSpPr>
          <p:nvPr/>
        </p:nvSpPr>
        <p:spPr bwMode="auto">
          <a:xfrm flipV="1">
            <a:off x="9829800" y="2590800"/>
            <a:ext cx="0" cy="83820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id-ID"/>
          </a:p>
        </p:txBody>
      </p:sp>
      <p:sp>
        <p:nvSpPr>
          <p:cNvPr id="670743" name="Text Box 23"/>
          <p:cNvSpPr txBox="1">
            <a:spLocks noChangeArrowheads="1"/>
          </p:cNvSpPr>
          <p:nvPr/>
        </p:nvSpPr>
        <p:spPr bwMode="auto">
          <a:xfrm>
            <a:off x="1676400" y="5470525"/>
            <a:ext cx="2590800" cy="64135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sz="1800"/>
              <a:t>Signature of corporate official</a:t>
            </a:r>
          </a:p>
        </p:txBody>
      </p:sp>
      <p:sp>
        <p:nvSpPr>
          <p:cNvPr id="670744" name="Line 24"/>
          <p:cNvSpPr>
            <a:spLocks noChangeShapeType="1"/>
          </p:cNvSpPr>
          <p:nvPr/>
        </p:nvSpPr>
        <p:spPr bwMode="auto">
          <a:xfrm flipV="1">
            <a:off x="3810000" y="5791200"/>
            <a:ext cx="41910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id-ID"/>
          </a:p>
        </p:txBody>
      </p:sp>
      <p:sp>
        <p:nvSpPr>
          <p:cNvPr id="670745" name="Text Box 25"/>
          <p:cNvSpPr txBox="1">
            <a:spLocks noChangeArrowheads="1"/>
          </p:cNvSpPr>
          <p:nvPr/>
        </p:nvSpPr>
        <p:spPr bwMode="auto">
          <a:xfrm>
            <a:off x="8534400" y="1157288"/>
            <a:ext cx="1981200" cy="36671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sz="1800"/>
              <a:t>Prenumbered</a:t>
            </a:r>
          </a:p>
        </p:txBody>
      </p:sp>
      <p:sp>
        <p:nvSpPr>
          <p:cNvPr id="670746" name="Line 26"/>
          <p:cNvSpPr>
            <a:spLocks noChangeShapeType="1"/>
          </p:cNvSpPr>
          <p:nvPr/>
        </p:nvSpPr>
        <p:spPr bwMode="auto">
          <a:xfrm flipH="1">
            <a:off x="9220200" y="1524000"/>
            <a:ext cx="304800" cy="99060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id-ID"/>
          </a:p>
        </p:txBody>
      </p:sp>
      <p:sp>
        <p:nvSpPr>
          <p:cNvPr id="25626" name="Text Box 27"/>
          <p:cNvSpPr txBox="1">
            <a:spLocks noChangeArrowheads="1"/>
          </p:cNvSpPr>
          <p:nvPr/>
        </p:nvSpPr>
        <p:spPr bwMode="auto">
          <a:xfrm>
            <a:off x="1905000" y="1143001"/>
            <a:ext cx="175260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nSpc>
                <a:spcPct val="115000"/>
              </a:lnSpc>
              <a:spcBef>
                <a:spcPct val="40000"/>
              </a:spcBef>
              <a:buSzPct val="80000"/>
            </a:pPr>
            <a:r>
              <a:rPr lang="en-US" sz="1200" b="1">
                <a:solidFill>
                  <a:srgbClr val="006386"/>
                </a:solidFill>
              </a:rPr>
              <a:t>Illustration 11-4</a:t>
            </a:r>
          </a:p>
        </p:txBody>
      </p:sp>
    </p:spTree>
    <p:extLst>
      <p:ext uri="{BB962C8B-B14F-4D97-AF65-F5344CB8AC3E}">
        <p14:creationId xmlns:p14="http://schemas.microsoft.com/office/powerpoint/2010/main" val="2754394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0738"/>
                                        </p:tgtEl>
                                        <p:attrNameLst>
                                          <p:attrName>style.visibility</p:attrName>
                                        </p:attrNameLst>
                                      </p:cBhvr>
                                      <p:to>
                                        <p:strVal val="visible"/>
                                      </p:to>
                                    </p:set>
                                    <p:animEffect transition="in" filter="wipe(left)">
                                      <p:cBhvr>
                                        <p:cTn id="7" dur="500"/>
                                        <p:tgtEl>
                                          <p:spTgt spid="67073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70740"/>
                                        </p:tgtEl>
                                        <p:attrNameLst>
                                          <p:attrName>style.visibility</p:attrName>
                                        </p:attrNameLst>
                                      </p:cBhvr>
                                      <p:to>
                                        <p:strVal val="visible"/>
                                      </p:to>
                                    </p:set>
                                    <p:animEffect transition="in" filter="wipe(left)">
                                      <p:cBhvr>
                                        <p:cTn id="11" dur="500"/>
                                        <p:tgtEl>
                                          <p:spTgt spid="6707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70745"/>
                                        </p:tgtEl>
                                        <p:attrNameLst>
                                          <p:attrName>style.visibility</p:attrName>
                                        </p:attrNameLst>
                                      </p:cBhvr>
                                      <p:to>
                                        <p:strVal val="visible"/>
                                      </p:to>
                                    </p:set>
                                    <p:animEffect transition="in" filter="wipe(left)">
                                      <p:cBhvr>
                                        <p:cTn id="16" dur="500"/>
                                        <p:tgtEl>
                                          <p:spTgt spid="670745"/>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670746"/>
                                        </p:tgtEl>
                                        <p:attrNameLst>
                                          <p:attrName>style.visibility</p:attrName>
                                        </p:attrNameLst>
                                      </p:cBhvr>
                                      <p:to>
                                        <p:strVal val="visible"/>
                                      </p:to>
                                    </p:set>
                                    <p:animEffect transition="in" filter="wipe(up)">
                                      <p:cBhvr>
                                        <p:cTn id="20" dur="500"/>
                                        <p:tgtEl>
                                          <p:spTgt spid="6707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0734"/>
                                        </p:tgtEl>
                                        <p:attrNameLst>
                                          <p:attrName>style.visibility</p:attrName>
                                        </p:attrNameLst>
                                      </p:cBhvr>
                                      <p:to>
                                        <p:strVal val="visible"/>
                                      </p:to>
                                    </p:set>
                                    <p:animEffect transition="in" filter="wipe(left)">
                                      <p:cBhvr>
                                        <p:cTn id="25" dur="500"/>
                                        <p:tgtEl>
                                          <p:spTgt spid="670734"/>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70735"/>
                                        </p:tgtEl>
                                        <p:attrNameLst>
                                          <p:attrName>style.visibility</p:attrName>
                                        </p:attrNameLst>
                                      </p:cBhvr>
                                      <p:to>
                                        <p:strVal val="visible"/>
                                      </p:to>
                                    </p:set>
                                    <p:animEffect transition="in" filter="wipe(left)">
                                      <p:cBhvr>
                                        <p:cTn id="29" dur="500"/>
                                        <p:tgtEl>
                                          <p:spTgt spid="67073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70736"/>
                                        </p:tgtEl>
                                        <p:attrNameLst>
                                          <p:attrName>style.visibility</p:attrName>
                                        </p:attrNameLst>
                                      </p:cBhvr>
                                      <p:to>
                                        <p:strVal val="visible"/>
                                      </p:to>
                                    </p:set>
                                    <p:animEffect transition="in" filter="wipe(left)">
                                      <p:cBhvr>
                                        <p:cTn id="34" dur="500"/>
                                        <p:tgtEl>
                                          <p:spTgt spid="670736"/>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70737"/>
                                        </p:tgtEl>
                                        <p:attrNameLst>
                                          <p:attrName>style.visibility</p:attrName>
                                        </p:attrNameLst>
                                      </p:cBhvr>
                                      <p:to>
                                        <p:strVal val="visible"/>
                                      </p:to>
                                    </p:set>
                                    <p:animEffect transition="in" filter="wipe(left)">
                                      <p:cBhvr>
                                        <p:cTn id="38" dur="500"/>
                                        <p:tgtEl>
                                          <p:spTgt spid="67073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70741"/>
                                        </p:tgtEl>
                                        <p:attrNameLst>
                                          <p:attrName>style.visibility</p:attrName>
                                        </p:attrNameLst>
                                      </p:cBhvr>
                                      <p:to>
                                        <p:strVal val="visible"/>
                                      </p:to>
                                    </p:set>
                                    <p:animEffect transition="in" filter="wipe(down)">
                                      <p:cBhvr>
                                        <p:cTn id="43" dur="500"/>
                                        <p:tgtEl>
                                          <p:spTgt spid="670741"/>
                                        </p:tgtEl>
                                      </p:cBhvr>
                                    </p:animEffect>
                                  </p:childTnLst>
                                </p:cTn>
                              </p:par>
                            </p:childTnLst>
                          </p:cTn>
                        </p:par>
                        <p:par>
                          <p:cTn id="44" fill="hold" nodeType="afterGroup">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670742"/>
                                        </p:tgtEl>
                                        <p:attrNameLst>
                                          <p:attrName>style.visibility</p:attrName>
                                        </p:attrNameLst>
                                      </p:cBhvr>
                                      <p:to>
                                        <p:strVal val="visible"/>
                                      </p:to>
                                    </p:set>
                                    <p:animEffect transition="in" filter="wipe(down)">
                                      <p:cBhvr>
                                        <p:cTn id="47" dur="500"/>
                                        <p:tgtEl>
                                          <p:spTgt spid="67074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70743"/>
                                        </p:tgtEl>
                                        <p:attrNameLst>
                                          <p:attrName>style.visibility</p:attrName>
                                        </p:attrNameLst>
                                      </p:cBhvr>
                                      <p:to>
                                        <p:strVal val="visible"/>
                                      </p:to>
                                    </p:set>
                                    <p:animEffect transition="in" filter="wipe(left)">
                                      <p:cBhvr>
                                        <p:cTn id="52" dur="500"/>
                                        <p:tgtEl>
                                          <p:spTgt spid="670743"/>
                                        </p:tgtEl>
                                      </p:cBhvr>
                                    </p:animEffect>
                                  </p:childTnLst>
                                </p:cTn>
                              </p:par>
                            </p:childTnLst>
                          </p:cTn>
                        </p:par>
                        <p:par>
                          <p:cTn id="53" fill="hold" nodeType="afterGroup">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670744"/>
                                        </p:tgtEl>
                                        <p:attrNameLst>
                                          <p:attrName>style.visibility</p:attrName>
                                        </p:attrNameLst>
                                      </p:cBhvr>
                                      <p:to>
                                        <p:strVal val="visible"/>
                                      </p:to>
                                    </p:set>
                                    <p:animEffect transition="in" filter="wipe(left)">
                                      <p:cBhvr>
                                        <p:cTn id="56" dur="500"/>
                                        <p:tgtEl>
                                          <p:spTgt spid="670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34" grpId="0" animBg="1" autoUpdateAnimBg="0"/>
      <p:bldP spid="670735" grpId="0" animBg="1"/>
      <p:bldP spid="670736" grpId="0" animBg="1" autoUpdateAnimBg="0"/>
      <p:bldP spid="670737" grpId="0" animBg="1"/>
      <p:bldP spid="670738" grpId="0" animBg="1" autoUpdateAnimBg="0"/>
      <p:bldP spid="670741" grpId="0" animBg="1" autoUpdateAnimBg="0"/>
      <p:bldP spid="670742" grpId="0" animBg="1"/>
      <p:bldP spid="670743" grpId="0" animBg="1" autoUpdateAnimBg="0"/>
      <p:bldP spid="670744" grpId="0" animBg="1"/>
      <p:bldP spid="670745" grpId="0" animBg="1" autoUpdateAnimBg="0"/>
      <p:bldP spid="6707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2"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Share Issue Considerations</a:t>
            </a:r>
          </a:p>
        </p:txBody>
      </p:sp>
      <p:sp>
        <p:nvSpPr>
          <p:cNvPr id="672773" name="Text Box 5"/>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26628" name="Text Box 8"/>
          <p:cNvSpPr txBox="1">
            <a:spLocks noChangeArrowheads="1"/>
          </p:cNvSpPr>
          <p:nvPr/>
        </p:nvSpPr>
        <p:spPr bwMode="auto">
          <a:xfrm>
            <a:off x="2286000" y="1981201"/>
            <a:ext cx="7543800" cy="19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30000"/>
              </a:lnSpc>
              <a:spcBef>
                <a:spcPct val="40000"/>
              </a:spcBef>
              <a:buSzPct val="80000"/>
              <a:buFontTx/>
              <a:buBlip>
                <a:blip r:embed="rId3"/>
              </a:buBlip>
            </a:pPr>
            <a:r>
              <a:rPr lang="en-US" sz="2200">
                <a:solidFill>
                  <a:srgbClr val="000000"/>
                </a:solidFill>
              </a:rPr>
              <a:t>Charter indicates the amount of shares that a corporation is authorized to sell.</a:t>
            </a:r>
          </a:p>
          <a:p>
            <a:pPr algn="l">
              <a:lnSpc>
                <a:spcPct val="130000"/>
              </a:lnSpc>
              <a:spcBef>
                <a:spcPct val="40000"/>
              </a:spcBef>
              <a:buSzPct val="80000"/>
              <a:buFontTx/>
              <a:buBlip>
                <a:blip r:embed="rId3"/>
              </a:buBlip>
            </a:pPr>
            <a:r>
              <a:rPr lang="en-US" sz="2200">
                <a:solidFill>
                  <a:srgbClr val="000000"/>
                </a:solidFill>
              </a:rPr>
              <a:t>Number of authorized shares is often reported in the equity section.</a:t>
            </a:r>
          </a:p>
        </p:txBody>
      </p:sp>
      <p:sp>
        <p:nvSpPr>
          <p:cNvPr id="672777" name="Rectangle 9"/>
          <p:cNvSpPr>
            <a:spLocks noChangeArrowheads="1"/>
          </p:cNvSpPr>
          <p:nvPr/>
        </p:nvSpPr>
        <p:spPr bwMode="auto">
          <a:xfrm>
            <a:off x="1981200" y="1371600"/>
            <a:ext cx="8229600" cy="457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sz="2600" b="1">
                <a:latin typeface="Arial" charset="0"/>
              </a:rPr>
              <a:t>Authorized Shares</a:t>
            </a:r>
            <a:endParaRPr lang="en-US" sz="2600" b="1">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677606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Share Issue Considerations</a:t>
            </a:r>
          </a:p>
        </p:txBody>
      </p:sp>
      <p:sp>
        <p:nvSpPr>
          <p:cNvPr id="674819" name="Text Box 3"/>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27652" name="Text Box 6"/>
          <p:cNvSpPr txBox="1">
            <a:spLocks noChangeArrowheads="1"/>
          </p:cNvSpPr>
          <p:nvPr/>
        </p:nvSpPr>
        <p:spPr bwMode="auto">
          <a:xfrm>
            <a:off x="2286000" y="2006601"/>
            <a:ext cx="8001000"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Arial" panose="020B0604020202020204" pitchFamily="34" charset="0"/>
              </a:defRPr>
            </a:lvl1pPr>
            <a:lvl2pPr marL="973138" indent="-45720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buSzPct val="80000"/>
              <a:buFontTx/>
              <a:buBlip>
                <a:blip r:embed="rId3"/>
              </a:buBlip>
            </a:pPr>
            <a:r>
              <a:rPr lang="en-US" sz="2200">
                <a:solidFill>
                  <a:srgbClr val="000000"/>
                </a:solidFill>
              </a:rPr>
              <a:t>Corporation can issue shares directly to investors or indirectly through an investment banking firm.</a:t>
            </a:r>
          </a:p>
          <a:p>
            <a:pPr algn="l">
              <a:lnSpc>
                <a:spcPct val="110000"/>
              </a:lnSpc>
              <a:spcBef>
                <a:spcPct val="35000"/>
              </a:spcBef>
              <a:buSzPct val="80000"/>
              <a:buFontTx/>
              <a:buBlip>
                <a:blip r:embed="rId3"/>
              </a:buBlip>
            </a:pPr>
            <a:r>
              <a:rPr lang="en-US" sz="2200">
                <a:solidFill>
                  <a:srgbClr val="000000"/>
                </a:solidFill>
              </a:rPr>
              <a:t>Factors in setting price for a new issue of shares:</a:t>
            </a:r>
          </a:p>
          <a:p>
            <a:pPr lvl="1" algn="l">
              <a:spcBef>
                <a:spcPct val="35000"/>
              </a:spcBef>
              <a:buFontTx/>
              <a:buAutoNum type="arabicPeriod"/>
            </a:pPr>
            <a:r>
              <a:rPr lang="en-US" sz="2200">
                <a:solidFill>
                  <a:srgbClr val="000000"/>
                </a:solidFill>
              </a:rPr>
              <a:t>the company’s anticipated future earnings</a:t>
            </a:r>
          </a:p>
          <a:p>
            <a:pPr lvl="1" algn="l">
              <a:spcBef>
                <a:spcPct val="35000"/>
              </a:spcBef>
              <a:buFontTx/>
              <a:buAutoNum type="arabicPeriod"/>
            </a:pPr>
            <a:r>
              <a:rPr lang="en-US" sz="2200">
                <a:solidFill>
                  <a:srgbClr val="000000"/>
                </a:solidFill>
              </a:rPr>
              <a:t>its expected dividend rate per share</a:t>
            </a:r>
          </a:p>
          <a:p>
            <a:pPr lvl="1" algn="l">
              <a:spcBef>
                <a:spcPct val="35000"/>
              </a:spcBef>
              <a:buFontTx/>
              <a:buAutoNum type="arabicPeriod"/>
            </a:pPr>
            <a:r>
              <a:rPr lang="en-US" sz="2200">
                <a:solidFill>
                  <a:srgbClr val="000000"/>
                </a:solidFill>
              </a:rPr>
              <a:t>its current financial position</a:t>
            </a:r>
          </a:p>
          <a:p>
            <a:pPr lvl="1" algn="l">
              <a:spcBef>
                <a:spcPct val="35000"/>
              </a:spcBef>
              <a:buFontTx/>
              <a:buAutoNum type="arabicPeriod"/>
            </a:pPr>
            <a:r>
              <a:rPr lang="en-US" sz="2200">
                <a:solidFill>
                  <a:srgbClr val="000000"/>
                </a:solidFill>
              </a:rPr>
              <a:t>the current state of the economy</a:t>
            </a:r>
          </a:p>
          <a:p>
            <a:pPr lvl="1" algn="l">
              <a:spcBef>
                <a:spcPct val="35000"/>
              </a:spcBef>
              <a:buFontTx/>
              <a:buAutoNum type="arabicPeriod"/>
            </a:pPr>
            <a:r>
              <a:rPr lang="en-US" sz="2200">
                <a:solidFill>
                  <a:srgbClr val="000000"/>
                </a:solidFill>
              </a:rPr>
              <a:t>the current state of the securities market</a:t>
            </a:r>
          </a:p>
        </p:txBody>
      </p:sp>
      <p:sp>
        <p:nvSpPr>
          <p:cNvPr id="674823" name="Rectangle 7"/>
          <p:cNvSpPr>
            <a:spLocks noChangeArrowheads="1"/>
          </p:cNvSpPr>
          <p:nvPr/>
        </p:nvSpPr>
        <p:spPr bwMode="auto">
          <a:xfrm>
            <a:off x="1981200" y="1371600"/>
            <a:ext cx="8229600" cy="457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sz="2600" b="1">
                <a:latin typeface="Arial" charset="0"/>
              </a:rPr>
              <a:t>Issuance of Shares</a:t>
            </a:r>
            <a:endParaRPr lang="en-US" sz="2600" b="1">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56273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Share Issue Considerations</a:t>
            </a:r>
          </a:p>
        </p:txBody>
      </p:sp>
      <p:sp>
        <p:nvSpPr>
          <p:cNvPr id="676867" name="Text Box 3"/>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28676" name="Text Box 4"/>
          <p:cNvSpPr txBox="1">
            <a:spLocks noChangeArrowheads="1"/>
          </p:cNvSpPr>
          <p:nvPr/>
        </p:nvSpPr>
        <p:spPr bwMode="auto">
          <a:xfrm>
            <a:off x="2286000" y="1981200"/>
            <a:ext cx="8001000"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25000"/>
              </a:lnSpc>
              <a:spcBef>
                <a:spcPct val="40000"/>
              </a:spcBef>
              <a:buSzPct val="80000"/>
              <a:buFontTx/>
              <a:buBlip>
                <a:blip r:embed="rId3"/>
              </a:buBlip>
            </a:pPr>
            <a:r>
              <a:rPr lang="en-US" sz="2200">
                <a:solidFill>
                  <a:srgbClr val="000000"/>
                </a:solidFill>
              </a:rPr>
              <a:t>Shares of publicly held companies are traded on organized exchanges. </a:t>
            </a:r>
          </a:p>
          <a:p>
            <a:pPr algn="l">
              <a:lnSpc>
                <a:spcPct val="125000"/>
              </a:lnSpc>
              <a:spcBef>
                <a:spcPct val="40000"/>
              </a:spcBef>
              <a:buSzPct val="80000"/>
              <a:buFontTx/>
              <a:buBlip>
                <a:blip r:embed="rId3"/>
              </a:buBlip>
            </a:pPr>
            <a:r>
              <a:rPr lang="en-US" sz="2200">
                <a:solidFill>
                  <a:srgbClr val="000000"/>
                </a:solidFill>
              </a:rPr>
              <a:t>Interaction between buyers and sellers determines the prices per share. </a:t>
            </a:r>
          </a:p>
          <a:p>
            <a:pPr algn="l">
              <a:lnSpc>
                <a:spcPct val="125000"/>
              </a:lnSpc>
              <a:spcBef>
                <a:spcPct val="40000"/>
              </a:spcBef>
              <a:buSzPct val="80000"/>
              <a:buFontTx/>
              <a:buBlip>
                <a:blip r:embed="rId3"/>
              </a:buBlip>
            </a:pPr>
            <a:r>
              <a:rPr lang="en-US" sz="2200">
                <a:solidFill>
                  <a:srgbClr val="000000"/>
                </a:solidFill>
              </a:rPr>
              <a:t>Prices set by the marketplace tend to follow the trend of a company’s earnings and dividends. </a:t>
            </a:r>
          </a:p>
          <a:p>
            <a:pPr algn="l">
              <a:lnSpc>
                <a:spcPct val="125000"/>
              </a:lnSpc>
              <a:spcBef>
                <a:spcPct val="40000"/>
              </a:spcBef>
              <a:buSzPct val="80000"/>
              <a:buFontTx/>
              <a:buBlip>
                <a:blip r:embed="rId3"/>
              </a:buBlip>
            </a:pPr>
            <a:r>
              <a:rPr lang="en-US" sz="2200">
                <a:solidFill>
                  <a:srgbClr val="000000"/>
                </a:solidFill>
              </a:rPr>
              <a:t>Factors beyond a company’s control may cause day-to-day fluctuations in market prices.</a:t>
            </a:r>
          </a:p>
        </p:txBody>
      </p:sp>
      <p:sp>
        <p:nvSpPr>
          <p:cNvPr id="676869" name="Rectangle 5"/>
          <p:cNvSpPr>
            <a:spLocks noChangeArrowheads="1"/>
          </p:cNvSpPr>
          <p:nvPr/>
        </p:nvSpPr>
        <p:spPr bwMode="auto">
          <a:xfrm>
            <a:off x="1981200" y="1371600"/>
            <a:ext cx="8229600" cy="457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sz="2600" b="1">
                <a:latin typeface="Arial" charset="0"/>
              </a:rPr>
              <a:t>Market Value of Shares</a:t>
            </a:r>
            <a:endParaRPr lang="en-US" sz="2600" b="1">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31536456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5764"/>
            <a:ext cx="8458200"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678915" name="Text Box 3"/>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Tree>
    <p:extLst>
      <p:ext uri="{BB962C8B-B14F-4D97-AF65-F5344CB8AC3E}">
        <p14:creationId xmlns:p14="http://schemas.microsoft.com/office/powerpoint/2010/main" val="3415636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idx="4294967295"/>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vert="horz" lIns="90488" tIns="44450" rIns="90488" bIns="44450" rtlCol="0" anchor="ctr">
            <a:normAutofit/>
          </a:bodyPr>
          <a:lstStyle/>
          <a:p>
            <a:pPr marL="52388">
              <a:defRPr/>
            </a:pPr>
            <a:r>
              <a:rPr lang="en-US" sz="2900">
                <a:solidFill>
                  <a:schemeClr val="bg1"/>
                </a:solidFill>
                <a:effectLst>
                  <a:outerShdw blurRad="38100" dist="38100" dir="2700000" algn="tl">
                    <a:srgbClr val="000000"/>
                  </a:outerShdw>
                </a:effectLst>
                <a:latin typeface="Arial" charset="0"/>
              </a:rPr>
              <a:t>Share Issue Considerations</a:t>
            </a:r>
          </a:p>
        </p:txBody>
      </p:sp>
      <p:sp>
        <p:nvSpPr>
          <p:cNvPr id="678915" name="Text Box 3"/>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30724" name="Text Box 4"/>
          <p:cNvSpPr txBox="1">
            <a:spLocks noChangeArrowheads="1"/>
          </p:cNvSpPr>
          <p:nvPr/>
        </p:nvSpPr>
        <p:spPr bwMode="auto">
          <a:xfrm>
            <a:off x="2286000" y="1989139"/>
            <a:ext cx="8001000"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30000"/>
              </a:lnSpc>
              <a:spcBef>
                <a:spcPct val="40000"/>
              </a:spcBef>
              <a:buSzPct val="80000"/>
              <a:buFontTx/>
              <a:buBlip>
                <a:blip r:embed="rId3"/>
              </a:buBlip>
            </a:pPr>
            <a:r>
              <a:rPr lang="en-US" sz="2200">
                <a:solidFill>
                  <a:srgbClr val="000000"/>
                </a:solidFill>
              </a:rPr>
              <a:t>Years ago, </a:t>
            </a:r>
            <a:r>
              <a:rPr lang="en-US" sz="2200" b="1">
                <a:solidFill>
                  <a:srgbClr val="800000"/>
                </a:solidFill>
              </a:rPr>
              <a:t>par value</a:t>
            </a:r>
            <a:r>
              <a:rPr lang="en-US" sz="2200">
                <a:solidFill>
                  <a:srgbClr val="000000"/>
                </a:solidFill>
              </a:rPr>
              <a:t> determined the </a:t>
            </a:r>
            <a:r>
              <a:rPr lang="en-US" sz="2200" b="1">
                <a:solidFill>
                  <a:srgbClr val="000000"/>
                </a:solidFill>
              </a:rPr>
              <a:t>legal capital </a:t>
            </a:r>
            <a:r>
              <a:rPr lang="en-US" sz="2200">
                <a:solidFill>
                  <a:srgbClr val="000000"/>
                </a:solidFill>
              </a:rPr>
              <a:t>per share that a company must retain in the business for the protection of corporate creditors.</a:t>
            </a:r>
          </a:p>
          <a:p>
            <a:pPr algn="l">
              <a:lnSpc>
                <a:spcPct val="130000"/>
              </a:lnSpc>
              <a:spcBef>
                <a:spcPct val="40000"/>
              </a:spcBef>
              <a:buSzPct val="80000"/>
              <a:buFontTx/>
              <a:buBlip>
                <a:blip r:embed="rId3"/>
              </a:buBlip>
            </a:pPr>
            <a:r>
              <a:rPr lang="en-US" sz="2200">
                <a:solidFill>
                  <a:srgbClr val="000000"/>
                </a:solidFill>
              </a:rPr>
              <a:t>Today many governments do not require a par value.</a:t>
            </a:r>
          </a:p>
          <a:p>
            <a:pPr algn="l">
              <a:lnSpc>
                <a:spcPct val="130000"/>
              </a:lnSpc>
              <a:spcBef>
                <a:spcPct val="40000"/>
              </a:spcBef>
              <a:buSzPct val="80000"/>
              <a:buFontTx/>
              <a:buBlip>
                <a:blip r:embed="rId3"/>
              </a:buBlip>
            </a:pPr>
            <a:r>
              <a:rPr lang="en-US" sz="2200" b="1">
                <a:solidFill>
                  <a:srgbClr val="800000"/>
                </a:solidFill>
              </a:rPr>
              <a:t>No-par</a:t>
            </a:r>
            <a:r>
              <a:rPr lang="en-US" sz="2200">
                <a:solidFill>
                  <a:srgbClr val="000000"/>
                </a:solidFill>
              </a:rPr>
              <a:t> value shares are quite common today.</a:t>
            </a:r>
          </a:p>
          <a:p>
            <a:pPr algn="l">
              <a:lnSpc>
                <a:spcPct val="130000"/>
              </a:lnSpc>
              <a:spcBef>
                <a:spcPct val="40000"/>
              </a:spcBef>
              <a:buSzPct val="80000"/>
              <a:buFontTx/>
              <a:buBlip>
                <a:blip r:embed="rId3"/>
              </a:buBlip>
            </a:pPr>
            <a:r>
              <a:rPr lang="en-US" sz="2200">
                <a:solidFill>
                  <a:srgbClr val="000000"/>
                </a:solidFill>
              </a:rPr>
              <a:t>In many countries the board of directors assigns a </a:t>
            </a:r>
            <a:r>
              <a:rPr lang="en-US" sz="2200" b="1">
                <a:solidFill>
                  <a:srgbClr val="800000"/>
                </a:solidFill>
              </a:rPr>
              <a:t>stated value</a:t>
            </a:r>
            <a:r>
              <a:rPr lang="en-US" sz="2200" b="1">
                <a:solidFill>
                  <a:srgbClr val="00FFFF"/>
                </a:solidFill>
              </a:rPr>
              <a:t> </a:t>
            </a:r>
            <a:r>
              <a:rPr lang="en-US" sz="2200">
                <a:solidFill>
                  <a:srgbClr val="000000"/>
                </a:solidFill>
              </a:rPr>
              <a:t>to no-par shares.</a:t>
            </a:r>
          </a:p>
        </p:txBody>
      </p:sp>
      <p:sp>
        <p:nvSpPr>
          <p:cNvPr id="678917" name="Rectangle 5"/>
          <p:cNvSpPr>
            <a:spLocks noChangeArrowheads="1"/>
          </p:cNvSpPr>
          <p:nvPr/>
        </p:nvSpPr>
        <p:spPr bwMode="auto">
          <a:xfrm>
            <a:off x="1981200" y="1371600"/>
            <a:ext cx="8229600" cy="457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sz="2600" b="1">
                <a:latin typeface="Arial" charset="0"/>
              </a:rPr>
              <a:t>Par and No-Par Value Shares</a:t>
            </a:r>
            <a:endParaRPr lang="en-US" sz="2600" b="1">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243170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52" name="Rectangle 20"/>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Corporate Capital</a:t>
            </a:r>
          </a:p>
        </p:txBody>
      </p:sp>
      <p:sp>
        <p:nvSpPr>
          <p:cNvPr id="678915" name="Text Box 3"/>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pic>
        <p:nvPicPr>
          <p:cNvPr id="3174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964" y="1828801"/>
            <a:ext cx="8301037"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sq" algn="ctr">
                <a:solidFill>
                  <a:srgbClr val="000000"/>
                </a:solidFill>
                <a:miter lim="800000"/>
                <a:headEnd type="none" w="sm" len="sm"/>
                <a:tailEnd type="none" w="sm" len="sm"/>
              </a14:hiddenLine>
            </a:ext>
          </a:extLst>
        </p:spPr>
      </p:pic>
      <p:sp>
        <p:nvSpPr>
          <p:cNvPr id="31749" name="Text Box 11"/>
          <p:cNvSpPr txBox="1">
            <a:spLocks noChangeArrowheads="1"/>
          </p:cNvSpPr>
          <p:nvPr/>
        </p:nvSpPr>
        <p:spPr bwMode="auto">
          <a:xfrm>
            <a:off x="8610600" y="1527176"/>
            <a:ext cx="175260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lnSpc>
                <a:spcPct val="115000"/>
              </a:lnSpc>
              <a:spcBef>
                <a:spcPct val="40000"/>
              </a:spcBef>
              <a:buSzPct val="80000"/>
            </a:pPr>
            <a:r>
              <a:rPr lang="en-US" sz="1200" b="1">
                <a:solidFill>
                  <a:srgbClr val="006386"/>
                </a:solidFill>
              </a:rPr>
              <a:t>Illustration 11-5</a:t>
            </a:r>
          </a:p>
        </p:txBody>
      </p:sp>
    </p:spTree>
    <p:extLst>
      <p:ext uri="{BB962C8B-B14F-4D97-AF65-F5344CB8AC3E}">
        <p14:creationId xmlns:p14="http://schemas.microsoft.com/office/powerpoint/2010/main" val="3748561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927350"/>
            <a:ext cx="64770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686098" name="Rectangle 18"/>
          <p:cNvSpPr>
            <a:spLocks noGrp="1" noChangeArrowheads="1"/>
          </p:cNvSpPr>
          <p:nvPr>
            <p:ph type="title" idx="4294967295"/>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vert="horz" lIns="90488" tIns="44450" rIns="90488" bIns="44450" rtlCol="0" anchor="ctr">
            <a:normAutofit/>
          </a:bodyPr>
          <a:lstStyle/>
          <a:p>
            <a:pPr marL="52388">
              <a:defRPr/>
            </a:pPr>
            <a:r>
              <a:rPr lang="en-US" sz="2900">
                <a:solidFill>
                  <a:schemeClr val="bg1"/>
                </a:solidFill>
                <a:effectLst>
                  <a:outerShdw blurRad="38100" dist="38100" dir="2700000" algn="tl">
                    <a:srgbClr val="000000"/>
                  </a:outerShdw>
                </a:effectLst>
                <a:latin typeface="Arial" charset="0"/>
              </a:rPr>
              <a:t>Corporate Capital</a:t>
            </a:r>
          </a:p>
        </p:txBody>
      </p:sp>
      <p:sp>
        <p:nvSpPr>
          <p:cNvPr id="32772" name="Rectangle 24"/>
          <p:cNvSpPr>
            <a:spLocks noChangeArrowheads="1"/>
          </p:cNvSpPr>
          <p:nvPr/>
        </p:nvSpPr>
        <p:spPr bwMode="auto">
          <a:xfrm>
            <a:off x="2133600" y="15240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182562" tIns="46038" rIns="182562" bIns="46038"/>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05000"/>
              </a:lnSpc>
              <a:spcBef>
                <a:spcPct val="20000"/>
              </a:spcBef>
              <a:buClr>
                <a:schemeClr val="tx1"/>
              </a:buClr>
              <a:buFont typeface="Wingdings" panose="05000000000000000000" pitchFamily="2" charset="2"/>
              <a:buNone/>
            </a:pPr>
            <a:r>
              <a:rPr lang="en-US"/>
              <a:t>Comparison of the equity accounts for a proprietorship and a corporation.</a:t>
            </a:r>
          </a:p>
        </p:txBody>
      </p:sp>
      <p:sp>
        <p:nvSpPr>
          <p:cNvPr id="32773" name="Text Box 25"/>
          <p:cNvSpPr txBox="1">
            <a:spLocks noChangeArrowheads="1"/>
          </p:cNvSpPr>
          <p:nvPr/>
        </p:nvSpPr>
        <p:spPr bwMode="auto">
          <a:xfrm>
            <a:off x="8382000" y="2735264"/>
            <a:ext cx="175260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nSpc>
                <a:spcPct val="115000"/>
              </a:lnSpc>
              <a:spcBef>
                <a:spcPct val="40000"/>
              </a:spcBef>
              <a:buSzPct val="80000"/>
            </a:pPr>
            <a:r>
              <a:rPr lang="en-US" sz="1200" b="1">
                <a:solidFill>
                  <a:srgbClr val="006386"/>
                </a:solidFill>
              </a:rPr>
              <a:t>Illustration 11-6</a:t>
            </a:r>
          </a:p>
        </p:txBody>
      </p:sp>
      <p:sp>
        <p:nvSpPr>
          <p:cNvPr id="678915" name="Text Box 3"/>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Tree>
    <p:extLst>
      <p:ext uri="{BB962C8B-B14F-4D97-AF65-F5344CB8AC3E}">
        <p14:creationId xmlns:p14="http://schemas.microsoft.com/office/powerpoint/2010/main" val="1144359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62" name="Rectangle 14"/>
          <p:cNvSpPr>
            <a:spLocks noChangeArrowheads="1"/>
          </p:cNvSpPr>
          <p:nvPr/>
        </p:nvSpPr>
        <p:spPr bwMode="auto">
          <a:xfrm>
            <a:off x="1981200" y="381000"/>
            <a:ext cx="8229600" cy="1371600"/>
          </a:xfrm>
          <a:prstGeom prst="rect">
            <a:avLst/>
          </a:prstGeom>
          <a:solidFill>
            <a:srgbClr val="002B82"/>
          </a:solidFill>
          <a:ln w="12700">
            <a:noFill/>
            <a:miter lim="800000"/>
            <a:headEnd/>
            <a:tailEnd/>
          </a:ln>
        </p:spPr>
        <p:txBody>
          <a:bodyPr lIns="90488" tIns="44450" rIns="90488" bIns="44450"/>
          <a:lstStyle/>
          <a:p>
            <a:pPr marL="109538">
              <a:defRPr/>
            </a:pPr>
            <a:endParaRPr lang="en-US" sz="3000" b="1" i="1">
              <a:solidFill>
                <a:srgbClr val="FFCC00"/>
              </a:solidFill>
              <a:effectLst>
                <a:outerShdw blurRad="38100" dist="38100" dir="2700000" algn="tl">
                  <a:srgbClr val="000000"/>
                </a:outerShdw>
              </a:effectLst>
              <a:latin typeface="Comic Sans MS" pitchFamily="66" charset="0"/>
            </a:endParaRPr>
          </a:p>
        </p:txBody>
      </p:sp>
      <p:sp>
        <p:nvSpPr>
          <p:cNvPr id="6147" name="Text Box 3"/>
          <p:cNvSpPr txBox="1">
            <a:spLocks noChangeArrowheads="1"/>
          </p:cNvSpPr>
          <p:nvPr/>
        </p:nvSpPr>
        <p:spPr bwMode="auto">
          <a:xfrm>
            <a:off x="2133600" y="762000"/>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40000"/>
              </a:spcBef>
            </a:pPr>
            <a:r>
              <a:rPr lang="en-US" sz="3000" b="1" i="1">
                <a:solidFill>
                  <a:schemeClr val="bg1"/>
                </a:solidFill>
              </a:rPr>
              <a:t>Chapter</a:t>
            </a:r>
            <a:r>
              <a:rPr lang="en-US" sz="4300" i="1"/>
              <a:t>  </a:t>
            </a:r>
            <a:r>
              <a:rPr lang="en-US" sz="5900" b="1">
                <a:solidFill>
                  <a:srgbClr val="FFFF00"/>
                </a:solidFill>
              </a:rPr>
              <a:t>11</a:t>
            </a:r>
            <a:endParaRPr lang="en-US" sz="5900">
              <a:solidFill>
                <a:srgbClr val="FFFF00"/>
              </a:solidFill>
            </a:endParaRPr>
          </a:p>
        </p:txBody>
      </p:sp>
      <p:sp>
        <p:nvSpPr>
          <p:cNvPr id="6148" name="Rectangle 2051"/>
          <p:cNvSpPr>
            <a:spLocks noGrp="1" noChangeArrowheads="1"/>
          </p:cNvSpPr>
          <p:nvPr>
            <p:ph type="body" idx="4294967295"/>
          </p:nvPr>
        </p:nvSpPr>
        <p:spPr bwMode="auto">
          <a:xfrm>
            <a:off x="2057400" y="2057400"/>
            <a:ext cx="8153400" cy="32766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lIns="182562" tIns="46038" rIns="182562" bIns="46038" rtlCol="0">
            <a:normAutofit/>
          </a:bodyPr>
          <a:lstStyle/>
          <a:p>
            <a:pPr marL="0" indent="0" algn="ctr">
              <a:buNone/>
            </a:pPr>
            <a:r>
              <a:rPr lang="en-US" sz="4800">
                <a:solidFill>
                  <a:srgbClr val="226845"/>
                </a:solidFill>
              </a:rPr>
              <a:t>Corporations:     Organization, Share Transactions, Dividends, and Retained Earnings</a:t>
            </a:r>
          </a:p>
        </p:txBody>
      </p:sp>
      <p:sp>
        <p:nvSpPr>
          <p:cNvPr id="6149" name="Text Box 7"/>
          <p:cNvSpPr txBox="1">
            <a:spLocks noChangeArrowheads="1"/>
          </p:cNvSpPr>
          <p:nvPr/>
        </p:nvSpPr>
        <p:spPr bwMode="auto">
          <a:xfrm>
            <a:off x="3581400" y="5435601"/>
            <a:ext cx="4960938" cy="74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spAutoFit/>
          </a:bodyPr>
          <a:lstStyle>
            <a:lvl1pPr defTabSz="966788">
              <a:defRPr sz="2400">
                <a:solidFill>
                  <a:schemeClr val="tx1"/>
                </a:solidFill>
                <a:latin typeface="Arial" panose="020B0604020202020204" pitchFamily="34" charset="0"/>
              </a:defRPr>
            </a:lvl1pPr>
            <a:lvl2pPr marL="742950" indent="-285750" defTabSz="966788">
              <a:defRPr sz="2400">
                <a:solidFill>
                  <a:schemeClr val="tx1"/>
                </a:solidFill>
                <a:latin typeface="Arial" panose="020B0604020202020204" pitchFamily="34" charset="0"/>
              </a:defRPr>
            </a:lvl2pPr>
            <a:lvl3pPr marL="1143000" indent="-228600" defTabSz="966788">
              <a:defRPr sz="2400">
                <a:solidFill>
                  <a:schemeClr val="tx1"/>
                </a:solidFill>
                <a:latin typeface="Arial" panose="020B0604020202020204" pitchFamily="34" charset="0"/>
              </a:defRPr>
            </a:lvl3pPr>
            <a:lvl4pPr marL="1600200" indent="-228600" defTabSz="966788">
              <a:defRPr sz="2400">
                <a:solidFill>
                  <a:schemeClr val="tx1"/>
                </a:solidFill>
                <a:latin typeface="Arial" panose="020B0604020202020204" pitchFamily="34" charset="0"/>
              </a:defRPr>
            </a:lvl4pPr>
            <a:lvl5pPr marL="2057400" indent="-228600" defTabSz="966788">
              <a:defRPr sz="24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a:latin typeface="Trebuchet MS" panose="020B0603020202020204" pitchFamily="34" charset="0"/>
              </a:rPr>
              <a:t>Financial Accounting, IFRS Edition</a:t>
            </a:r>
          </a:p>
          <a:p>
            <a:r>
              <a:rPr lang="en-US" altLang="en-US" sz="2100">
                <a:latin typeface="Trebuchet MS" panose="020B0603020202020204" pitchFamily="34" charset="0"/>
              </a:rPr>
              <a:t>Weygandt   Kimmel   Kieso</a:t>
            </a:r>
            <a:r>
              <a:rPr lang="en-US" sz="1900">
                <a:latin typeface="Times New Roman" panose="02020603050405020304" pitchFamily="18" charset="0"/>
              </a:rPr>
              <a:t> </a:t>
            </a:r>
          </a:p>
        </p:txBody>
      </p:sp>
      <p:sp>
        <p:nvSpPr>
          <p:cNvPr id="6150" name="Oval 6"/>
          <p:cNvSpPr>
            <a:spLocks noChangeArrowheads="1"/>
          </p:cNvSpPr>
          <p:nvPr/>
        </p:nvSpPr>
        <p:spPr bwMode="auto">
          <a:xfrm>
            <a:off x="5715001" y="5938838"/>
            <a:ext cx="79375" cy="80962"/>
          </a:xfrm>
          <a:prstGeom prst="ellipse">
            <a:avLst/>
          </a:prstGeom>
          <a:solidFill>
            <a:schemeClr val="tx1"/>
          </a:solidFill>
          <a:ln w="12700" cap="sq">
            <a:solidFill>
              <a:schemeClr val="tx1"/>
            </a:solidFill>
            <a:round/>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id-ID"/>
          </a:p>
        </p:txBody>
      </p:sp>
      <p:sp>
        <p:nvSpPr>
          <p:cNvPr id="6151" name="Oval 7"/>
          <p:cNvSpPr>
            <a:spLocks noChangeArrowheads="1"/>
          </p:cNvSpPr>
          <p:nvPr/>
        </p:nvSpPr>
        <p:spPr bwMode="auto">
          <a:xfrm>
            <a:off x="6835776" y="5938838"/>
            <a:ext cx="79375" cy="80962"/>
          </a:xfrm>
          <a:prstGeom prst="ellipse">
            <a:avLst/>
          </a:prstGeom>
          <a:solidFill>
            <a:schemeClr val="tx1"/>
          </a:solidFill>
          <a:ln w="12700" cap="sq">
            <a:solidFill>
              <a:schemeClr val="tx1"/>
            </a:solidFill>
            <a:round/>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id-ID"/>
          </a:p>
        </p:txBody>
      </p:sp>
    </p:spTree>
    <p:extLst>
      <p:ext uri="{BB962C8B-B14F-4D97-AF65-F5344CB8AC3E}">
        <p14:creationId xmlns:p14="http://schemas.microsoft.com/office/powerpoint/2010/main" val="3097101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6" y="3200401"/>
            <a:ext cx="854392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3795" name="Rectangle 14"/>
          <p:cNvSpPr>
            <a:spLocks noChangeArrowheads="1"/>
          </p:cNvSpPr>
          <p:nvPr/>
        </p:nvSpPr>
        <p:spPr bwMode="auto">
          <a:xfrm>
            <a:off x="4114800" y="1393826"/>
            <a:ext cx="6076950" cy="854075"/>
          </a:xfrm>
          <a:prstGeom prst="rect">
            <a:avLst/>
          </a:prstGeom>
          <a:solidFill>
            <a:schemeClr val="bg1"/>
          </a:solidFill>
          <a:ln>
            <a:noFill/>
          </a:ln>
          <a:extLs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tabLst>
                <a:tab pos="2057400" algn="l"/>
              </a:tabLst>
              <a:defRPr sz="2400">
                <a:solidFill>
                  <a:schemeClr val="tx1"/>
                </a:solidFill>
                <a:latin typeface="Arial" panose="020B0604020202020204" pitchFamily="34" charset="0"/>
              </a:defRPr>
            </a:lvl1pPr>
            <a:lvl2pPr marL="742950" indent="-285750">
              <a:tabLst>
                <a:tab pos="2057400" algn="l"/>
              </a:tabLst>
              <a:defRPr sz="2400">
                <a:solidFill>
                  <a:schemeClr val="tx1"/>
                </a:solidFill>
                <a:latin typeface="Arial" panose="020B0604020202020204" pitchFamily="34" charset="0"/>
              </a:defRPr>
            </a:lvl2pPr>
            <a:lvl3pPr marL="1143000" indent="-228600">
              <a:tabLst>
                <a:tab pos="2057400" algn="l"/>
              </a:tabLst>
              <a:defRPr sz="2400">
                <a:solidFill>
                  <a:schemeClr val="tx1"/>
                </a:solidFill>
                <a:latin typeface="Arial" panose="020B0604020202020204" pitchFamily="34" charset="0"/>
              </a:defRPr>
            </a:lvl3pPr>
            <a:lvl4pPr marL="1600200" indent="-228600">
              <a:tabLst>
                <a:tab pos="2057400" algn="l"/>
              </a:tabLst>
              <a:defRPr sz="2400">
                <a:solidFill>
                  <a:schemeClr val="tx1"/>
                </a:solidFill>
                <a:latin typeface="Arial" panose="020B0604020202020204" pitchFamily="34" charset="0"/>
              </a:defRPr>
            </a:lvl4pPr>
            <a:lvl5pPr marL="2057400" indent="-228600">
              <a:tabLst>
                <a:tab pos="2057400" algn="l"/>
              </a:tabLst>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2057400" algn="l"/>
              </a:tabLs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2057400" algn="l"/>
              </a:tabLs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2057400" algn="l"/>
              </a:tabLs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2057400" algn="l"/>
              </a:tabLst>
              <a:defRPr sz="2400">
                <a:solidFill>
                  <a:schemeClr val="tx1"/>
                </a:solidFill>
                <a:latin typeface="Arial" panose="020B0604020202020204" pitchFamily="34" charset="0"/>
              </a:defRPr>
            </a:lvl9pPr>
          </a:lstStyle>
          <a:p>
            <a:pPr algn="l">
              <a:lnSpc>
                <a:spcPct val="125000"/>
              </a:lnSpc>
              <a:spcBef>
                <a:spcPct val="50000"/>
              </a:spcBef>
            </a:pPr>
            <a:r>
              <a:rPr lang="en-US" sz="2000"/>
              <a:t>At the end of its first year of operation, Doral Corporation has  C750,000 of ordinary share and </a:t>
            </a:r>
          </a:p>
        </p:txBody>
      </p:sp>
      <p:pic>
        <p:nvPicPr>
          <p:cNvPr id="3379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393826"/>
            <a:ext cx="18097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3797" name="Text Box 16"/>
          <p:cNvSpPr txBox="1">
            <a:spLocks noChangeArrowheads="1"/>
          </p:cNvSpPr>
          <p:nvPr/>
        </p:nvSpPr>
        <p:spPr bwMode="auto">
          <a:xfrm>
            <a:off x="2667000" y="6248401"/>
            <a:ext cx="12954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82562" tIns="46038" rIns="182562"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Clr>
                <a:schemeClr val="accent2"/>
              </a:buClr>
              <a:buSzPct val="75000"/>
              <a:buFont typeface="Wingdings" panose="05000000000000000000" pitchFamily="2" charset="2"/>
              <a:buNone/>
            </a:pPr>
            <a:r>
              <a:rPr lang="en-US" sz="1200">
                <a:solidFill>
                  <a:schemeClr val="bg2"/>
                </a:solidFill>
              </a:rPr>
              <a:t>Answer on notes page</a:t>
            </a:r>
          </a:p>
        </p:txBody>
      </p:sp>
      <p:sp>
        <p:nvSpPr>
          <p:cNvPr id="33798" name="Rectangle 17"/>
          <p:cNvSpPr>
            <a:spLocks noChangeArrowheads="1"/>
          </p:cNvSpPr>
          <p:nvPr/>
        </p:nvSpPr>
        <p:spPr bwMode="auto">
          <a:xfrm>
            <a:off x="2133600" y="2133601"/>
            <a:ext cx="8153400" cy="854075"/>
          </a:xfrm>
          <a:prstGeom prst="rect">
            <a:avLst/>
          </a:prstGeom>
          <a:solidFill>
            <a:schemeClr val="bg1"/>
          </a:solidFill>
          <a:ln>
            <a:noFill/>
          </a:ln>
          <a:extLs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tabLst>
                <a:tab pos="2057400" algn="l"/>
              </a:tabLst>
              <a:defRPr sz="2400">
                <a:solidFill>
                  <a:schemeClr val="tx1"/>
                </a:solidFill>
                <a:latin typeface="Arial" panose="020B0604020202020204" pitchFamily="34" charset="0"/>
              </a:defRPr>
            </a:lvl1pPr>
            <a:lvl2pPr marL="742950" indent="-285750">
              <a:tabLst>
                <a:tab pos="2057400" algn="l"/>
              </a:tabLst>
              <a:defRPr sz="2400">
                <a:solidFill>
                  <a:schemeClr val="tx1"/>
                </a:solidFill>
                <a:latin typeface="Arial" panose="020B0604020202020204" pitchFamily="34" charset="0"/>
              </a:defRPr>
            </a:lvl2pPr>
            <a:lvl3pPr marL="1143000" indent="-228600">
              <a:tabLst>
                <a:tab pos="2057400" algn="l"/>
              </a:tabLst>
              <a:defRPr sz="2400">
                <a:solidFill>
                  <a:schemeClr val="tx1"/>
                </a:solidFill>
                <a:latin typeface="Arial" panose="020B0604020202020204" pitchFamily="34" charset="0"/>
              </a:defRPr>
            </a:lvl3pPr>
            <a:lvl4pPr marL="1600200" indent="-228600">
              <a:tabLst>
                <a:tab pos="2057400" algn="l"/>
              </a:tabLst>
              <a:defRPr sz="2400">
                <a:solidFill>
                  <a:schemeClr val="tx1"/>
                </a:solidFill>
                <a:latin typeface="Arial" panose="020B0604020202020204" pitchFamily="34" charset="0"/>
              </a:defRPr>
            </a:lvl4pPr>
            <a:lvl5pPr marL="2057400" indent="-228600">
              <a:tabLst>
                <a:tab pos="2057400" algn="l"/>
              </a:tabLst>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2057400" algn="l"/>
              </a:tabLs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2057400" algn="l"/>
              </a:tabLs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2057400" algn="l"/>
              </a:tabLs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2057400" algn="l"/>
              </a:tabLst>
              <a:defRPr sz="2400">
                <a:solidFill>
                  <a:schemeClr val="tx1"/>
                </a:solidFill>
                <a:latin typeface="Arial" panose="020B0604020202020204" pitchFamily="34" charset="0"/>
              </a:defRPr>
            </a:lvl9pPr>
          </a:lstStyle>
          <a:p>
            <a:pPr algn="l">
              <a:lnSpc>
                <a:spcPct val="125000"/>
              </a:lnSpc>
              <a:spcBef>
                <a:spcPct val="50000"/>
              </a:spcBef>
            </a:pPr>
            <a:r>
              <a:rPr lang="en-US" sz="2000"/>
              <a:t>net income of  C122,000. Prepare (a) the closing entry for net income and (b) the equity section at year-end. </a:t>
            </a:r>
          </a:p>
        </p:txBody>
      </p:sp>
      <p:sp>
        <p:nvSpPr>
          <p:cNvPr id="686098" name="Rectangle 18"/>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charset="0"/>
              </a:rPr>
              <a:t>Corporate Capital</a:t>
            </a:r>
          </a:p>
        </p:txBody>
      </p:sp>
      <p:sp>
        <p:nvSpPr>
          <p:cNvPr id="678915" name="Text Box 3"/>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128029" name="Rectangle 29"/>
          <p:cNvSpPr>
            <a:spLocks noChangeArrowheads="1"/>
          </p:cNvSpPr>
          <p:nvPr/>
        </p:nvSpPr>
        <p:spPr bwMode="auto">
          <a:xfrm>
            <a:off x="2286000" y="3352800"/>
            <a:ext cx="7924800" cy="228600"/>
          </a:xfrm>
          <a:prstGeom prst="rect">
            <a:avLst/>
          </a:prstGeom>
          <a:solidFill>
            <a:schemeClr val="bg1"/>
          </a:solidFill>
          <a:ln w="1905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id-ID"/>
          </a:p>
        </p:txBody>
      </p:sp>
      <p:sp>
        <p:nvSpPr>
          <p:cNvPr id="128031" name="Rectangle 31"/>
          <p:cNvSpPr>
            <a:spLocks noChangeArrowheads="1"/>
          </p:cNvSpPr>
          <p:nvPr/>
        </p:nvSpPr>
        <p:spPr bwMode="auto">
          <a:xfrm>
            <a:off x="2286000" y="4800600"/>
            <a:ext cx="7924800" cy="228600"/>
          </a:xfrm>
          <a:prstGeom prst="rect">
            <a:avLst/>
          </a:prstGeom>
          <a:solidFill>
            <a:schemeClr val="bg1"/>
          </a:solidFill>
          <a:ln w="1905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id-ID"/>
          </a:p>
        </p:txBody>
      </p:sp>
      <p:sp>
        <p:nvSpPr>
          <p:cNvPr id="128032" name="Rectangle 32"/>
          <p:cNvSpPr>
            <a:spLocks noChangeArrowheads="1"/>
          </p:cNvSpPr>
          <p:nvPr/>
        </p:nvSpPr>
        <p:spPr bwMode="auto">
          <a:xfrm>
            <a:off x="2286000" y="5029200"/>
            <a:ext cx="7924800" cy="228600"/>
          </a:xfrm>
          <a:prstGeom prst="rect">
            <a:avLst/>
          </a:prstGeom>
          <a:solidFill>
            <a:schemeClr val="bg1"/>
          </a:solidFill>
          <a:ln w="1905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id-ID"/>
          </a:p>
        </p:txBody>
      </p:sp>
      <p:sp>
        <p:nvSpPr>
          <p:cNvPr id="128033" name="Rectangle 33"/>
          <p:cNvSpPr>
            <a:spLocks noChangeArrowheads="1"/>
          </p:cNvSpPr>
          <p:nvPr/>
        </p:nvSpPr>
        <p:spPr bwMode="auto">
          <a:xfrm>
            <a:off x="2286000" y="5334000"/>
            <a:ext cx="7924800" cy="228600"/>
          </a:xfrm>
          <a:prstGeom prst="rect">
            <a:avLst/>
          </a:prstGeom>
          <a:solidFill>
            <a:schemeClr val="bg1"/>
          </a:solidFill>
          <a:ln w="1905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id-ID"/>
          </a:p>
        </p:txBody>
      </p:sp>
      <p:sp>
        <p:nvSpPr>
          <p:cNvPr id="33805" name="Text Box 34"/>
          <p:cNvSpPr txBox="1">
            <a:spLocks noChangeArrowheads="1"/>
          </p:cNvSpPr>
          <p:nvPr/>
        </p:nvSpPr>
        <p:spPr bwMode="auto">
          <a:xfrm>
            <a:off x="6019800" y="1766888"/>
            <a:ext cx="30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sz="2800">
                <a:latin typeface="Times New Roman" panose="02020603050405020304" pitchFamily="18" charset="0"/>
              </a:rPr>
              <a:t>=</a:t>
            </a:r>
          </a:p>
        </p:txBody>
      </p:sp>
      <p:sp>
        <p:nvSpPr>
          <p:cNvPr id="33806" name="Text Box 35"/>
          <p:cNvSpPr txBox="1">
            <a:spLocks noChangeArrowheads="1"/>
          </p:cNvSpPr>
          <p:nvPr/>
        </p:nvSpPr>
        <p:spPr bwMode="auto">
          <a:xfrm>
            <a:off x="3733800" y="2147888"/>
            <a:ext cx="30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sz="2800">
                <a:latin typeface="Times New Roman" panose="02020603050405020304" pitchFamily="18" charset="0"/>
              </a:rPr>
              <a:t>=</a:t>
            </a:r>
          </a:p>
        </p:txBody>
      </p:sp>
      <p:sp>
        <p:nvSpPr>
          <p:cNvPr id="33807" name="Rectangle 37"/>
          <p:cNvSpPr>
            <a:spLocks noChangeArrowheads="1"/>
          </p:cNvSpPr>
          <p:nvPr/>
        </p:nvSpPr>
        <p:spPr bwMode="auto">
          <a:xfrm>
            <a:off x="2667000" y="3810000"/>
            <a:ext cx="3657600" cy="5334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id-ID"/>
          </a:p>
        </p:txBody>
      </p:sp>
      <p:sp>
        <p:nvSpPr>
          <p:cNvPr id="128030" name="Rectangle 30"/>
          <p:cNvSpPr>
            <a:spLocks noChangeArrowheads="1"/>
          </p:cNvSpPr>
          <p:nvPr/>
        </p:nvSpPr>
        <p:spPr bwMode="auto">
          <a:xfrm>
            <a:off x="2286000" y="3581400"/>
            <a:ext cx="7924800" cy="228600"/>
          </a:xfrm>
          <a:prstGeom prst="rect">
            <a:avLst/>
          </a:prstGeom>
          <a:solidFill>
            <a:schemeClr val="bg1"/>
          </a:solidFill>
          <a:ln w="1905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id-ID"/>
          </a:p>
        </p:txBody>
      </p:sp>
    </p:spTree>
    <p:extLst>
      <p:ext uri="{BB962C8B-B14F-4D97-AF65-F5344CB8AC3E}">
        <p14:creationId xmlns:p14="http://schemas.microsoft.com/office/powerpoint/2010/main" val="37061622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28029"/>
                                        </p:tgtEl>
                                      </p:cBhvr>
                                    </p:animEffect>
                                    <p:set>
                                      <p:cBhvr>
                                        <p:cTn id="7" dur="1" fill="hold">
                                          <p:stCondLst>
                                            <p:cond delay="499"/>
                                          </p:stCondLst>
                                        </p:cTn>
                                        <p:tgtEl>
                                          <p:spTgt spid="12802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28030"/>
                                        </p:tgtEl>
                                      </p:cBhvr>
                                    </p:animEffect>
                                    <p:set>
                                      <p:cBhvr>
                                        <p:cTn id="12" dur="1" fill="hold">
                                          <p:stCondLst>
                                            <p:cond delay="499"/>
                                          </p:stCondLst>
                                        </p:cTn>
                                        <p:tgtEl>
                                          <p:spTgt spid="12803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28031"/>
                                        </p:tgtEl>
                                      </p:cBhvr>
                                    </p:animEffect>
                                    <p:set>
                                      <p:cBhvr>
                                        <p:cTn id="17" dur="1" fill="hold">
                                          <p:stCondLst>
                                            <p:cond delay="499"/>
                                          </p:stCondLst>
                                        </p:cTn>
                                        <p:tgtEl>
                                          <p:spTgt spid="12803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28032"/>
                                        </p:tgtEl>
                                      </p:cBhvr>
                                    </p:animEffect>
                                    <p:set>
                                      <p:cBhvr>
                                        <p:cTn id="22" dur="1" fill="hold">
                                          <p:stCondLst>
                                            <p:cond delay="499"/>
                                          </p:stCondLst>
                                        </p:cTn>
                                        <p:tgtEl>
                                          <p:spTgt spid="1280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28033"/>
                                        </p:tgtEl>
                                      </p:cBhvr>
                                    </p:animEffect>
                                    <p:set>
                                      <p:cBhvr>
                                        <p:cTn id="27" dur="1" fill="hold">
                                          <p:stCondLst>
                                            <p:cond delay="499"/>
                                          </p:stCondLst>
                                        </p:cTn>
                                        <p:tgtEl>
                                          <p:spTgt spid="1280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9" grpId="0" animBg="1"/>
      <p:bldP spid="128031" grpId="0" animBg="1"/>
      <p:bldP spid="128032" grpId="0" animBg="1"/>
      <p:bldP spid="128033" grpId="0" animBg="1"/>
      <p:bldP spid="1280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ph type="body" idx="1"/>
          </p:nvPr>
        </p:nvSpPr>
        <p:spPr bwMode="auto">
          <a:xfrm>
            <a:off x="2146300" y="1371600"/>
            <a:ext cx="82169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horz" wrap="square" lIns="90488" tIns="44450" rIns="90488" bIns="44450" numCol="1" rtlCol="0" anchor="t" anchorCtr="0" compatLnSpc="1">
            <a:prstTxWarp prst="textNoShape">
              <a:avLst/>
            </a:prstTxWarp>
            <a:normAutofit/>
          </a:bodyPr>
          <a:lstStyle/>
          <a:p>
            <a:pPr marL="533400" indent="-533400">
              <a:lnSpc>
                <a:spcPct val="115000"/>
              </a:lnSpc>
              <a:spcBef>
                <a:spcPct val="40000"/>
              </a:spcBef>
              <a:buClr>
                <a:srgbClr val="800000"/>
              </a:buClr>
              <a:buFont typeface="Wingdings" panose="05000000000000000000" pitchFamily="2" charset="2"/>
              <a:buAutoNum type="arabicPeriod"/>
            </a:pPr>
            <a:r>
              <a:rPr lang="en-US" sz="2300">
                <a:solidFill>
                  <a:srgbClr val="000000"/>
                </a:solidFill>
              </a:rPr>
              <a:t>Identify the major characteristics of a corporation.</a:t>
            </a:r>
          </a:p>
          <a:p>
            <a:pPr marL="533400" indent="-533400">
              <a:lnSpc>
                <a:spcPct val="115000"/>
              </a:lnSpc>
              <a:spcBef>
                <a:spcPct val="40000"/>
              </a:spcBef>
              <a:buClr>
                <a:srgbClr val="800000"/>
              </a:buClr>
              <a:buFont typeface="Wingdings" panose="05000000000000000000" pitchFamily="2" charset="2"/>
              <a:buAutoNum type="arabicPeriod"/>
            </a:pPr>
            <a:r>
              <a:rPr lang="en-US" sz="2300">
                <a:solidFill>
                  <a:srgbClr val="000000"/>
                </a:solidFill>
              </a:rPr>
              <a:t>Record the issuance of ordinary shares.</a:t>
            </a:r>
          </a:p>
          <a:p>
            <a:pPr marL="533400" indent="-533400">
              <a:lnSpc>
                <a:spcPct val="115000"/>
              </a:lnSpc>
              <a:spcBef>
                <a:spcPct val="40000"/>
              </a:spcBef>
              <a:buClr>
                <a:srgbClr val="800000"/>
              </a:buClr>
              <a:buFont typeface="Wingdings" panose="05000000000000000000" pitchFamily="2" charset="2"/>
              <a:buAutoNum type="arabicPeriod"/>
            </a:pPr>
            <a:r>
              <a:rPr lang="en-US" sz="2300">
                <a:solidFill>
                  <a:srgbClr val="000000"/>
                </a:solidFill>
              </a:rPr>
              <a:t>Explain the accounting for treasury shares.</a:t>
            </a:r>
          </a:p>
          <a:p>
            <a:pPr marL="533400" indent="-533400">
              <a:lnSpc>
                <a:spcPct val="115000"/>
              </a:lnSpc>
              <a:spcBef>
                <a:spcPct val="40000"/>
              </a:spcBef>
              <a:buClr>
                <a:srgbClr val="800000"/>
              </a:buClr>
              <a:buFont typeface="Wingdings" panose="05000000000000000000" pitchFamily="2" charset="2"/>
              <a:buAutoNum type="arabicPeriod"/>
            </a:pPr>
            <a:r>
              <a:rPr lang="en-US" sz="2300">
                <a:solidFill>
                  <a:srgbClr val="000000"/>
                </a:solidFill>
              </a:rPr>
              <a:t>Differentiate preference shares from ordinary shares.</a:t>
            </a:r>
          </a:p>
          <a:p>
            <a:pPr marL="533400" indent="-533400">
              <a:lnSpc>
                <a:spcPct val="115000"/>
              </a:lnSpc>
              <a:spcBef>
                <a:spcPct val="40000"/>
              </a:spcBef>
              <a:buClr>
                <a:srgbClr val="800000"/>
              </a:buClr>
              <a:buFont typeface="Wingdings" panose="05000000000000000000" pitchFamily="2" charset="2"/>
              <a:buAutoNum type="arabicPeriod"/>
            </a:pPr>
            <a:r>
              <a:rPr lang="en-US" sz="2300">
                <a:solidFill>
                  <a:srgbClr val="000000"/>
                </a:solidFill>
              </a:rPr>
              <a:t>Prepare the entries for cash dividends and share dividends.</a:t>
            </a:r>
          </a:p>
          <a:p>
            <a:pPr marL="533400" indent="-533400">
              <a:lnSpc>
                <a:spcPct val="115000"/>
              </a:lnSpc>
              <a:spcBef>
                <a:spcPct val="40000"/>
              </a:spcBef>
              <a:buClr>
                <a:srgbClr val="800000"/>
              </a:buClr>
              <a:buFont typeface="Wingdings" panose="05000000000000000000" pitchFamily="2" charset="2"/>
              <a:buAutoNum type="arabicPeriod"/>
            </a:pPr>
            <a:r>
              <a:rPr lang="en-US" sz="2300">
                <a:solidFill>
                  <a:srgbClr val="000000"/>
                </a:solidFill>
              </a:rPr>
              <a:t>Identify the items that are reported in a retained earnings statement. </a:t>
            </a:r>
          </a:p>
          <a:p>
            <a:pPr marL="533400" indent="-533400">
              <a:lnSpc>
                <a:spcPct val="115000"/>
              </a:lnSpc>
              <a:spcBef>
                <a:spcPct val="40000"/>
              </a:spcBef>
              <a:buClr>
                <a:srgbClr val="800000"/>
              </a:buClr>
              <a:buFont typeface="Wingdings" panose="05000000000000000000" pitchFamily="2" charset="2"/>
              <a:buAutoNum type="arabicPeriod"/>
            </a:pPr>
            <a:r>
              <a:rPr lang="en-US" sz="2300">
                <a:solidFill>
                  <a:srgbClr val="000000"/>
                </a:solidFill>
              </a:rPr>
              <a:t>Prepare and analyze a comprehensive equity section.</a:t>
            </a:r>
          </a:p>
        </p:txBody>
      </p:sp>
      <p:sp>
        <p:nvSpPr>
          <p:cNvPr id="130062" name="Rectangle 1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fontScale="90000"/>
          </a:bodyPr>
          <a:lstStyle/>
          <a:p>
            <a:pPr>
              <a:defRPr/>
            </a:pPr>
            <a:r>
              <a:rPr lang="en-US" smtClean="0">
                <a:solidFill>
                  <a:schemeClr val="bg1"/>
                </a:solidFill>
                <a:effectLst>
                  <a:outerShdw blurRad="38100" dist="38100" dir="2700000" algn="tl">
                    <a:srgbClr val="000000"/>
                  </a:outerShdw>
                </a:effectLst>
                <a:latin typeface="Arial" charset="0"/>
              </a:rPr>
              <a:t>Study Objectives</a:t>
            </a:r>
          </a:p>
        </p:txBody>
      </p:sp>
    </p:spTree>
    <p:extLst>
      <p:ext uri="{BB962C8B-B14F-4D97-AF65-F5344CB8AC3E}">
        <p14:creationId xmlns:p14="http://schemas.microsoft.com/office/powerpoint/2010/main" val="3384178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5" name="Rectangle 7"/>
          <p:cNvSpPr>
            <a:spLocks noChangeArrowheads="1"/>
          </p:cNvSpPr>
          <p:nvPr/>
        </p:nvSpPr>
        <p:spPr bwMode="auto">
          <a:xfrm>
            <a:off x="3948114" y="3352800"/>
            <a:ext cx="1995487" cy="2743200"/>
          </a:xfrm>
          <a:prstGeom prst="rect">
            <a:avLst/>
          </a:prstGeom>
          <a:noFill/>
          <a:ln w="38100">
            <a:noFill/>
            <a:miter lim="800000"/>
            <a:headEnd/>
            <a:tailEnd/>
          </a:ln>
          <a:effectLst/>
        </p:spPr>
        <p:txBody>
          <a:bodyPr lIns="90488" tIns="109728" rIns="90488" bIns="44450"/>
          <a:lstStyle/>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charset="0"/>
              </a:rPr>
              <a:t>Cash dividends</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charset="0"/>
              </a:rPr>
              <a:t>Share dividends</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charset="0"/>
              </a:rPr>
              <a:t>Share splits</a:t>
            </a:r>
          </a:p>
          <a:p>
            <a:pPr marL="228600" indent="-228600">
              <a:spcBef>
                <a:spcPct val="25000"/>
              </a:spcBef>
              <a:buClr>
                <a:srgbClr val="CC0000"/>
              </a:buClr>
              <a:buSzPct val="75000"/>
              <a:buBlip>
                <a:blip r:embed="rId3"/>
              </a:buBlip>
              <a:defRPr/>
            </a:pPr>
            <a:endParaRPr lang="en-US" sz="1600">
              <a:effectLst>
                <a:outerShdw blurRad="38100" dist="38100" dir="2700000" algn="tl">
                  <a:srgbClr val="C0C0C0"/>
                </a:outerShdw>
              </a:effectLst>
              <a:latin typeface="Arial" charset="0"/>
            </a:endParaRPr>
          </a:p>
        </p:txBody>
      </p:sp>
      <p:sp>
        <p:nvSpPr>
          <p:cNvPr id="626696" name="Rectangle 8"/>
          <p:cNvSpPr>
            <a:spLocks noChangeArrowheads="1"/>
          </p:cNvSpPr>
          <p:nvPr/>
        </p:nvSpPr>
        <p:spPr bwMode="auto">
          <a:xfrm>
            <a:off x="1828800" y="2114550"/>
            <a:ext cx="1905000" cy="1162050"/>
          </a:xfrm>
          <a:prstGeom prst="rect">
            <a:avLst/>
          </a:prstGeom>
          <a:solidFill>
            <a:srgbClr val="009999"/>
          </a:solidFill>
          <a:ln w="57150" algn="ctr">
            <a:noFill/>
            <a:miter lim="800000"/>
            <a:headEnd/>
            <a:tailEnd/>
          </a:ln>
          <a:effectLst>
            <a:outerShdw dist="12700" dir="5400000" algn="ctr" rotWithShape="0">
              <a:schemeClr val="bg2"/>
            </a:outerShdw>
          </a:effectLst>
        </p:spPr>
        <p:txBody>
          <a:bodyPr lIns="90488" tIns="44450" rIns="90488" bIns="44450" anchor="ctr"/>
          <a:lstStyle/>
          <a:p>
            <a:pPr>
              <a:lnSpc>
                <a:spcPct val="105000"/>
              </a:lnSpc>
              <a:spcBef>
                <a:spcPct val="25000"/>
              </a:spcBef>
              <a:buClr>
                <a:schemeClr val="accent2"/>
              </a:buClr>
              <a:buSzPct val="75000"/>
              <a:buFont typeface="Wingdings" pitchFamily="2" charset="2"/>
              <a:buNone/>
              <a:defRPr/>
            </a:pPr>
            <a:r>
              <a:rPr lang="en-US" sz="1600" b="1">
                <a:solidFill>
                  <a:schemeClr val="bg1"/>
                </a:solidFill>
                <a:effectLst>
                  <a:outerShdw blurRad="38100" dist="38100" dir="2700000" algn="tl">
                    <a:srgbClr val="000000"/>
                  </a:outerShdw>
                </a:effectLst>
                <a:latin typeface="Arial" charset="0"/>
              </a:rPr>
              <a:t>Corporate Organization and Share Transactions</a:t>
            </a:r>
          </a:p>
        </p:txBody>
      </p:sp>
      <p:sp>
        <p:nvSpPr>
          <p:cNvPr id="626701" name="Rectangle 13"/>
          <p:cNvSpPr>
            <a:spLocks noChangeArrowheads="1"/>
          </p:cNvSpPr>
          <p:nvPr/>
        </p:nvSpPr>
        <p:spPr bwMode="auto">
          <a:xfrm>
            <a:off x="1752601" y="3352800"/>
            <a:ext cx="2085975" cy="2590800"/>
          </a:xfrm>
          <a:prstGeom prst="rect">
            <a:avLst/>
          </a:prstGeom>
          <a:noFill/>
          <a:ln w="38100">
            <a:noFill/>
            <a:miter lim="800000"/>
            <a:headEnd/>
            <a:tailEnd/>
          </a:ln>
          <a:effectLst/>
        </p:spPr>
        <p:txBody>
          <a:bodyPr lIns="90488" tIns="109728" rIns="90488" bIns="44450"/>
          <a:lstStyle/>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charset="0"/>
              </a:rPr>
              <a:t>Corporate form of organization</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charset="0"/>
              </a:rPr>
              <a:t>Ordinary share issues</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charset="0"/>
              </a:rPr>
              <a:t>Treasury shares</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charset="0"/>
              </a:rPr>
              <a:t>Preference shares</a:t>
            </a:r>
          </a:p>
          <a:p>
            <a:pPr marL="228600" indent="-228600">
              <a:spcBef>
                <a:spcPct val="25000"/>
              </a:spcBef>
              <a:buClr>
                <a:srgbClr val="CC0000"/>
              </a:buClr>
              <a:buSzPct val="75000"/>
              <a:buBlip>
                <a:blip r:embed="rId3"/>
              </a:buBlip>
              <a:defRPr/>
            </a:pPr>
            <a:endParaRPr lang="en-US" sz="1600">
              <a:effectLst>
                <a:outerShdw blurRad="38100" dist="38100" dir="2700000" algn="tl">
                  <a:srgbClr val="C0C0C0"/>
                </a:outerShdw>
              </a:effectLst>
              <a:latin typeface="Arial" charset="0"/>
            </a:endParaRPr>
          </a:p>
          <a:p>
            <a:pPr marL="228600" indent="-228600">
              <a:spcBef>
                <a:spcPct val="25000"/>
              </a:spcBef>
              <a:buClr>
                <a:srgbClr val="CC0000"/>
              </a:buClr>
              <a:buSzPct val="75000"/>
              <a:buBlip>
                <a:blip r:embed="rId3"/>
              </a:buBlip>
              <a:defRPr/>
            </a:pPr>
            <a:endParaRPr lang="en-US" sz="1600">
              <a:effectLst>
                <a:outerShdw blurRad="38100" dist="38100" dir="2700000" algn="tl">
                  <a:srgbClr val="C0C0C0"/>
                </a:outerShdw>
              </a:effectLst>
              <a:latin typeface="Arial" charset="0"/>
            </a:endParaRPr>
          </a:p>
        </p:txBody>
      </p:sp>
      <p:sp>
        <p:nvSpPr>
          <p:cNvPr id="626703" name="Rectangle 15"/>
          <p:cNvSpPr>
            <a:spLocks noChangeArrowheads="1"/>
          </p:cNvSpPr>
          <p:nvPr/>
        </p:nvSpPr>
        <p:spPr bwMode="auto">
          <a:xfrm>
            <a:off x="6172201" y="3352800"/>
            <a:ext cx="2085975" cy="1905000"/>
          </a:xfrm>
          <a:prstGeom prst="rect">
            <a:avLst/>
          </a:prstGeom>
          <a:noFill/>
          <a:ln w="38100">
            <a:noFill/>
            <a:miter lim="800000"/>
            <a:headEnd/>
            <a:tailEnd/>
          </a:ln>
          <a:effectLst/>
        </p:spPr>
        <p:txBody>
          <a:bodyPr lIns="90488" tIns="109728" rIns="90488" bIns="44450"/>
          <a:lstStyle/>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charset="0"/>
              </a:rPr>
              <a:t>Retained earnings restrictions</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charset="0"/>
              </a:rPr>
              <a:t>Prior period adjustments</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charset="0"/>
              </a:rPr>
              <a:t>Retained earnings statement</a:t>
            </a:r>
          </a:p>
        </p:txBody>
      </p:sp>
      <p:sp>
        <p:nvSpPr>
          <p:cNvPr id="8198" name="Line 21"/>
          <p:cNvSpPr>
            <a:spLocks noChangeShapeType="1"/>
          </p:cNvSpPr>
          <p:nvPr/>
        </p:nvSpPr>
        <p:spPr bwMode="auto">
          <a:xfrm>
            <a:off x="1843089" y="3275014"/>
            <a:ext cx="1862137" cy="1587"/>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2" name="Rectangle 8"/>
          <p:cNvSpPr>
            <a:spLocks noChangeArrowheads="1"/>
          </p:cNvSpPr>
          <p:nvPr/>
        </p:nvSpPr>
        <p:spPr bwMode="auto">
          <a:xfrm>
            <a:off x="4024313" y="2114550"/>
            <a:ext cx="1905000" cy="1162050"/>
          </a:xfrm>
          <a:prstGeom prst="rect">
            <a:avLst/>
          </a:prstGeom>
          <a:solidFill>
            <a:srgbClr val="009999"/>
          </a:solidFill>
          <a:ln w="57150" algn="ctr">
            <a:noFill/>
            <a:miter lim="800000"/>
            <a:headEnd/>
            <a:tailEnd/>
          </a:ln>
          <a:effectLst>
            <a:outerShdw dist="12700" dir="5400000" algn="ctr" rotWithShape="0">
              <a:schemeClr val="bg2"/>
            </a:outerShdw>
          </a:effectLst>
        </p:spPr>
        <p:txBody>
          <a:bodyPr lIns="90488" tIns="44450" rIns="90488" bIns="44450" anchor="ctr"/>
          <a:lstStyle/>
          <a:p>
            <a:pPr>
              <a:lnSpc>
                <a:spcPct val="105000"/>
              </a:lnSpc>
              <a:spcBef>
                <a:spcPct val="25000"/>
              </a:spcBef>
              <a:buClr>
                <a:schemeClr val="accent2"/>
              </a:buClr>
              <a:buSzPct val="75000"/>
              <a:buFont typeface="Wingdings" pitchFamily="2" charset="2"/>
              <a:buNone/>
              <a:defRPr/>
            </a:pPr>
            <a:r>
              <a:rPr lang="en-US" sz="1600" b="1">
                <a:solidFill>
                  <a:schemeClr val="bg1"/>
                </a:solidFill>
                <a:effectLst>
                  <a:outerShdw blurRad="38100" dist="38100" dir="2700000" algn="tl">
                    <a:srgbClr val="000000"/>
                  </a:outerShdw>
                </a:effectLst>
                <a:latin typeface="Arial" charset="0"/>
              </a:rPr>
              <a:t>Dividends</a:t>
            </a:r>
          </a:p>
        </p:txBody>
      </p:sp>
      <p:sp>
        <p:nvSpPr>
          <p:cNvPr id="8200" name="Line 24"/>
          <p:cNvSpPr>
            <a:spLocks noChangeShapeType="1"/>
          </p:cNvSpPr>
          <p:nvPr/>
        </p:nvSpPr>
        <p:spPr bwMode="auto">
          <a:xfrm>
            <a:off x="4038600" y="3275014"/>
            <a:ext cx="1862138" cy="1587"/>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3" name="Rectangle 8"/>
          <p:cNvSpPr>
            <a:spLocks noChangeArrowheads="1"/>
          </p:cNvSpPr>
          <p:nvPr/>
        </p:nvSpPr>
        <p:spPr bwMode="auto">
          <a:xfrm>
            <a:off x="6248400" y="2114550"/>
            <a:ext cx="1905000" cy="1162050"/>
          </a:xfrm>
          <a:prstGeom prst="rect">
            <a:avLst/>
          </a:prstGeom>
          <a:solidFill>
            <a:srgbClr val="009999"/>
          </a:solidFill>
          <a:ln w="57150" algn="ctr">
            <a:noFill/>
            <a:miter lim="800000"/>
            <a:headEnd/>
            <a:tailEnd/>
          </a:ln>
          <a:effectLst>
            <a:outerShdw dist="12700" dir="5400000" algn="ctr" rotWithShape="0">
              <a:schemeClr val="bg2"/>
            </a:outerShdw>
          </a:effectLst>
        </p:spPr>
        <p:txBody>
          <a:bodyPr lIns="90488" tIns="44450" rIns="90488" bIns="44450" anchor="ctr"/>
          <a:lstStyle/>
          <a:p>
            <a:pPr>
              <a:lnSpc>
                <a:spcPct val="105000"/>
              </a:lnSpc>
              <a:spcBef>
                <a:spcPct val="25000"/>
              </a:spcBef>
              <a:buClr>
                <a:schemeClr val="accent2"/>
              </a:buClr>
              <a:buSzPct val="75000"/>
              <a:buFont typeface="Wingdings" pitchFamily="2" charset="2"/>
              <a:buNone/>
              <a:defRPr/>
            </a:pPr>
            <a:r>
              <a:rPr lang="en-US" sz="1600" b="1">
                <a:solidFill>
                  <a:schemeClr val="bg1"/>
                </a:solidFill>
                <a:effectLst>
                  <a:outerShdw blurRad="38100" dist="38100" dir="2700000" algn="tl">
                    <a:srgbClr val="000000"/>
                  </a:outerShdw>
                </a:effectLst>
                <a:latin typeface="Arial" charset="0"/>
              </a:rPr>
              <a:t>Retained Earnings</a:t>
            </a:r>
          </a:p>
        </p:txBody>
      </p:sp>
      <p:sp>
        <p:nvSpPr>
          <p:cNvPr id="8202" name="Line 30"/>
          <p:cNvSpPr>
            <a:spLocks noChangeShapeType="1"/>
          </p:cNvSpPr>
          <p:nvPr/>
        </p:nvSpPr>
        <p:spPr bwMode="auto">
          <a:xfrm>
            <a:off x="6262689" y="3275014"/>
            <a:ext cx="1862137" cy="1587"/>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4" name="Rectangle 8"/>
          <p:cNvSpPr>
            <a:spLocks noChangeArrowheads="1"/>
          </p:cNvSpPr>
          <p:nvPr/>
        </p:nvSpPr>
        <p:spPr bwMode="auto">
          <a:xfrm>
            <a:off x="8458200" y="2114550"/>
            <a:ext cx="1905000" cy="1162050"/>
          </a:xfrm>
          <a:prstGeom prst="rect">
            <a:avLst/>
          </a:prstGeom>
          <a:solidFill>
            <a:srgbClr val="009999"/>
          </a:solidFill>
          <a:ln w="57150" algn="ctr">
            <a:noFill/>
            <a:miter lim="800000"/>
            <a:headEnd/>
            <a:tailEnd/>
          </a:ln>
          <a:effectLst>
            <a:outerShdw dist="12700" dir="5400000" algn="ctr" rotWithShape="0">
              <a:schemeClr val="bg2"/>
            </a:outerShdw>
          </a:effectLst>
        </p:spPr>
        <p:txBody>
          <a:bodyPr lIns="90488" tIns="44450" rIns="90488" bIns="44450" anchor="ctr"/>
          <a:lstStyle/>
          <a:p>
            <a:pPr>
              <a:lnSpc>
                <a:spcPct val="105000"/>
              </a:lnSpc>
              <a:spcBef>
                <a:spcPct val="25000"/>
              </a:spcBef>
              <a:buClr>
                <a:schemeClr val="accent2"/>
              </a:buClr>
              <a:buSzPct val="75000"/>
              <a:buFont typeface="Wingdings" pitchFamily="2" charset="2"/>
              <a:buNone/>
              <a:defRPr/>
            </a:pPr>
            <a:r>
              <a:rPr lang="en-US" sz="1600" b="1">
                <a:solidFill>
                  <a:schemeClr val="bg1"/>
                </a:solidFill>
                <a:effectLst>
                  <a:outerShdw blurRad="38100" dist="38100" dir="2700000" algn="tl">
                    <a:srgbClr val="000000"/>
                  </a:outerShdw>
                </a:effectLst>
                <a:latin typeface="Arial" charset="0"/>
              </a:rPr>
              <a:t>Statement Presentation and Analysis</a:t>
            </a:r>
          </a:p>
        </p:txBody>
      </p:sp>
      <p:sp>
        <p:nvSpPr>
          <p:cNvPr id="8204" name="Line 32"/>
          <p:cNvSpPr>
            <a:spLocks noChangeShapeType="1"/>
          </p:cNvSpPr>
          <p:nvPr/>
        </p:nvSpPr>
        <p:spPr bwMode="auto">
          <a:xfrm>
            <a:off x="8472489" y="3275014"/>
            <a:ext cx="1862137" cy="1587"/>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cxnSp>
        <p:nvCxnSpPr>
          <p:cNvPr id="8205" name="AutoShape 33"/>
          <p:cNvCxnSpPr>
            <a:cxnSpLocks noChangeShapeType="1"/>
            <a:stCxn id="626694" idx="2"/>
            <a:endCxn id="626696" idx="0"/>
          </p:cNvCxnSpPr>
          <p:nvPr/>
        </p:nvCxnSpPr>
        <p:spPr bwMode="auto">
          <a:xfrm rot="5400000">
            <a:off x="4105275" y="123825"/>
            <a:ext cx="666750" cy="3314700"/>
          </a:xfrm>
          <a:prstGeom prst="bentConnector3">
            <a:avLst>
              <a:gd name="adj1" fmla="val 50000"/>
            </a:avLst>
          </a:prstGeom>
          <a:noFill/>
          <a:ln w="38100" cap="sq">
            <a:solidFill>
              <a:srgbClr val="800000"/>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8206" name="AutoShape 34"/>
          <p:cNvCxnSpPr>
            <a:cxnSpLocks noChangeShapeType="1"/>
            <a:stCxn id="626694" idx="2"/>
          </p:cNvCxnSpPr>
          <p:nvPr/>
        </p:nvCxnSpPr>
        <p:spPr bwMode="auto">
          <a:xfrm rot="5400000">
            <a:off x="5203032" y="1221582"/>
            <a:ext cx="666750" cy="1119187"/>
          </a:xfrm>
          <a:prstGeom prst="bentConnector3">
            <a:avLst>
              <a:gd name="adj1" fmla="val 50000"/>
            </a:avLst>
          </a:prstGeom>
          <a:noFill/>
          <a:ln w="38100" cap="sq">
            <a:solidFill>
              <a:srgbClr val="800000"/>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8207" name="AutoShape 36"/>
          <p:cNvCxnSpPr>
            <a:cxnSpLocks noChangeShapeType="1"/>
            <a:stCxn id="626694" idx="2"/>
          </p:cNvCxnSpPr>
          <p:nvPr/>
        </p:nvCxnSpPr>
        <p:spPr bwMode="auto">
          <a:xfrm rot="16200000" flipH="1">
            <a:off x="6315075" y="1228725"/>
            <a:ext cx="666750" cy="1104900"/>
          </a:xfrm>
          <a:prstGeom prst="bentConnector3">
            <a:avLst>
              <a:gd name="adj1" fmla="val 50000"/>
            </a:avLst>
          </a:prstGeom>
          <a:noFill/>
          <a:ln w="38100" cap="sq">
            <a:solidFill>
              <a:srgbClr val="800000"/>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8208" name="AutoShape 37"/>
          <p:cNvCxnSpPr>
            <a:cxnSpLocks noChangeShapeType="1"/>
            <a:stCxn id="626694" idx="2"/>
          </p:cNvCxnSpPr>
          <p:nvPr/>
        </p:nvCxnSpPr>
        <p:spPr bwMode="auto">
          <a:xfrm rot="16200000" flipH="1">
            <a:off x="7419975" y="123825"/>
            <a:ext cx="666750" cy="3314700"/>
          </a:xfrm>
          <a:prstGeom prst="bentConnector3">
            <a:avLst>
              <a:gd name="adj1" fmla="val 50000"/>
            </a:avLst>
          </a:prstGeom>
          <a:noFill/>
          <a:ln w="38100" cap="sq">
            <a:solidFill>
              <a:srgbClr val="800000"/>
            </a:solidFill>
            <a:miter lim="800000"/>
            <a:headEnd type="none" w="sm" len="sm"/>
            <a:tailEnd type="triangle" w="sm" len="sm"/>
          </a:ln>
          <a:extLst>
            <a:ext uri="{909E8E84-426E-40DD-AFC4-6F175D3DCCD1}">
              <a14:hiddenFill xmlns:a14="http://schemas.microsoft.com/office/drawing/2010/main">
                <a:noFill/>
              </a14:hiddenFill>
            </a:ext>
          </a:extLst>
        </p:spPr>
      </p:cxnSp>
      <p:sp>
        <p:nvSpPr>
          <p:cNvPr id="626694" name="Rectangle 6"/>
          <p:cNvSpPr>
            <a:spLocks noChangeArrowheads="1"/>
          </p:cNvSpPr>
          <p:nvPr/>
        </p:nvSpPr>
        <p:spPr bwMode="auto">
          <a:xfrm>
            <a:off x="1905000" y="457200"/>
            <a:ext cx="8382000" cy="990600"/>
          </a:xfrm>
          <a:prstGeom prst="rect">
            <a:avLst/>
          </a:prstGeom>
          <a:solidFill>
            <a:srgbClr val="009999"/>
          </a:solidFill>
          <a:ln w="12700" algn="ctr">
            <a:solidFill>
              <a:schemeClr val="tx1"/>
            </a:solidFill>
            <a:miter lim="800000"/>
            <a:headEnd/>
            <a:tailEnd/>
          </a:ln>
          <a:effectLst>
            <a:outerShdw dist="107763" dir="2700000" algn="ctr" rotWithShape="0">
              <a:srgbClr val="800000"/>
            </a:outerShdw>
          </a:effectLst>
        </p:spPr>
        <p:txBody>
          <a:bodyPr lIns="90488" tIns="44450" rIns="90488" bIns="44450"/>
          <a:lstStyle/>
          <a:p>
            <a:pPr marL="109538">
              <a:defRPr/>
            </a:pPr>
            <a:r>
              <a:rPr lang="en-US" sz="2700" b="1">
                <a:solidFill>
                  <a:schemeClr val="bg1"/>
                </a:solidFill>
                <a:effectLst>
                  <a:outerShdw blurRad="38100" dist="38100" dir="2700000" algn="tl">
                    <a:srgbClr val="000000"/>
                  </a:outerShdw>
                </a:effectLst>
                <a:latin typeface="Arial" charset="0"/>
              </a:rPr>
              <a:t>Corporations: Organization, Share Transactions, Dividends, and Retained Earnings</a:t>
            </a:r>
          </a:p>
        </p:txBody>
      </p:sp>
      <p:sp>
        <p:nvSpPr>
          <p:cNvPr id="5" name="Rectangle 15"/>
          <p:cNvSpPr>
            <a:spLocks noChangeArrowheads="1"/>
          </p:cNvSpPr>
          <p:nvPr/>
        </p:nvSpPr>
        <p:spPr bwMode="auto">
          <a:xfrm>
            <a:off x="8382001" y="3352800"/>
            <a:ext cx="2085975" cy="1905000"/>
          </a:xfrm>
          <a:prstGeom prst="rect">
            <a:avLst/>
          </a:prstGeom>
          <a:noFill/>
          <a:ln w="38100">
            <a:noFill/>
            <a:miter lim="800000"/>
            <a:headEnd/>
            <a:tailEnd/>
          </a:ln>
          <a:effectLst/>
        </p:spPr>
        <p:txBody>
          <a:bodyPr lIns="90488" tIns="109728" rIns="90488" bIns="44450"/>
          <a:lstStyle/>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charset="0"/>
              </a:rPr>
              <a:t>Presentation</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charset="0"/>
              </a:rPr>
              <a:t>Analysis</a:t>
            </a:r>
          </a:p>
        </p:txBody>
      </p:sp>
    </p:spTree>
    <p:extLst>
      <p:ext uri="{BB962C8B-B14F-4D97-AF65-F5344CB8AC3E}">
        <p14:creationId xmlns:p14="http://schemas.microsoft.com/office/powerpoint/2010/main" val="4062146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09800" y="1431926"/>
            <a:ext cx="815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5000"/>
              </a:lnSpc>
              <a:spcBef>
                <a:spcPct val="40000"/>
              </a:spcBef>
              <a:buSzPct val="80000"/>
            </a:pPr>
            <a:r>
              <a:rPr lang="en-US" sz="2600" b="1">
                <a:solidFill>
                  <a:srgbClr val="000000"/>
                </a:solidFill>
              </a:rPr>
              <a:t>An entity separate and distinct from its owners.</a:t>
            </a:r>
          </a:p>
        </p:txBody>
      </p:sp>
      <p:sp>
        <p:nvSpPr>
          <p:cNvPr id="632835" name="Rectangle 3"/>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The Corporate Form of Organization</a:t>
            </a:r>
          </a:p>
        </p:txBody>
      </p:sp>
      <p:sp>
        <p:nvSpPr>
          <p:cNvPr id="9220" name="Text Box 4"/>
          <p:cNvSpPr txBox="1">
            <a:spLocks noChangeArrowheads="1"/>
          </p:cNvSpPr>
          <p:nvPr/>
        </p:nvSpPr>
        <p:spPr bwMode="auto">
          <a:xfrm>
            <a:off x="2209800" y="2124076"/>
            <a:ext cx="39624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571500" indent="-3365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20000"/>
              </a:lnSpc>
              <a:spcBef>
                <a:spcPct val="30000"/>
              </a:spcBef>
              <a:buSzPct val="80000"/>
            </a:pPr>
            <a:r>
              <a:rPr lang="en-US" b="1">
                <a:solidFill>
                  <a:srgbClr val="800000"/>
                </a:solidFill>
              </a:rPr>
              <a:t>Classified by Purpose</a:t>
            </a:r>
          </a:p>
          <a:p>
            <a:pPr lvl="1" algn="l">
              <a:lnSpc>
                <a:spcPct val="120000"/>
              </a:lnSpc>
              <a:spcBef>
                <a:spcPct val="30000"/>
              </a:spcBef>
              <a:buSzPct val="80000"/>
              <a:buFontTx/>
              <a:buBlip>
                <a:blip r:embed="rId3"/>
              </a:buBlip>
            </a:pPr>
            <a:r>
              <a:rPr lang="en-US">
                <a:solidFill>
                  <a:srgbClr val="000000"/>
                </a:solidFill>
              </a:rPr>
              <a:t>Not-for-Profit</a:t>
            </a:r>
          </a:p>
          <a:p>
            <a:pPr lvl="1" algn="l">
              <a:lnSpc>
                <a:spcPct val="120000"/>
              </a:lnSpc>
              <a:spcBef>
                <a:spcPct val="30000"/>
              </a:spcBef>
              <a:buSzPct val="80000"/>
              <a:buFontTx/>
              <a:buBlip>
                <a:blip r:embed="rId3"/>
              </a:buBlip>
            </a:pPr>
            <a:r>
              <a:rPr lang="en-US">
                <a:solidFill>
                  <a:srgbClr val="000000"/>
                </a:solidFill>
              </a:rPr>
              <a:t>For Profit</a:t>
            </a:r>
          </a:p>
        </p:txBody>
      </p:sp>
      <p:sp>
        <p:nvSpPr>
          <p:cNvPr id="9221" name="Text Box 5"/>
          <p:cNvSpPr txBox="1">
            <a:spLocks noChangeArrowheads="1"/>
          </p:cNvSpPr>
          <p:nvPr/>
        </p:nvSpPr>
        <p:spPr bwMode="auto">
          <a:xfrm>
            <a:off x="6172200" y="2108201"/>
            <a:ext cx="39624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defRPr>
            </a:lvl1pPr>
            <a:lvl2pPr marL="571500" indent="-3365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20000"/>
              </a:lnSpc>
              <a:spcBef>
                <a:spcPct val="30000"/>
              </a:spcBef>
              <a:buSzPct val="80000"/>
            </a:pPr>
            <a:r>
              <a:rPr lang="en-US" b="1">
                <a:solidFill>
                  <a:srgbClr val="800000"/>
                </a:solidFill>
              </a:rPr>
              <a:t>Classified by Ownership</a:t>
            </a:r>
          </a:p>
          <a:p>
            <a:pPr lvl="1" algn="l">
              <a:lnSpc>
                <a:spcPct val="120000"/>
              </a:lnSpc>
              <a:spcBef>
                <a:spcPct val="30000"/>
              </a:spcBef>
              <a:buSzPct val="80000"/>
              <a:buFontTx/>
              <a:buBlip>
                <a:blip r:embed="rId3"/>
              </a:buBlip>
            </a:pPr>
            <a:r>
              <a:rPr lang="en-US">
                <a:solidFill>
                  <a:srgbClr val="000000"/>
                </a:solidFill>
              </a:rPr>
              <a:t>Publicly held</a:t>
            </a:r>
          </a:p>
          <a:p>
            <a:pPr lvl="1" algn="l">
              <a:lnSpc>
                <a:spcPct val="120000"/>
              </a:lnSpc>
              <a:spcBef>
                <a:spcPct val="30000"/>
              </a:spcBef>
              <a:buSzPct val="80000"/>
              <a:buFontTx/>
              <a:buBlip>
                <a:blip r:embed="rId3"/>
              </a:buBlip>
            </a:pPr>
            <a:r>
              <a:rPr lang="en-US">
                <a:solidFill>
                  <a:srgbClr val="000000"/>
                </a:solidFill>
              </a:rPr>
              <a:t>Privately held</a:t>
            </a:r>
          </a:p>
        </p:txBody>
      </p:sp>
      <p:sp>
        <p:nvSpPr>
          <p:cNvPr id="9222" name="Rectangle 6"/>
          <p:cNvSpPr>
            <a:spLocks noChangeArrowheads="1"/>
          </p:cNvSpPr>
          <p:nvPr/>
        </p:nvSpPr>
        <p:spPr bwMode="auto">
          <a:xfrm>
            <a:off x="4876800" y="4419601"/>
            <a:ext cx="35052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346075" indent="-34607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05000"/>
              </a:lnSpc>
              <a:buClr>
                <a:srgbClr val="800000"/>
              </a:buClr>
              <a:buFont typeface="Wingdings" panose="05000000000000000000" pitchFamily="2" charset="2"/>
              <a:buChar char="Ø"/>
            </a:pPr>
            <a:r>
              <a:rPr lang="en-US" sz="2000"/>
              <a:t>Compass Group (GBR)</a:t>
            </a:r>
          </a:p>
          <a:p>
            <a:pPr algn="l">
              <a:lnSpc>
                <a:spcPct val="105000"/>
              </a:lnSpc>
              <a:buClr>
                <a:srgbClr val="800000"/>
              </a:buClr>
              <a:buFont typeface="Wingdings" panose="05000000000000000000" pitchFamily="2" charset="2"/>
              <a:buChar char="Ø"/>
            </a:pPr>
            <a:r>
              <a:rPr lang="en-US" sz="2000"/>
              <a:t>Hyundai Motors (KOR)</a:t>
            </a:r>
          </a:p>
          <a:p>
            <a:pPr algn="l">
              <a:lnSpc>
                <a:spcPct val="105000"/>
              </a:lnSpc>
              <a:buClr>
                <a:srgbClr val="800000"/>
              </a:buClr>
              <a:buFont typeface="Wingdings" panose="05000000000000000000" pitchFamily="2" charset="2"/>
              <a:buChar char="Ø"/>
            </a:pPr>
            <a:r>
              <a:rPr lang="en-US" sz="2000"/>
              <a:t>LUKOIL (RUS)</a:t>
            </a:r>
          </a:p>
          <a:p>
            <a:pPr algn="l">
              <a:lnSpc>
                <a:spcPct val="105000"/>
              </a:lnSpc>
              <a:buClr>
                <a:srgbClr val="800000"/>
              </a:buClr>
              <a:buFont typeface="Wingdings" panose="05000000000000000000" pitchFamily="2" charset="2"/>
              <a:buChar char="Ø"/>
            </a:pPr>
            <a:r>
              <a:rPr lang="en-US" sz="2000"/>
              <a:t>Google (USA)</a:t>
            </a:r>
          </a:p>
        </p:txBody>
      </p:sp>
      <p:sp>
        <p:nvSpPr>
          <p:cNvPr id="9223" name="Rectangle 9"/>
          <p:cNvSpPr>
            <a:spLocks noChangeArrowheads="1"/>
          </p:cNvSpPr>
          <p:nvPr/>
        </p:nvSpPr>
        <p:spPr bwMode="auto">
          <a:xfrm>
            <a:off x="1830388" y="4419600"/>
            <a:ext cx="312261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346075" indent="-34607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05000"/>
              </a:lnSpc>
              <a:buClr>
                <a:srgbClr val="800000"/>
              </a:buClr>
              <a:buFont typeface="Wingdings" panose="05000000000000000000" pitchFamily="2" charset="2"/>
              <a:buChar char="Ø"/>
            </a:pPr>
            <a:r>
              <a:rPr lang="en-US" sz="2000"/>
              <a:t>Salvation Army (USA)</a:t>
            </a:r>
          </a:p>
          <a:p>
            <a:pPr algn="l">
              <a:lnSpc>
                <a:spcPct val="105000"/>
              </a:lnSpc>
              <a:buClr>
                <a:srgbClr val="800000"/>
              </a:buClr>
              <a:buFont typeface="Wingdings" panose="05000000000000000000" pitchFamily="2" charset="2"/>
              <a:buChar char="Ø"/>
            </a:pPr>
            <a:r>
              <a:rPr lang="en-US" sz="2000"/>
              <a:t>International Committee of the Red Cross (CHE)</a:t>
            </a:r>
          </a:p>
          <a:p>
            <a:pPr algn="l">
              <a:lnSpc>
                <a:spcPct val="105000"/>
              </a:lnSpc>
              <a:buClr>
                <a:srgbClr val="800000"/>
              </a:buClr>
              <a:buFont typeface="Wingdings" panose="05000000000000000000" pitchFamily="2" charset="2"/>
              <a:buChar char="Ø"/>
            </a:pPr>
            <a:r>
              <a:rPr lang="en-US" sz="2000"/>
              <a:t>Bill &amp; Melinda Gates Foundation (USA)</a:t>
            </a:r>
          </a:p>
          <a:p>
            <a:pPr algn="l">
              <a:lnSpc>
                <a:spcPct val="105000"/>
              </a:lnSpc>
              <a:buClr>
                <a:srgbClr val="800000"/>
              </a:buClr>
              <a:buFont typeface="Wingdings" panose="05000000000000000000" pitchFamily="2" charset="2"/>
              <a:buChar char="Ø"/>
            </a:pPr>
            <a:endParaRPr lang="en-US" sz="2000"/>
          </a:p>
        </p:txBody>
      </p:sp>
      <p:sp>
        <p:nvSpPr>
          <p:cNvPr id="9224" name="Rectangle 11"/>
          <p:cNvSpPr>
            <a:spLocks noChangeArrowheads="1"/>
          </p:cNvSpPr>
          <p:nvPr/>
        </p:nvSpPr>
        <p:spPr bwMode="auto">
          <a:xfrm>
            <a:off x="8305800" y="4419601"/>
            <a:ext cx="2209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346075" indent="-34607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05000"/>
              </a:lnSpc>
              <a:buClr>
                <a:srgbClr val="800000"/>
              </a:buClr>
              <a:buFont typeface="Wingdings" panose="05000000000000000000" pitchFamily="2" charset="2"/>
              <a:buChar char="Ø"/>
            </a:pPr>
            <a:r>
              <a:rPr lang="en-US" sz="2000"/>
              <a:t>Cargill Inc. (USA)</a:t>
            </a:r>
          </a:p>
        </p:txBody>
      </p:sp>
      <p:cxnSp>
        <p:nvCxnSpPr>
          <p:cNvPr id="9225" name="AutoShape 15"/>
          <p:cNvCxnSpPr>
            <a:cxnSpLocks noChangeShapeType="1"/>
            <a:stCxn id="9220" idx="1"/>
          </p:cNvCxnSpPr>
          <p:nvPr/>
        </p:nvCxnSpPr>
        <p:spPr bwMode="auto">
          <a:xfrm rot="10800000" flipH="1" flipV="1">
            <a:off x="2209800" y="2945839"/>
            <a:ext cx="1295400" cy="1397561"/>
          </a:xfrm>
          <a:prstGeom prst="bentConnector4">
            <a:avLst>
              <a:gd name="adj1" fmla="val -17647"/>
              <a:gd name="adj2" fmla="val 79400"/>
            </a:avLst>
          </a:prstGeom>
          <a:noFill/>
          <a:ln w="38100" cap="sq">
            <a:solidFill>
              <a:srgbClr val="800000"/>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9226" name="AutoShape 20"/>
          <p:cNvCxnSpPr>
            <a:cxnSpLocks noChangeShapeType="1"/>
            <a:stCxn id="9221" idx="1"/>
            <a:endCxn id="9222" idx="0"/>
          </p:cNvCxnSpPr>
          <p:nvPr/>
        </p:nvCxnSpPr>
        <p:spPr bwMode="auto">
          <a:xfrm rot="10800000" flipH="1" flipV="1">
            <a:off x="6172200" y="2929964"/>
            <a:ext cx="457200" cy="1489636"/>
          </a:xfrm>
          <a:prstGeom prst="bentConnector4">
            <a:avLst>
              <a:gd name="adj1" fmla="val -50000"/>
              <a:gd name="adj2" fmla="val 77583"/>
            </a:avLst>
          </a:prstGeom>
          <a:noFill/>
          <a:ln w="38100" cap="sq">
            <a:solidFill>
              <a:srgbClr val="800000"/>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9227" name="AutoShape 21"/>
          <p:cNvCxnSpPr>
            <a:cxnSpLocks noChangeShapeType="1"/>
            <a:stCxn id="9220" idx="2"/>
            <a:endCxn id="9222" idx="0"/>
          </p:cNvCxnSpPr>
          <p:nvPr/>
        </p:nvCxnSpPr>
        <p:spPr bwMode="auto">
          <a:xfrm rot="16200000" flipH="1">
            <a:off x="5084201" y="2874401"/>
            <a:ext cx="651998" cy="2438400"/>
          </a:xfrm>
          <a:prstGeom prst="bentConnector3">
            <a:avLst>
              <a:gd name="adj1" fmla="val 50000"/>
            </a:avLst>
          </a:prstGeom>
          <a:noFill/>
          <a:ln w="38100" cap="sq">
            <a:solidFill>
              <a:srgbClr val="800000"/>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9228" name="AutoShape 22"/>
          <p:cNvCxnSpPr>
            <a:cxnSpLocks noChangeShapeType="1"/>
            <a:stCxn id="9221" idx="2"/>
            <a:endCxn id="9224" idx="0"/>
          </p:cNvCxnSpPr>
          <p:nvPr/>
        </p:nvCxnSpPr>
        <p:spPr bwMode="auto">
          <a:xfrm rot="16200000" flipH="1">
            <a:off x="8448115" y="3457013"/>
            <a:ext cx="667873" cy="1257300"/>
          </a:xfrm>
          <a:prstGeom prst="bentConnector3">
            <a:avLst>
              <a:gd name="adj1" fmla="val 50000"/>
            </a:avLst>
          </a:prstGeom>
          <a:noFill/>
          <a:ln w="38100" cap="sq">
            <a:solidFill>
              <a:srgbClr val="800000"/>
            </a:solidFill>
            <a:miter lim="800000"/>
            <a:headEnd type="none" w="sm" len="sm"/>
            <a:tailEnd type="triangl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40789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09800" y="2286000"/>
            <a:ext cx="495300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6075" indent="-34607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buSzPct val="80000"/>
              <a:buFontTx/>
              <a:buBlip>
                <a:blip r:embed="rId3"/>
              </a:buBlip>
            </a:pPr>
            <a:r>
              <a:rPr lang="en-US" sz="2200">
                <a:solidFill>
                  <a:srgbClr val="000000"/>
                </a:solidFill>
              </a:rPr>
              <a:t>Separate Legal Existence</a:t>
            </a:r>
          </a:p>
          <a:p>
            <a:pPr algn="l">
              <a:lnSpc>
                <a:spcPct val="110000"/>
              </a:lnSpc>
              <a:spcBef>
                <a:spcPct val="35000"/>
              </a:spcBef>
              <a:buSzPct val="80000"/>
              <a:buFontTx/>
              <a:buBlip>
                <a:blip r:embed="rId3"/>
              </a:buBlip>
            </a:pPr>
            <a:r>
              <a:rPr lang="en-US" sz="2200">
                <a:solidFill>
                  <a:srgbClr val="000000"/>
                </a:solidFill>
              </a:rPr>
              <a:t>Limited Liability of Shareholders</a:t>
            </a:r>
          </a:p>
          <a:p>
            <a:pPr algn="l">
              <a:lnSpc>
                <a:spcPct val="110000"/>
              </a:lnSpc>
              <a:spcBef>
                <a:spcPct val="35000"/>
              </a:spcBef>
              <a:buSzPct val="80000"/>
              <a:buFontTx/>
              <a:buBlip>
                <a:blip r:embed="rId3"/>
              </a:buBlip>
            </a:pPr>
            <a:r>
              <a:rPr lang="en-US" sz="2200">
                <a:solidFill>
                  <a:srgbClr val="000000"/>
                </a:solidFill>
              </a:rPr>
              <a:t>Transferable Ownership Rights</a:t>
            </a:r>
          </a:p>
          <a:p>
            <a:pPr algn="l">
              <a:lnSpc>
                <a:spcPct val="110000"/>
              </a:lnSpc>
              <a:spcBef>
                <a:spcPct val="35000"/>
              </a:spcBef>
              <a:buSzPct val="80000"/>
              <a:buFontTx/>
              <a:buBlip>
                <a:blip r:embed="rId3"/>
              </a:buBlip>
            </a:pPr>
            <a:r>
              <a:rPr lang="en-US" sz="2200">
                <a:solidFill>
                  <a:srgbClr val="000000"/>
                </a:solidFill>
              </a:rPr>
              <a:t>Ability to Acquire Capital</a:t>
            </a:r>
          </a:p>
          <a:p>
            <a:pPr algn="l">
              <a:lnSpc>
                <a:spcPct val="110000"/>
              </a:lnSpc>
              <a:spcBef>
                <a:spcPct val="35000"/>
              </a:spcBef>
              <a:buSzPct val="80000"/>
              <a:buFontTx/>
              <a:buBlip>
                <a:blip r:embed="rId3"/>
              </a:buBlip>
            </a:pPr>
            <a:r>
              <a:rPr lang="en-US" sz="2200">
                <a:solidFill>
                  <a:srgbClr val="000000"/>
                </a:solidFill>
              </a:rPr>
              <a:t>Continuous Life</a:t>
            </a:r>
          </a:p>
          <a:p>
            <a:pPr algn="l">
              <a:lnSpc>
                <a:spcPct val="110000"/>
              </a:lnSpc>
              <a:spcBef>
                <a:spcPct val="35000"/>
              </a:spcBef>
              <a:buSzPct val="80000"/>
              <a:buFontTx/>
              <a:buBlip>
                <a:blip r:embed="rId3"/>
              </a:buBlip>
            </a:pPr>
            <a:r>
              <a:rPr lang="en-US" sz="2200">
                <a:solidFill>
                  <a:srgbClr val="000000"/>
                </a:solidFill>
              </a:rPr>
              <a:t>Corporate Management </a:t>
            </a:r>
          </a:p>
          <a:p>
            <a:pPr algn="l">
              <a:lnSpc>
                <a:spcPct val="110000"/>
              </a:lnSpc>
              <a:spcBef>
                <a:spcPct val="35000"/>
              </a:spcBef>
              <a:buSzPct val="80000"/>
              <a:buFontTx/>
              <a:buBlip>
                <a:blip r:embed="rId3"/>
              </a:buBlip>
            </a:pPr>
            <a:r>
              <a:rPr lang="en-US" sz="2200">
                <a:solidFill>
                  <a:srgbClr val="000000"/>
                </a:solidFill>
              </a:rPr>
              <a:t>Government Regulations</a:t>
            </a:r>
          </a:p>
          <a:p>
            <a:pPr algn="l">
              <a:lnSpc>
                <a:spcPct val="110000"/>
              </a:lnSpc>
              <a:spcBef>
                <a:spcPct val="35000"/>
              </a:spcBef>
              <a:buSzPct val="80000"/>
              <a:buFontTx/>
              <a:buBlip>
                <a:blip r:embed="rId3"/>
              </a:buBlip>
            </a:pPr>
            <a:r>
              <a:rPr lang="en-US" sz="2200">
                <a:solidFill>
                  <a:srgbClr val="000000"/>
                </a:solidFill>
              </a:rPr>
              <a:t>Additional Taxes</a:t>
            </a:r>
          </a:p>
        </p:txBody>
      </p:sp>
      <p:sp>
        <p:nvSpPr>
          <p:cNvPr id="620552" name="Text Box 8"/>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10244" name="Rectangle 12"/>
          <p:cNvSpPr>
            <a:spLocks noChangeArrowheads="1"/>
          </p:cNvSpPr>
          <p:nvPr/>
        </p:nvSpPr>
        <p:spPr bwMode="auto">
          <a:xfrm>
            <a:off x="8153400" y="3506789"/>
            <a:ext cx="2133600" cy="430887"/>
          </a:xfrm>
          <a:prstGeom prst="rect">
            <a:avLst/>
          </a:prstGeom>
          <a:solidFill>
            <a:srgbClr val="FFFF99"/>
          </a:solidFill>
          <a:ln w="28575" cap="sq">
            <a:solidFill>
              <a:srgbClr val="800000"/>
            </a:solidFill>
            <a:miter lim="800000"/>
            <a:headEnd type="none" w="sm" len="sm"/>
            <a:tailEnd type="none" w="sm" len="sm"/>
          </a:ln>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sz="2200"/>
              <a:t>Advantages</a:t>
            </a:r>
          </a:p>
        </p:txBody>
      </p:sp>
      <p:sp>
        <p:nvSpPr>
          <p:cNvPr id="10245" name="Rectangle 15"/>
          <p:cNvSpPr>
            <a:spLocks noChangeArrowheads="1"/>
          </p:cNvSpPr>
          <p:nvPr/>
        </p:nvSpPr>
        <p:spPr bwMode="auto">
          <a:xfrm>
            <a:off x="8153400" y="5183189"/>
            <a:ext cx="2133600" cy="430887"/>
          </a:xfrm>
          <a:prstGeom prst="rect">
            <a:avLst/>
          </a:prstGeom>
          <a:solidFill>
            <a:srgbClr val="FFFF99"/>
          </a:solidFill>
          <a:ln w="28575" cap="sq">
            <a:solidFill>
              <a:srgbClr val="800000"/>
            </a:solidFill>
            <a:miter lim="800000"/>
            <a:headEnd type="none" w="sm" len="sm"/>
            <a:tailEnd type="none" w="sm" len="sm"/>
          </a:ln>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sz="2200"/>
              <a:t>Disadvantages</a:t>
            </a:r>
          </a:p>
        </p:txBody>
      </p:sp>
      <p:sp>
        <p:nvSpPr>
          <p:cNvPr id="10246" name="AutoShape 16"/>
          <p:cNvSpPr>
            <a:spLocks/>
          </p:cNvSpPr>
          <p:nvPr/>
        </p:nvSpPr>
        <p:spPr bwMode="auto">
          <a:xfrm>
            <a:off x="7239000" y="2362200"/>
            <a:ext cx="533400" cy="2743200"/>
          </a:xfrm>
          <a:prstGeom prst="rightBrace">
            <a:avLst>
              <a:gd name="adj1" fmla="val 42857"/>
              <a:gd name="adj2" fmla="val 50000"/>
            </a:avLst>
          </a:prstGeom>
          <a:noFill/>
          <a:ln w="38100"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id-ID"/>
          </a:p>
        </p:txBody>
      </p:sp>
      <p:sp>
        <p:nvSpPr>
          <p:cNvPr id="10247" name="AutoShape 17"/>
          <p:cNvSpPr>
            <a:spLocks/>
          </p:cNvSpPr>
          <p:nvPr/>
        </p:nvSpPr>
        <p:spPr bwMode="auto">
          <a:xfrm>
            <a:off x="6553200" y="4724400"/>
            <a:ext cx="533400" cy="1371600"/>
          </a:xfrm>
          <a:prstGeom prst="rightBrace">
            <a:avLst>
              <a:gd name="adj1" fmla="val 21429"/>
              <a:gd name="adj2" fmla="val 50000"/>
            </a:avLst>
          </a:prstGeom>
          <a:noFill/>
          <a:ln w="38100"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id-ID"/>
          </a:p>
        </p:txBody>
      </p:sp>
      <p:sp>
        <p:nvSpPr>
          <p:cNvPr id="632835" name="Rectangle 3"/>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charset="0"/>
              </a:rPr>
              <a:t>The Corporate Form of Organization</a:t>
            </a:r>
          </a:p>
        </p:txBody>
      </p:sp>
      <p:sp>
        <p:nvSpPr>
          <p:cNvPr id="650243" name="Rectangle 3"/>
          <p:cNvSpPr>
            <a:spLocks noChangeArrowheads="1"/>
          </p:cNvSpPr>
          <p:nvPr/>
        </p:nvSpPr>
        <p:spPr bwMode="auto">
          <a:xfrm>
            <a:off x="2057400" y="1371600"/>
            <a:ext cx="8229600" cy="838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b="1">
                <a:solidFill>
                  <a:srgbClr val="006600"/>
                </a:solidFill>
                <a:latin typeface="Arial" charset="0"/>
              </a:rPr>
              <a:t>Characteristics</a:t>
            </a:r>
            <a:r>
              <a:rPr lang="en-US">
                <a:latin typeface="Arial" charset="0"/>
              </a:rPr>
              <a:t> that distinguish corporations from proprietorships and partnerships.</a:t>
            </a:r>
            <a:endParaRPr lang="en-US" b="1">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4045866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3" name="Rectangle 3"/>
          <p:cNvSpPr>
            <a:spLocks noChangeArrowheads="1"/>
          </p:cNvSpPr>
          <p:nvPr/>
        </p:nvSpPr>
        <p:spPr bwMode="auto">
          <a:xfrm>
            <a:off x="2057400" y="1371600"/>
            <a:ext cx="8229600" cy="838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b="1">
                <a:solidFill>
                  <a:srgbClr val="006600"/>
                </a:solidFill>
                <a:latin typeface="Arial" charset="0"/>
              </a:rPr>
              <a:t>Characteristics</a:t>
            </a:r>
            <a:r>
              <a:rPr lang="en-US">
                <a:latin typeface="Arial" charset="0"/>
              </a:rPr>
              <a:t> that distinguish corporations from proprietorships and partnerships.</a:t>
            </a:r>
            <a:endParaRPr lang="en-US" b="1">
              <a:effectLst>
                <a:outerShdw blurRad="38100" dist="38100" dir="2700000" algn="tl">
                  <a:srgbClr val="C0C0C0"/>
                </a:outerShdw>
              </a:effectLst>
              <a:latin typeface="Arial" charset="0"/>
            </a:endParaRPr>
          </a:p>
        </p:txBody>
      </p:sp>
      <p:sp>
        <p:nvSpPr>
          <p:cNvPr id="650244"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Characteristics of a Corporation</a:t>
            </a:r>
          </a:p>
        </p:txBody>
      </p:sp>
      <p:sp>
        <p:nvSpPr>
          <p:cNvPr id="650245" name="Text Box 5"/>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11269" name="Rectangle 6"/>
          <p:cNvSpPr>
            <a:spLocks noChangeArrowheads="1"/>
          </p:cNvSpPr>
          <p:nvPr/>
        </p:nvSpPr>
        <p:spPr bwMode="auto">
          <a:xfrm>
            <a:off x="7543800" y="2057401"/>
            <a:ext cx="2819400" cy="1795463"/>
          </a:xfrm>
          <a:prstGeom prst="rect">
            <a:avLst/>
          </a:prstGeom>
          <a:solidFill>
            <a:srgbClr val="FFFF99"/>
          </a:solidFill>
          <a:ln w="28575" cap="sq">
            <a:solidFill>
              <a:srgbClr val="800000"/>
            </a:solidFill>
            <a:miter lim="800000"/>
            <a:headEnd type="none" w="sm" len="sm"/>
            <a:tailEnd type="none" w="sm" len="sm"/>
          </a:ln>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sz="2200"/>
              <a:t>Corporation acts under its own name rather than in the name of its shareholders.</a:t>
            </a:r>
          </a:p>
        </p:txBody>
      </p:sp>
      <p:sp>
        <p:nvSpPr>
          <p:cNvPr id="11270" name="Line 7"/>
          <p:cNvSpPr>
            <a:spLocks noChangeShapeType="1"/>
          </p:cNvSpPr>
          <p:nvPr/>
        </p:nvSpPr>
        <p:spPr bwMode="auto">
          <a:xfrm>
            <a:off x="6248400" y="2514600"/>
            <a:ext cx="10668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id-ID"/>
          </a:p>
        </p:txBody>
      </p:sp>
      <p:sp>
        <p:nvSpPr>
          <p:cNvPr id="11271" name="Text Box 2"/>
          <p:cNvSpPr txBox="1">
            <a:spLocks noChangeArrowheads="1"/>
          </p:cNvSpPr>
          <p:nvPr/>
        </p:nvSpPr>
        <p:spPr bwMode="auto">
          <a:xfrm>
            <a:off x="2209800" y="2286000"/>
            <a:ext cx="495300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6075" indent="-34607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buSzPct val="80000"/>
              <a:buFontTx/>
              <a:buBlip>
                <a:blip r:embed="rId3"/>
              </a:buBlip>
            </a:pPr>
            <a:r>
              <a:rPr lang="en-US" sz="2200">
                <a:solidFill>
                  <a:srgbClr val="000000"/>
                </a:solidFill>
              </a:rPr>
              <a:t>Separate Legal Existence</a:t>
            </a:r>
          </a:p>
          <a:p>
            <a:pPr algn="l">
              <a:lnSpc>
                <a:spcPct val="110000"/>
              </a:lnSpc>
              <a:spcBef>
                <a:spcPct val="35000"/>
              </a:spcBef>
              <a:buSzPct val="80000"/>
              <a:buFontTx/>
              <a:buBlip>
                <a:blip r:embed="rId3"/>
              </a:buBlip>
            </a:pPr>
            <a:r>
              <a:rPr lang="en-US" sz="2200">
                <a:solidFill>
                  <a:srgbClr val="000000"/>
                </a:solidFill>
              </a:rPr>
              <a:t>Limited Liability of Shareholders</a:t>
            </a:r>
          </a:p>
          <a:p>
            <a:pPr algn="l">
              <a:lnSpc>
                <a:spcPct val="110000"/>
              </a:lnSpc>
              <a:spcBef>
                <a:spcPct val="35000"/>
              </a:spcBef>
              <a:buSzPct val="80000"/>
              <a:buFontTx/>
              <a:buBlip>
                <a:blip r:embed="rId3"/>
              </a:buBlip>
            </a:pPr>
            <a:r>
              <a:rPr lang="en-US" sz="2200">
                <a:solidFill>
                  <a:srgbClr val="000000"/>
                </a:solidFill>
              </a:rPr>
              <a:t>Transferable Ownership Rights</a:t>
            </a:r>
          </a:p>
          <a:p>
            <a:pPr algn="l">
              <a:lnSpc>
                <a:spcPct val="110000"/>
              </a:lnSpc>
              <a:spcBef>
                <a:spcPct val="35000"/>
              </a:spcBef>
              <a:buSzPct val="80000"/>
              <a:buFontTx/>
              <a:buBlip>
                <a:blip r:embed="rId3"/>
              </a:buBlip>
            </a:pPr>
            <a:r>
              <a:rPr lang="en-US" sz="2200">
                <a:solidFill>
                  <a:srgbClr val="000000"/>
                </a:solidFill>
              </a:rPr>
              <a:t>Ability to Acquire Capital</a:t>
            </a:r>
          </a:p>
          <a:p>
            <a:pPr algn="l">
              <a:lnSpc>
                <a:spcPct val="110000"/>
              </a:lnSpc>
              <a:spcBef>
                <a:spcPct val="35000"/>
              </a:spcBef>
              <a:buSzPct val="80000"/>
              <a:buFontTx/>
              <a:buBlip>
                <a:blip r:embed="rId3"/>
              </a:buBlip>
            </a:pPr>
            <a:r>
              <a:rPr lang="en-US" sz="2200">
                <a:solidFill>
                  <a:srgbClr val="000000"/>
                </a:solidFill>
              </a:rPr>
              <a:t>Continuous Life</a:t>
            </a:r>
          </a:p>
          <a:p>
            <a:pPr algn="l">
              <a:lnSpc>
                <a:spcPct val="110000"/>
              </a:lnSpc>
              <a:spcBef>
                <a:spcPct val="35000"/>
              </a:spcBef>
              <a:buSzPct val="80000"/>
              <a:buFontTx/>
              <a:buBlip>
                <a:blip r:embed="rId3"/>
              </a:buBlip>
            </a:pPr>
            <a:r>
              <a:rPr lang="en-US" sz="2200">
                <a:solidFill>
                  <a:srgbClr val="000000"/>
                </a:solidFill>
              </a:rPr>
              <a:t>Corporate Management </a:t>
            </a:r>
          </a:p>
          <a:p>
            <a:pPr algn="l">
              <a:lnSpc>
                <a:spcPct val="110000"/>
              </a:lnSpc>
              <a:spcBef>
                <a:spcPct val="35000"/>
              </a:spcBef>
              <a:buSzPct val="80000"/>
              <a:buFontTx/>
              <a:buBlip>
                <a:blip r:embed="rId3"/>
              </a:buBlip>
            </a:pPr>
            <a:r>
              <a:rPr lang="en-US" sz="2200">
                <a:solidFill>
                  <a:srgbClr val="000000"/>
                </a:solidFill>
              </a:rPr>
              <a:t>Government Regulations</a:t>
            </a:r>
          </a:p>
          <a:p>
            <a:pPr algn="l">
              <a:lnSpc>
                <a:spcPct val="110000"/>
              </a:lnSpc>
              <a:spcBef>
                <a:spcPct val="35000"/>
              </a:spcBef>
              <a:buSzPct val="80000"/>
              <a:buFontTx/>
              <a:buBlip>
                <a:blip r:embed="rId3"/>
              </a:buBlip>
            </a:pPr>
            <a:r>
              <a:rPr lang="en-US" sz="2200">
                <a:solidFill>
                  <a:srgbClr val="000000"/>
                </a:solidFill>
              </a:rPr>
              <a:t>Additional Taxes</a:t>
            </a:r>
          </a:p>
        </p:txBody>
      </p:sp>
    </p:spTree>
    <p:extLst>
      <p:ext uri="{BB962C8B-B14F-4D97-AF65-F5344CB8AC3E}">
        <p14:creationId xmlns:p14="http://schemas.microsoft.com/office/powerpoint/2010/main" val="1189601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3" name="Rectangle 3"/>
          <p:cNvSpPr>
            <a:spLocks noChangeArrowheads="1"/>
          </p:cNvSpPr>
          <p:nvPr/>
        </p:nvSpPr>
        <p:spPr bwMode="auto">
          <a:xfrm>
            <a:off x="2057400" y="1371600"/>
            <a:ext cx="8229600" cy="838200"/>
          </a:xfrm>
          <a:prstGeom prst="rect">
            <a:avLst/>
          </a:prstGeom>
          <a:noFill/>
          <a:ln w="12700">
            <a:noFill/>
            <a:miter lim="800000"/>
            <a:headEnd/>
            <a:tailEnd/>
          </a:ln>
          <a:effectLst/>
        </p:spPr>
        <p:txBody>
          <a:bodyPr lIns="182562" tIns="46038" rIns="182562" bIns="46038"/>
          <a:lstStyle/>
          <a:p>
            <a:pPr algn="l">
              <a:lnSpc>
                <a:spcPct val="105000"/>
              </a:lnSpc>
              <a:spcBef>
                <a:spcPct val="20000"/>
              </a:spcBef>
              <a:buClr>
                <a:schemeClr val="tx1"/>
              </a:buClr>
              <a:buFont typeface="Wingdings" pitchFamily="2" charset="2"/>
              <a:buNone/>
              <a:defRPr/>
            </a:pPr>
            <a:r>
              <a:rPr lang="en-US" b="1">
                <a:solidFill>
                  <a:srgbClr val="006600"/>
                </a:solidFill>
                <a:latin typeface="Arial" charset="0"/>
              </a:rPr>
              <a:t>Characteristics</a:t>
            </a:r>
            <a:r>
              <a:rPr lang="en-US">
                <a:latin typeface="Arial" charset="0"/>
              </a:rPr>
              <a:t> that distinguish corporations from proprietorships and partnerships.</a:t>
            </a:r>
            <a:endParaRPr lang="en-US" b="1">
              <a:effectLst>
                <a:outerShdw blurRad="38100" dist="38100" dir="2700000" algn="tl">
                  <a:srgbClr val="C0C0C0"/>
                </a:outerShdw>
              </a:effectLst>
              <a:latin typeface="Arial" charset="0"/>
            </a:endParaRPr>
          </a:p>
        </p:txBody>
      </p:sp>
      <p:sp>
        <p:nvSpPr>
          <p:cNvPr id="634884" name="Rectangle 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marL="52388">
              <a:defRPr/>
            </a:pPr>
            <a:r>
              <a:rPr lang="en-US" sz="2900">
                <a:solidFill>
                  <a:schemeClr val="bg1"/>
                </a:solidFill>
                <a:effectLst>
                  <a:outerShdw blurRad="38100" dist="38100" dir="2700000" algn="tl">
                    <a:srgbClr val="000000"/>
                  </a:outerShdw>
                </a:effectLst>
                <a:latin typeface="Arial" charset="0"/>
              </a:rPr>
              <a:t>Characteristics of a Corporation</a:t>
            </a:r>
          </a:p>
        </p:txBody>
      </p:sp>
      <p:sp>
        <p:nvSpPr>
          <p:cNvPr id="634885" name="Text Box 5"/>
          <p:cNvSpPr txBox="1">
            <a:spLocks noChangeArrowheads="1"/>
          </p:cNvSpPr>
          <p:nvPr/>
        </p:nvSpPr>
        <p:spPr bwMode="auto">
          <a:xfrm>
            <a:off x="3962400" y="6369050"/>
            <a:ext cx="6553200" cy="336550"/>
          </a:xfrm>
          <a:prstGeom prst="rect">
            <a:avLst/>
          </a:prstGeom>
          <a:solidFill>
            <a:schemeClr val="bg1"/>
          </a:solidFill>
          <a:ln w="19050">
            <a:noFill/>
            <a:miter lim="800000"/>
            <a:headEnd/>
            <a:tailEnd/>
          </a:ln>
          <a:effectLst/>
        </p:spPr>
        <p:txBody>
          <a:bodyPr>
            <a:spAutoFit/>
          </a:bodyPr>
          <a:lstStyle/>
          <a:p>
            <a:pPr marL="692150" indent="-692150" algn="r">
              <a:spcBef>
                <a:spcPct val="50000"/>
              </a:spcBef>
              <a:defRPr/>
            </a:pPr>
            <a:r>
              <a:rPr lang="en-US" sz="1600" b="1" i="1">
                <a:solidFill>
                  <a:schemeClr val="bg2"/>
                </a:solidFill>
                <a:effectLst>
                  <a:outerShdw blurRad="38100" dist="38100" dir="2700000" algn="tl">
                    <a:srgbClr val="C0C0C0"/>
                  </a:outerShdw>
                </a:effectLst>
                <a:latin typeface="Arial" charset="0"/>
              </a:rPr>
              <a:t>SO 1  Identify the major characteristics of a corporation.</a:t>
            </a:r>
          </a:p>
        </p:txBody>
      </p:sp>
      <p:sp>
        <p:nvSpPr>
          <p:cNvPr id="12293" name="Rectangle 6"/>
          <p:cNvSpPr>
            <a:spLocks noChangeArrowheads="1"/>
          </p:cNvSpPr>
          <p:nvPr/>
        </p:nvSpPr>
        <p:spPr bwMode="auto">
          <a:xfrm>
            <a:off x="7543800" y="2638426"/>
            <a:ext cx="2819400" cy="790575"/>
          </a:xfrm>
          <a:prstGeom prst="rect">
            <a:avLst/>
          </a:prstGeom>
          <a:solidFill>
            <a:srgbClr val="FFFF99"/>
          </a:solidFill>
          <a:ln w="28575" cap="sq">
            <a:solidFill>
              <a:srgbClr val="800000"/>
            </a:solidFill>
            <a:miter lim="800000"/>
            <a:headEnd type="none" w="sm" len="sm"/>
            <a:tailEnd type="none" w="sm" len="sm"/>
          </a:ln>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sz="2200"/>
              <a:t>Limited to their investment.</a:t>
            </a:r>
          </a:p>
        </p:txBody>
      </p:sp>
      <p:sp>
        <p:nvSpPr>
          <p:cNvPr id="12294" name="Line 8"/>
          <p:cNvSpPr>
            <a:spLocks noChangeShapeType="1"/>
          </p:cNvSpPr>
          <p:nvPr/>
        </p:nvSpPr>
        <p:spPr bwMode="auto">
          <a:xfrm>
            <a:off x="7086600" y="3048000"/>
            <a:ext cx="3810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id-ID"/>
          </a:p>
        </p:txBody>
      </p:sp>
      <p:sp>
        <p:nvSpPr>
          <p:cNvPr id="12295" name="Text Box 2"/>
          <p:cNvSpPr txBox="1">
            <a:spLocks noChangeArrowheads="1"/>
          </p:cNvSpPr>
          <p:nvPr/>
        </p:nvSpPr>
        <p:spPr bwMode="auto">
          <a:xfrm>
            <a:off x="2209800" y="2286000"/>
            <a:ext cx="495300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6075" indent="-34607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lnSpc>
                <a:spcPct val="110000"/>
              </a:lnSpc>
              <a:spcBef>
                <a:spcPct val="35000"/>
              </a:spcBef>
              <a:buSzPct val="80000"/>
              <a:buFontTx/>
              <a:buBlip>
                <a:blip r:embed="rId3"/>
              </a:buBlip>
            </a:pPr>
            <a:r>
              <a:rPr lang="en-US" sz="2200">
                <a:solidFill>
                  <a:srgbClr val="000000"/>
                </a:solidFill>
              </a:rPr>
              <a:t>Separate Legal Existence</a:t>
            </a:r>
          </a:p>
          <a:p>
            <a:pPr algn="l">
              <a:lnSpc>
                <a:spcPct val="110000"/>
              </a:lnSpc>
              <a:spcBef>
                <a:spcPct val="35000"/>
              </a:spcBef>
              <a:buSzPct val="80000"/>
              <a:buFontTx/>
              <a:buBlip>
                <a:blip r:embed="rId3"/>
              </a:buBlip>
            </a:pPr>
            <a:r>
              <a:rPr lang="en-US" sz="2200">
                <a:solidFill>
                  <a:srgbClr val="000000"/>
                </a:solidFill>
              </a:rPr>
              <a:t>Limited Liability of Shareholders</a:t>
            </a:r>
          </a:p>
          <a:p>
            <a:pPr algn="l">
              <a:lnSpc>
                <a:spcPct val="110000"/>
              </a:lnSpc>
              <a:spcBef>
                <a:spcPct val="35000"/>
              </a:spcBef>
              <a:buSzPct val="80000"/>
              <a:buFontTx/>
              <a:buBlip>
                <a:blip r:embed="rId3"/>
              </a:buBlip>
            </a:pPr>
            <a:r>
              <a:rPr lang="en-US" sz="2200">
                <a:solidFill>
                  <a:srgbClr val="000000"/>
                </a:solidFill>
              </a:rPr>
              <a:t>Transferable Ownership Rights</a:t>
            </a:r>
          </a:p>
          <a:p>
            <a:pPr algn="l">
              <a:lnSpc>
                <a:spcPct val="110000"/>
              </a:lnSpc>
              <a:spcBef>
                <a:spcPct val="35000"/>
              </a:spcBef>
              <a:buSzPct val="80000"/>
              <a:buFontTx/>
              <a:buBlip>
                <a:blip r:embed="rId3"/>
              </a:buBlip>
            </a:pPr>
            <a:r>
              <a:rPr lang="en-US" sz="2200">
                <a:solidFill>
                  <a:srgbClr val="000000"/>
                </a:solidFill>
              </a:rPr>
              <a:t>Ability to Acquire Capital</a:t>
            </a:r>
          </a:p>
          <a:p>
            <a:pPr algn="l">
              <a:lnSpc>
                <a:spcPct val="110000"/>
              </a:lnSpc>
              <a:spcBef>
                <a:spcPct val="35000"/>
              </a:spcBef>
              <a:buSzPct val="80000"/>
              <a:buFontTx/>
              <a:buBlip>
                <a:blip r:embed="rId3"/>
              </a:buBlip>
            </a:pPr>
            <a:r>
              <a:rPr lang="en-US" sz="2200">
                <a:solidFill>
                  <a:srgbClr val="000000"/>
                </a:solidFill>
              </a:rPr>
              <a:t>Continuous Life</a:t>
            </a:r>
          </a:p>
          <a:p>
            <a:pPr algn="l">
              <a:lnSpc>
                <a:spcPct val="110000"/>
              </a:lnSpc>
              <a:spcBef>
                <a:spcPct val="35000"/>
              </a:spcBef>
              <a:buSzPct val="80000"/>
              <a:buFontTx/>
              <a:buBlip>
                <a:blip r:embed="rId3"/>
              </a:buBlip>
            </a:pPr>
            <a:r>
              <a:rPr lang="en-US" sz="2200">
                <a:solidFill>
                  <a:srgbClr val="000000"/>
                </a:solidFill>
              </a:rPr>
              <a:t>Corporate Management </a:t>
            </a:r>
          </a:p>
          <a:p>
            <a:pPr algn="l">
              <a:lnSpc>
                <a:spcPct val="110000"/>
              </a:lnSpc>
              <a:spcBef>
                <a:spcPct val="35000"/>
              </a:spcBef>
              <a:buSzPct val="80000"/>
              <a:buFontTx/>
              <a:buBlip>
                <a:blip r:embed="rId3"/>
              </a:buBlip>
            </a:pPr>
            <a:r>
              <a:rPr lang="en-US" sz="2200">
                <a:solidFill>
                  <a:srgbClr val="000000"/>
                </a:solidFill>
              </a:rPr>
              <a:t>Government Regulations</a:t>
            </a:r>
          </a:p>
          <a:p>
            <a:pPr algn="l">
              <a:lnSpc>
                <a:spcPct val="110000"/>
              </a:lnSpc>
              <a:spcBef>
                <a:spcPct val="35000"/>
              </a:spcBef>
              <a:buSzPct val="80000"/>
              <a:buFontTx/>
              <a:buBlip>
                <a:blip r:embed="rId3"/>
              </a:buBlip>
            </a:pPr>
            <a:r>
              <a:rPr lang="en-US" sz="2200">
                <a:solidFill>
                  <a:srgbClr val="000000"/>
                </a:solidFill>
              </a:rPr>
              <a:t>Additional Taxes</a:t>
            </a:r>
          </a:p>
        </p:txBody>
      </p:sp>
    </p:spTree>
    <p:extLst>
      <p:ext uri="{BB962C8B-B14F-4D97-AF65-F5344CB8AC3E}">
        <p14:creationId xmlns:p14="http://schemas.microsoft.com/office/powerpoint/2010/main" val="3909005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1453</Words>
  <Application>Microsoft Office PowerPoint</Application>
  <PresentationFormat>Widescreen</PresentationFormat>
  <Paragraphs>266</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Comic Sans MS</vt:lpstr>
      <vt:lpstr>Times New Roman</vt:lpstr>
      <vt:lpstr>Trebuchet MS</vt:lpstr>
      <vt:lpstr>Wingdings</vt:lpstr>
      <vt:lpstr>Office Theme</vt:lpstr>
      <vt:lpstr>PowerPoint Presentation</vt:lpstr>
      <vt:lpstr>PowerPoint Presentation</vt:lpstr>
      <vt:lpstr>PowerPoint Presentation</vt:lpstr>
      <vt:lpstr>Study Objectives</vt:lpstr>
      <vt:lpstr>PowerPoint Presentation</vt:lpstr>
      <vt:lpstr>The Corporate Form of Organization</vt:lpstr>
      <vt:lpstr>PowerPoint Presentation</vt:lpstr>
      <vt:lpstr>Characteristics of a Corporation</vt:lpstr>
      <vt:lpstr>Characteristics of a Corporation</vt:lpstr>
      <vt:lpstr>Characteristics of a Corporation</vt:lpstr>
      <vt:lpstr>Characteristics of a Corporation</vt:lpstr>
      <vt:lpstr>Characteristics of a Corporation</vt:lpstr>
      <vt:lpstr>Characteristics of a Corporation</vt:lpstr>
      <vt:lpstr>Characteristics of a Corporation</vt:lpstr>
      <vt:lpstr>Characteristics of a Corporation</vt:lpstr>
      <vt:lpstr>Characteristics of a Corporation</vt:lpstr>
      <vt:lpstr>PowerPoint Presentation</vt:lpstr>
      <vt:lpstr>Forming a Corporation</vt:lpstr>
      <vt:lpstr>Ownership Rights of Shareholders</vt:lpstr>
      <vt:lpstr>Ownership Rights of Shareholders</vt:lpstr>
      <vt:lpstr>Ownership Rights of Shareholders</vt:lpstr>
      <vt:lpstr>Ownership Rights of Shareholders</vt:lpstr>
      <vt:lpstr>Share Issue Considerations</vt:lpstr>
      <vt:lpstr>Share Issue Considerations</vt:lpstr>
      <vt:lpstr>Share Issue Considerations</vt:lpstr>
      <vt:lpstr>PowerPoint Presentation</vt:lpstr>
      <vt:lpstr>Share Issue Considerations</vt:lpstr>
      <vt:lpstr>Corporate Capital</vt:lpstr>
      <vt:lpstr>Corporate Capital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2020-01-29T10:20:48Z</dcterms:created>
  <dcterms:modified xsi:type="dcterms:W3CDTF">2020-01-29T10:21:03Z</dcterms:modified>
</cp:coreProperties>
</file>