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679" r:id="rId2"/>
    <p:sldId id="633" r:id="rId3"/>
    <p:sldId id="634" r:id="rId4"/>
    <p:sldId id="515" r:id="rId5"/>
    <p:sldId id="516" r:id="rId6"/>
    <p:sldId id="590" r:id="rId7"/>
    <p:sldId id="517" r:id="rId8"/>
    <p:sldId id="518" r:id="rId9"/>
    <p:sldId id="489" r:id="rId10"/>
    <p:sldId id="640" r:id="rId11"/>
    <p:sldId id="522" r:id="rId12"/>
    <p:sldId id="641" r:id="rId13"/>
    <p:sldId id="457" r:id="rId14"/>
    <p:sldId id="524" r:id="rId15"/>
    <p:sldId id="642" r:id="rId16"/>
    <p:sldId id="526" r:id="rId17"/>
    <p:sldId id="493" r:id="rId18"/>
    <p:sldId id="527" r:id="rId19"/>
    <p:sldId id="528" r:id="rId20"/>
    <p:sldId id="529" r:id="rId21"/>
    <p:sldId id="643" r:id="rId22"/>
    <p:sldId id="531" r:id="rId23"/>
    <p:sldId id="644" r:id="rId24"/>
    <p:sldId id="608" r:id="rId25"/>
    <p:sldId id="645" r:id="rId26"/>
    <p:sldId id="646" r:id="rId27"/>
    <p:sldId id="647" r:id="rId28"/>
    <p:sldId id="648" r:id="rId29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FFFFCC"/>
    <a:srgbClr val="006600"/>
    <a:srgbClr val="FF6600"/>
    <a:srgbClr val="FF3300"/>
    <a:srgbClr val="FFA669"/>
    <a:srgbClr val="FF8F43"/>
    <a:srgbClr val="0000BF"/>
    <a:srgbClr val="5F5F5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0" autoAdjust="0"/>
    <p:restoredTop sz="88632" autoAdjust="0"/>
  </p:normalViewPr>
  <p:slideViewPr>
    <p:cSldViewPr>
      <p:cViewPr varScale="1">
        <p:scale>
          <a:sx n="72" d="100"/>
          <a:sy n="72" d="100"/>
        </p:scale>
        <p:origin x="58" y="3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5310"/>
    </p:cViewPr>
  </p:sorterViewPr>
  <p:notesViewPr>
    <p:cSldViewPr>
      <p:cViewPr>
        <p:scale>
          <a:sx n="75" d="100"/>
          <a:sy n="75" d="100"/>
        </p:scale>
        <p:origin x="-2238" y="72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6.xml"/><Relationship Id="rId18" Type="http://schemas.openxmlformats.org/officeDocument/2006/relationships/slide" Target="slides/slide21.xml"/><Relationship Id="rId3" Type="http://schemas.openxmlformats.org/officeDocument/2006/relationships/slide" Target="slides/slide6.xml"/><Relationship Id="rId21" Type="http://schemas.openxmlformats.org/officeDocument/2006/relationships/slide" Target="slides/slide24.xml"/><Relationship Id="rId7" Type="http://schemas.openxmlformats.org/officeDocument/2006/relationships/slide" Target="slides/slide10.xml"/><Relationship Id="rId12" Type="http://schemas.openxmlformats.org/officeDocument/2006/relationships/slide" Target="slides/slide15.xml"/><Relationship Id="rId17" Type="http://schemas.openxmlformats.org/officeDocument/2006/relationships/slide" Target="slides/slide20.xml"/><Relationship Id="rId25" Type="http://schemas.openxmlformats.org/officeDocument/2006/relationships/slide" Target="slides/slide28.xml"/><Relationship Id="rId2" Type="http://schemas.openxmlformats.org/officeDocument/2006/relationships/slide" Target="slides/slide5.xml"/><Relationship Id="rId16" Type="http://schemas.openxmlformats.org/officeDocument/2006/relationships/slide" Target="slides/slide19.xml"/><Relationship Id="rId20" Type="http://schemas.openxmlformats.org/officeDocument/2006/relationships/slide" Target="slides/slide23.xml"/><Relationship Id="rId1" Type="http://schemas.openxmlformats.org/officeDocument/2006/relationships/slide" Target="slides/slide4.xml"/><Relationship Id="rId6" Type="http://schemas.openxmlformats.org/officeDocument/2006/relationships/slide" Target="slides/slide9.xml"/><Relationship Id="rId11" Type="http://schemas.openxmlformats.org/officeDocument/2006/relationships/slide" Target="slides/slide14.xml"/><Relationship Id="rId24" Type="http://schemas.openxmlformats.org/officeDocument/2006/relationships/slide" Target="slides/slide27.xml"/><Relationship Id="rId5" Type="http://schemas.openxmlformats.org/officeDocument/2006/relationships/slide" Target="slides/slide8.xml"/><Relationship Id="rId15" Type="http://schemas.openxmlformats.org/officeDocument/2006/relationships/slide" Target="slides/slide18.xml"/><Relationship Id="rId23" Type="http://schemas.openxmlformats.org/officeDocument/2006/relationships/slide" Target="slides/slide26.xml"/><Relationship Id="rId10" Type="http://schemas.openxmlformats.org/officeDocument/2006/relationships/slide" Target="slides/slide13.xml"/><Relationship Id="rId19" Type="http://schemas.openxmlformats.org/officeDocument/2006/relationships/slide" Target="slides/slide22.xml"/><Relationship Id="rId4" Type="http://schemas.openxmlformats.org/officeDocument/2006/relationships/slide" Target="slides/slide7.xml"/><Relationship Id="rId9" Type="http://schemas.openxmlformats.org/officeDocument/2006/relationships/slide" Target="slides/slide12.xml"/><Relationship Id="rId14" Type="http://schemas.openxmlformats.org/officeDocument/2006/relationships/slide" Target="slides/slide17.xml"/><Relationship Id="rId22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8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4560888"/>
            <a:ext cx="6583363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5371" tIns="46849" rIns="95371" bIns="468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806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640685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3137" cy="3586163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29509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64548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54013"/>
            <a:ext cx="2095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54013"/>
            <a:ext cx="6134100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78580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350" y="354013"/>
            <a:ext cx="7607300" cy="560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41148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0530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350" y="354013"/>
            <a:ext cx="7607300" cy="5603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505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3485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339468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58027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05726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6431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960165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373227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053382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49350" y="354013"/>
            <a:ext cx="7607300" cy="560387"/>
          </a:xfrm>
          <a:prstGeom prst="rect">
            <a:avLst/>
          </a:prstGeom>
          <a:solidFill>
            <a:srgbClr val="003399"/>
          </a:solidFill>
          <a:ln w="63500">
            <a:solidFill>
              <a:srgbClr val="54385C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76200" y="6477000"/>
            <a:ext cx="6858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dirty="0">
                <a:solidFill>
                  <a:schemeClr val="tx1"/>
                </a:solidFill>
              </a:rPr>
              <a:t>3-</a:t>
            </a:r>
            <a:fld id="{059E5863-EC27-45FC-91DC-A3E3235EBD50}" type="slidenum">
              <a:rPr lang="en-US" altLang="en-US" sz="1200">
                <a:solidFill>
                  <a:schemeClr val="tx1"/>
                </a:solidFill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8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rgbClr val="A4C0E6"/>
              </a:gs>
              <a:gs pos="69000">
                <a:srgbClr val="3740B3"/>
              </a:gs>
              <a:gs pos="100000">
                <a:srgbClr val="6D80CC"/>
              </a:gs>
              <a:gs pos="5000">
                <a:schemeClr val="tx2">
                  <a:lumMod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8962"/>
            <a:ext cx="9144000" cy="53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1"/>
            <a:ext cx="1472689" cy="14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04" y="5513696"/>
            <a:ext cx="3688080" cy="55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0" y="5867400"/>
            <a:ext cx="3429000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accent3"/>
                </a:solidFill>
                <a:latin typeface="Liberation Sans" panose="020B0604020202020204" pitchFamily="34" charset="0"/>
              </a:rPr>
              <a:t>Prepared by</a:t>
            </a:r>
          </a:p>
          <a:p>
            <a:pPr>
              <a:defRPr/>
            </a:pPr>
            <a:r>
              <a:rPr lang="en-US" sz="1400" dirty="0" smtClean="0">
                <a:solidFill>
                  <a:schemeClr val="accent3"/>
                </a:solidFill>
                <a:latin typeface="Liberation Sans" panose="020B0604020202020204" pitchFamily="34" charset="0"/>
              </a:rPr>
              <a:t>Coby Harmon</a:t>
            </a:r>
          </a:p>
          <a:p>
            <a:pPr>
              <a:defRPr/>
            </a:pPr>
            <a:r>
              <a:rPr lang="en-US" sz="1400" dirty="0" smtClean="0">
                <a:solidFill>
                  <a:schemeClr val="accent3"/>
                </a:solidFill>
                <a:latin typeface="Liberation Sans" panose="020B0604020202020204" pitchFamily="34" charset="0"/>
              </a:rPr>
              <a:t>University of California, Santa Barbara</a:t>
            </a:r>
          </a:p>
          <a:p>
            <a:pPr>
              <a:defRPr/>
            </a:pPr>
            <a:r>
              <a:rPr lang="en-US" sz="1400" dirty="0" smtClean="0">
                <a:solidFill>
                  <a:schemeClr val="accent3"/>
                </a:solidFill>
                <a:latin typeface="Liberation Sans" panose="020B0604020202020204" pitchFamily="34" charset="0"/>
              </a:rPr>
              <a:t>Westmont College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268" y="228600"/>
            <a:ext cx="2185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3"/>
                </a:solidFill>
                <a:latin typeface="Constantia" panose="02030602050306030303" pitchFamily="18" charset="0"/>
                <a:cs typeface="Andalus" panose="02020603050405020304" pitchFamily="18" charset="-78"/>
              </a:rPr>
              <a:t>W</a:t>
            </a:r>
            <a:r>
              <a:rPr lang="en-US" sz="4000" dirty="0" smtClean="0">
                <a:solidFill>
                  <a:schemeClr val="accent3"/>
                </a:solidFill>
                <a:latin typeface="Constantia" panose="02030602050306030303" pitchFamily="18" charset="0"/>
                <a:cs typeface="Andalus" panose="02020603050405020304" pitchFamily="18" charset="-78"/>
              </a:rPr>
              <a:t>ILEY</a:t>
            </a:r>
            <a:endParaRPr lang="en-US" sz="4800" dirty="0">
              <a:solidFill>
                <a:schemeClr val="accent3"/>
              </a:solidFill>
              <a:latin typeface="Constantia" panose="02030602050306030303" pitchFamily="18" charset="0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442936"/>
            <a:ext cx="3945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accent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IFRS EDITION</a:t>
            </a:r>
            <a:endParaRPr lang="en-US" sz="4200" dirty="0">
              <a:solidFill>
                <a:schemeClr val="accent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43296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1152"/>
            <a:ext cx="8848725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5104" y="5396552"/>
            <a:ext cx="1905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chemeClr val="tx1"/>
                </a:solidFill>
                <a:latin typeface="Liberation Sans" panose="020B0604020202020204" pitchFamily="34" charset="0"/>
              </a:rPr>
              <a:t>Illustration </a:t>
            </a:r>
            <a:r>
              <a:rPr lang="en-US" sz="12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3-5</a:t>
            </a:r>
            <a:endParaRPr lang="en-US" sz="1200" b="1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algn="l"/>
            <a:r>
              <a:rPr lang="en-US" sz="1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Adjustment for supplies</a:t>
            </a:r>
            <a:endParaRPr lang="en-US" sz="1200" b="0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305800" y="6369050"/>
            <a:ext cx="6858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i="1" dirty="0">
                <a:solidFill>
                  <a:schemeClr val="bg2"/>
                </a:solidFill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5</a:t>
            </a:r>
            <a:endParaRPr lang="en-US" altLang="en-US" sz="1600" i="1" dirty="0">
              <a:solidFill>
                <a:schemeClr val="bg2"/>
              </a:solidFill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861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0"/>
          <p:cNvSpPr txBox="1">
            <a:spLocks noChangeArrowheads="1"/>
          </p:cNvSpPr>
          <p:nvPr/>
        </p:nvSpPr>
        <p:spPr bwMode="auto">
          <a:xfrm>
            <a:off x="609600" y="1295400"/>
            <a:ext cx="56388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  <a:latin typeface="Liberation Sans" panose="020B0604020202020204" pitchFamily="34" charset="0"/>
              </a:rPr>
              <a:t>Illustration: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 On October 4, </a:t>
            </a:r>
            <a:r>
              <a:rPr lang="en-US" alt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Yazici 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Advertising </a:t>
            </a:r>
            <a:r>
              <a:rPr lang="en-US" alt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Inc. 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paid </a:t>
            </a:r>
            <a:r>
              <a:rPr lang="en-US" altLang="en-US" sz="2100" b="0" dirty="0" smtClean="0">
                <a:solidFill>
                  <a:schemeClr val="tx1"/>
                </a:solidFill>
                <a:latin typeface="Calibri"/>
              </a:rPr>
              <a:t>₺</a:t>
            </a:r>
            <a:r>
              <a:rPr lang="en-US" alt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600 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for a one-year fire insurance policy. Coverage began on October 1. </a:t>
            </a:r>
            <a:r>
              <a:rPr lang="en-US" alt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Yazici 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recorded the payment by increasing (debiting) Prepaid Insurance. This account shows a balance of </a:t>
            </a:r>
            <a:r>
              <a:rPr lang="en-US" altLang="en-US" sz="2100" b="0" dirty="0" smtClean="0">
                <a:solidFill>
                  <a:schemeClr val="tx1"/>
                </a:solidFill>
                <a:latin typeface="Calibri"/>
              </a:rPr>
              <a:t>₺</a:t>
            </a:r>
            <a:r>
              <a:rPr lang="en-US" alt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600 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in the October 31 trial balance.  Insurance of </a:t>
            </a:r>
            <a:r>
              <a:rPr lang="en-US" altLang="en-US" sz="2100" b="0" dirty="0" smtClean="0">
                <a:solidFill>
                  <a:schemeClr val="tx1"/>
                </a:solidFill>
                <a:latin typeface="Calibri"/>
              </a:rPr>
              <a:t>₺</a:t>
            </a:r>
            <a:r>
              <a:rPr lang="en-US" alt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50 (</a:t>
            </a:r>
            <a:r>
              <a:rPr lang="en-US" altLang="en-US" sz="2100" b="0" dirty="0" smtClean="0">
                <a:solidFill>
                  <a:schemeClr val="tx1"/>
                </a:solidFill>
                <a:latin typeface="Calibri"/>
              </a:rPr>
              <a:t>₺</a:t>
            </a:r>
            <a:r>
              <a:rPr lang="en-US" alt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600 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  <a:cs typeface="Arial" charset="0"/>
              </a:rPr>
              <a:t>÷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12) expires each month.</a:t>
            </a:r>
          </a:p>
        </p:txBody>
      </p:sp>
      <p:sp>
        <p:nvSpPr>
          <p:cNvPr id="315429" name="Text Box 37"/>
          <p:cNvSpPr txBox="1">
            <a:spLocks noChangeArrowheads="1"/>
          </p:cNvSpPr>
          <p:nvPr/>
        </p:nvSpPr>
        <p:spPr bwMode="auto">
          <a:xfrm>
            <a:off x="1981200" y="5607050"/>
            <a:ext cx="3505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  <a:cs typeface="Arial" charset="0"/>
              </a:rPr>
              <a:t>Prepaid Insurance</a:t>
            </a:r>
          </a:p>
        </p:txBody>
      </p:sp>
      <p:sp>
        <p:nvSpPr>
          <p:cNvPr id="315432" name="Text Box 40"/>
          <p:cNvSpPr txBox="1">
            <a:spLocks noChangeArrowheads="1"/>
          </p:cNvSpPr>
          <p:nvPr/>
        </p:nvSpPr>
        <p:spPr bwMode="auto">
          <a:xfrm>
            <a:off x="5791200" y="5607050"/>
            <a:ext cx="1219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  <a:cs typeface="Arial" charset="0"/>
              </a:rPr>
              <a:t>50</a:t>
            </a:r>
          </a:p>
        </p:txBody>
      </p:sp>
      <p:sp>
        <p:nvSpPr>
          <p:cNvPr id="315433" name="Text Box 41"/>
          <p:cNvSpPr txBox="1">
            <a:spLocks noChangeArrowheads="1"/>
          </p:cNvSpPr>
          <p:nvPr/>
        </p:nvSpPr>
        <p:spPr bwMode="auto">
          <a:xfrm>
            <a:off x="1981200" y="5148263"/>
            <a:ext cx="29718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  <a:cs typeface="Arial" charset="0"/>
              </a:rPr>
              <a:t>Insurance Expense</a:t>
            </a:r>
          </a:p>
        </p:txBody>
      </p:sp>
      <p:sp>
        <p:nvSpPr>
          <p:cNvPr id="315434" name="Text Box 42"/>
          <p:cNvSpPr txBox="1">
            <a:spLocks noChangeArrowheads="1"/>
          </p:cNvSpPr>
          <p:nvPr/>
        </p:nvSpPr>
        <p:spPr bwMode="auto">
          <a:xfrm>
            <a:off x="4800600" y="5148263"/>
            <a:ext cx="1219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  <a:cs typeface="Arial" charset="0"/>
              </a:rPr>
              <a:t>50</a:t>
            </a:r>
          </a:p>
        </p:txBody>
      </p:sp>
      <p:sp>
        <p:nvSpPr>
          <p:cNvPr id="28679" name="Text Box 48"/>
          <p:cNvSpPr txBox="1">
            <a:spLocks noChangeArrowheads="1"/>
          </p:cNvSpPr>
          <p:nvPr/>
        </p:nvSpPr>
        <p:spPr bwMode="auto">
          <a:xfrm>
            <a:off x="609600" y="5148263"/>
            <a:ext cx="1219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  <a:cs typeface="Arial" charset="0"/>
              </a:rPr>
              <a:t>Oct. 31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09600" y="304800"/>
            <a:ext cx="8229600" cy="56038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smtClean="0">
                <a:solidFill>
                  <a:srgbClr val="006600"/>
                </a:solidFill>
                <a:latin typeface="Liberation Sans" panose="020B0604020202020204" pitchFamily="34" charset="0"/>
              </a:rPr>
              <a:t>PREPAID EXPENSES</a:t>
            </a:r>
            <a:endParaRPr lang="en-US" altLang="en-US" sz="3200" dirty="0">
              <a:solidFill>
                <a:srgbClr val="006600"/>
              </a:solidFill>
              <a:latin typeface="Liberation Sans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930" y="609600"/>
            <a:ext cx="2040870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305800" y="6369050"/>
            <a:ext cx="6858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i="1" dirty="0">
                <a:solidFill>
                  <a:schemeClr val="bg2"/>
                </a:solidFill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5</a:t>
            </a:r>
            <a:endParaRPr lang="en-US" altLang="en-US" sz="1600" i="1" dirty="0">
              <a:solidFill>
                <a:schemeClr val="bg2"/>
              </a:solidFill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29" grpId="0" autoUpdateAnimBg="0"/>
      <p:bldP spid="315432" grpId="0" autoUpdateAnimBg="0"/>
      <p:bldP spid="315433" grpId="0" autoUpdateAnimBg="0"/>
      <p:bldP spid="31543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952" y="5454639"/>
            <a:ext cx="1905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chemeClr val="tx1"/>
                </a:solidFill>
                <a:latin typeface="Liberation Sans" panose="020B0604020202020204" pitchFamily="34" charset="0"/>
              </a:rPr>
              <a:t>Illustration </a:t>
            </a:r>
            <a:r>
              <a:rPr lang="en-US" sz="12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3-6</a:t>
            </a:r>
            <a:endParaRPr lang="en-US" sz="1200" b="1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algn="l"/>
            <a:r>
              <a:rPr lang="en-US" sz="1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Adjustment for insurance</a:t>
            </a:r>
            <a:endParaRPr lang="en-US" sz="1200" b="0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3856"/>
            <a:ext cx="8686800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305800" y="6369050"/>
            <a:ext cx="6858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i="1" dirty="0">
                <a:solidFill>
                  <a:schemeClr val="bg2"/>
                </a:solidFill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5</a:t>
            </a:r>
            <a:endParaRPr lang="en-US" altLang="en-US" sz="1600" i="1" dirty="0">
              <a:solidFill>
                <a:schemeClr val="bg2"/>
              </a:solidFill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96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609600" y="1295400"/>
            <a:ext cx="7620000" cy="412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685800" indent="-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ts val="1200"/>
              </a:spcBef>
              <a:buClrTx/>
              <a:buSzPct val="80000"/>
              <a:buFontTx/>
              <a:buNone/>
            </a:pPr>
            <a:r>
              <a:rPr lang="en-US" altLang="en-US" sz="26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DEPRECIATION</a:t>
            </a:r>
            <a:endParaRPr lang="en-US" altLang="en-US" sz="2600" b="0" dirty="0" smtClean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lvl="1">
              <a:lnSpc>
                <a:spcPct val="125000"/>
              </a:lnSpc>
              <a:spcBef>
                <a:spcPts val="12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Buildings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, </a:t>
            </a:r>
            <a:r>
              <a:rPr lang="en-US" altLang="en-US" sz="2200" dirty="0">
                <a:solidFill>
                  <a:schemeClr val="tx1"/>
                </a:solidFill>
                <a:latin typeface="Liberation Sans" panose="020B0604020202020204" pitchFamily="34" charset="0"/>
              </a:rPr>
              <a:t>equipment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, and </a:t>
            </a:r>
            <a:r>
              <a:rPr lang="en-US" altLang="en-US" sz="2200" dirty="0">
                <a:solidFill>
                  <a:schemeClr val="tx1"/>
                </a:solidFill>
                <a:latin typeface="Liberation Sans" panose="020B0604020202020204" pitchFamily="34" charset="0"/>
              </a:rPr>
              <a:t>motor vehicles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(assets that provide service for many years) are </a:t>
            </a:r>
            <a:r>
              <a:rPr lang="en-US" altLang="en-US" sz="2200" dirty="0">
                <a:solidFill>
                  <a:schemeClr val="tx1"/>
                </a:solidFill>
                <a:latin typeface="Liberation Sans" panose="020B0604020202020204" pitchFamily="34" charset="0"/>
              </a:rPr>
              <a:t>recorded as assets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, rather than an expense, on the date acquired.</a:t>
            </a:r>
          </a:p>
          <a:p>
            <a:pPr lvl="1">
              <a:lnSpc>
                <a:spcPct val="125000"/>
              </a:lnSpc>
              <a:spcBef>
                <a:spcPts val="12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dirty="0">
                <a:solidFill>
                  <a:schemeClr val="hlink"/>
                </a:solidFill>
                <a:latin typeface="Liberation Sans" panose="020B0604020202020204" pitchFamily="34" charset="0"/>
              </a:rPr>
              <a:t>Depreciation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is the process of </a:t>
            </a:r>
            <a:r>
              <a:rPr lang="en-US" altLang="en-US" sz="2200" dirty="0">
                <a:solidFill>
                  <a:schemeClr val="tx1"/>
                </a:solidFill>
                <a:latin typeface="Liberation Sans" panose="020B0604020202020204" pitchFamily="34" charset="0"/>
              </a:rPr>
              <a:t>allocating the cost of an asset to expense 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over its </a:t>
            </a:r>
            <a:r>
              <a:rPr lang="en-US" altLang="en-US" sz="2200" dirty="0">
                <a:solidFill>
                  <a:schemeClr val="hlink"/>
                </a:solidFill>
                <a:latin typeface="Liberation Sans" panose="020B0604020202020204" pitchFamily="34" charset="0"/>
              </a:rPr>
              <a:t>useful life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.</a:t>
            </a:r>
          </a:p>
          <a:p>
            <a:pPr lvl="1">
              <a:lnSpc>
                <a:spcPct val="125000"/>
              </a:lnSpc>
              <a:spcBef>
                <a:spcPts val="12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Depreciation</a:t>
            </a:r>
            <a:r>
              <a:rPr lang="en-US" altLang="en-US" sz="2200" dirty="0">
                <a:solidFill>
                  <a:schemeClr val="tx1"/>
                </a:solidFill>
                <a:latin typeface="Liberation Sans" panose="020B0604020202020204" pitchFamily="34" charset="0"/>
              </a:rPr>
              <a:t> does not attempt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to report the actual change in the </a:t>
            </a:r>
            <a:r>
              <a:rPr lang="en-US" altLang="en-US" sz="2200" dirty="0">
                <a:solidFill>
                  <a:schemeClr val="tx1"/>
                </a:solidFill>
                <a:latin typeface="Liberation Sans" panose="020B0604020202020204" pitchFamily="34" charset="0"/>
              </a:rPr>
              <a:t>value of the asset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304800"/>
            <a:ext cx="8229600" cy="56038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smtClean="0">
                <a:solidFill>
                  <a:srgbClr val="006600"/>
                </a:solidFill>
                <a:latin typeface="Liberation Sans" panose="020B0604020202020204" pitchFamily="34" charset="0"/>
              </a:rPr>
              <a:t>PREPAID EXPENSES</a:t>
            </a:r>
            <a:endParaRPr lang="en-US" altLang="en-US" sz="3200" dirty="0">
              <a:solidFill>
                <a:srgbClr val="0066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305800" y="6369050"/>
            <a:ext cx="6858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i="1" dirty="0">
                <a:solidFill>
                  <a:schemeClr val="bg2"/>
                </a:solidFill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5</a:t>
            </a:r>
            <a:endParaRPr lang="en-US" altLang="en-US" sz="1600" i="1" dirty="0">
              <a:solidFill>
                <a:schemeClr val="bg2"/>
              </a:solidFill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434" name="Text Box 42"/>
          <p:cNvSpPr txBox="1">
            <a:spLocks noChangeArrowheads="1"/>
          </p:cNvSpPr>
          <p:nvPr/>
        </p:nvSpPr>
        <p:spPr bwMode="auto">
          <a:xfrm>
            <a:off x="3810000" y="3319463"/>
            <a:ext cx="1219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  <a:cs typeface="Arial" charset="0"/>
              </a:rPr>
              <a:t>40</a:t>
            </a:r>
          </a:p>
        </p:txBody>
      </p:sp>
      <p:sp>
        <p:nvSpPr>
          <p:cNvPr id="31747" name="Text Box 20"/>
          <p:cNvSpPr txBox="1">
            <a:spLocks noChangeArrowheads="1"/>
          </p:cNvSpPr>
          <p:nvPr/>
        </p:nvSpPr>
        <p:spPr bwMode="auto">
          <a:xfrm>
            <a:off x="609600" y="1295400"/>
            <a:ext cx="56388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  <a:latin typeface="Liberation Sans" panose="020B0604020202020204" pitchFamily="34" charset="0"/>
              </a:rPr>
              <a:t>Illustration:  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For </a:t>
            </a:r>
            <a:r>
              <a:rPr lang="en-US" alt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Yazici 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Advertising, assume that depreciation on the equipment is </a:t>
            </a:r>
            <a:r>
              <a:rPr lang="en-US" altLang="en-US" sz="2100" b="0" dirty="0" smtClean="0">
                <a:solidFill>
                  <a:schemeClr val="tx1"/>
                </a:solidFill>
                <a:latin typeface="Calibri"/>
              </a:rPr>
              <a:t>₺</a:t>
            </a:r>
            <a:r>
              <a:rPr lang="en-US" alt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480 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a year, or </a:t>
            </a:r>
            <a:r>
              <a:rPr lang="en-US" altLang="en-US" sz="2100" b="0" dirty="0" smtClean="0">
                <a:solidFill>
                  <a:schemeClr val="tx1"/>
                </a:solidFill>
                <a:latin typeface="Calibri"/>
              </a:rPr>
              <a:t>₺</a:t>
            </a:r>
            <a:r>
              <a:rPr lang="en-US" alt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40 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per month.</a:t>
            </a:r>
          </a:p>
        </p:txBody>
      </p:sp>
      <p:sp>
        <p:nvSpPr>
          <p:cNvPr id="315429" name="Text Box 37"/>
          <p:cNvSpPr txBox="1">
            <a:spLocks noChangeArrowheads="1"/>
          </p:cNvSpPr>
          <p:nvPr/>
        </p:nvSpPr>
        <p:spPr bwMode="auto">
          <a:xfrm>
            <a:off x="609600" y="3778250"/>
            <a:ext cx="48768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  <a:cs typeface="Arial" charset="0"/>
              </a:rPr>
              <a:t>Accumulated Depreciation</a:t>
            </a:r>
          </a:p>
        </p:txBody>
      </p:sp>
      <p:sp>
        <p:nvSpPr>
          <p:cNvPr id="315432" name="Text Box 40"/>
          <p:cNvSpPr txBox="1">
            <a:spLocks noChangeArrowheads="1"/>
          </p:cNvSpPr>
          <p:nvPr/>
        </p:nvSpPr>
        <p:spPr bwMode="auto">
          <a:xfrm>
            <a:off x="4800600" y="3778250"/>
            <a:ext cx="1219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  <a:cs typeface="Arial" charset="0"/>
              </a:rPr>
              <a:t>40</a:t>
            </a:r>
          </a:p>
        </p:txBody>
      </p:sp>
      <p:sp>
        <p:nvSpPr>
          <p:cNvPr id="315433" name="Text Box 41"/>
          <p:cNvSpPr txBox="1">
            <a:spLocks noChangeArrowheads="1"/>
          </p:cNvSpPr>
          <p:nvPr/>
        </p:nvSpPr>
        <p:spPr bwMode="auto">
          <a:xfrm>
            <a:off x="609600" y="3319463"/>
            <a:ext cx="3810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  <a:cs typeface="Arial" charset="0"/>
              </a:rPr>
              <a:t>Depreciation Expense</a:t>
            </a:r>
          </a:p>
        </p:txBody>
      </p:sp>
      <p:sp>
        <p:nvSpPr>
          <p:cNvPr id="31751" name="Text Box 48"/>
          <p:cNvSpPr txBox="1">
            <a:spLocks noChangeArrowheads="1"/>
          </p:cNvSpPr>
          <p:nvPr/>
        </p:nvSpPr>
        <p:spPr bwMode="auto">
          <a:xfrm>
            <a:off x="609600" y="2786063"/>
            <a:ext cx="1219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  <a:cs typeface="Arial" charset="0"/>
              </a:rPr>
              <a:t>Oct. 31</a:t>
            </a: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31754" name="Text Box 20"/>
          <p:cNvSpPr txBox="1">
            <a:spLocks noChangeArrowheads="1"/>
          </p:cNvSpPr>
          <p:nvPr/>
        </p:nvSpPr>
        <p:spPr bwMode="auto">
          <a:xfrm>
            <a:off x="609600" y="4495800"/>
            <a:ext cx="47244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  <a:latin typeface="Liberation Sans" panose="020B0604020202020204" pitchFamily="34" charset="0"/>
              </a:rPr>
              <a:t>Accumulated Depreciation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is called a </a:t>
            </a:r>
            <a:r>
              <a:rPr lang="en-US" altLang="en-US" sz="2100" dirty="0">
                <a:solidFill>
                  <a:schemeClr val="hlink"/>
                </a:solidFill>
                <a:latin typeface="Liberation Sans" panose="020B0604020202020204" pitchFamily="34" charset="0"/>
              </a:rPr>
              <a:t>contra asset account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62200" y="5486400"/>
            <a:ext cx="3878422" cy="1049497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/>
        </p:spPr>
        <p:txBody>
          <a:bodyPr lIns="182880" rIns="182880" anchor="ctr" anchorCtr="0">
            <a:no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109538" indent="-109538">
              <a:spcBef>
                <a:spcPct val="0"/>
              </a:spcBef>
              <a:buClrTx/>
              <a:buSzPct val="100000"/>
              <a:buFont typeface="Liberation Sans" panose="020B0604020202020204" pitchFamily="34" charset="0"/>
              <a:buChar char="•"/>
            </a:pPr>
            <a:r>
              <a:rPr lang="en-US" altLang="en-US" sz="1400" dirty="0" smtClean="0">
                <a:solidFill>
                  <a:srgbClr val="00355C"/>
                </a:solidFill>
                <a:latin typeface="Liberation Sans" panose="020B0604020202020204" pitchFamily="34" charset="0"/>
              </a:rPr>
              <a:t>HELPFUL HINT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All </a:t>
            </a:r>
            <a:r>
              <a:rPr lang="en-US" altLang="en-US" sz="14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contra accounts have increases, decreases, and normal balances opposite to the account to which they relate.</a:t>
            </a:r>
            <a:endParaRPr lang="en-US" altLang="en-US" sz="1400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09600" y="304800"/>
            <a:ext cx="8229600" cy="56038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smtClean="0">
                <a:solidFill>
                  <a:srgbClr val="006600"/>
                </a:solidFill>
                <a:latin typeface="Liberation Sans" panose="020B0604020202020204" pitchFamily="34" charset="0"/>
              </a:rPr>
              <a:t>PREPAID EXPENSES</a:t>
            </a:r>
            <a:endParaRPr lang="en-US" altLang="en-US" sz="3200" dirty="0">
              <a:solidFill>
                <a:srgbClr val="006600"/>
              </a:solidFill>
              <a:latin typeface="Liberation Sans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71600"/>
            <a:ext cx="2143125" cy="449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8305800" y="6369050"/>
            <a:ext cx="6858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i="1" dirty="0">
                <a:solidFill>
                  <a:schemeClr val="bg2"/>
                </a:solidFill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5</a:t>
            </a:r>
            <a:endParaRPr lang="en-US" altLang="en-US" sz="1600" i="1" dirty="0">
              <a:solidFill>
                <a:schemeClr val="bg2"/>
              </a:solidFill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34" grpId="0" autoUpdateAnimBg="0"/>
      <p:bldP spid="315429" grpId="0" autoUpdateAnimBg="0"/>
      <p:bldP spid="315432" grpId="0" autoUpdateAnimBg="0"/>
      <p:bldP spid="315433" grpId="0" autoUpdateAnimBg="0"/>
      <p:bldP spid="31754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87104" y="6306487"/>
            <a:ext cx="2313296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chemeClr val="tx1"/>
                </a:solidFill>
                <a:latin typeface="Liberation Sans" panose="020B0604020202020204" pitchFamily="34" charset="0"/>
              </a:rPr>
              <a:t>Illustration </a:t>
            </a:r>
            <a:r>
              <a:rPr lang="en-US" sz="12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3-7</a:t>
            </a:r>
            <a:endParaRPr lang="en-US" sz="1200" b="1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algn="l"/>
            <a:r>
              <a:rPr lang="en-US" sz="1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Adjustment for depreciation</a:t>
            </a:r>
            <a:endParaRPr lang="en-US" sz="1200" b="0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59" y="279369"/>
            <a:ext cx="7921641" cy="59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305800" y="6369050"/>
            <a:ext cx="6858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i="1" dirty="0">
                <a:solidFill>
                  <a:schemeClr val="bg2"/>
                </a:solidFill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5</a:t>
            </a:r>
            <a:endParaRPr lang="en-US" altLang="en-US" sz="1600" i="1" dirty="0">
              <a:solidFill>
                <a:schemeClr val="bg2"/>
              </a:solidFill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840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33797" name="Text Box 9"/>
          <p:cNvSpPr txBox="1">
            <a:spLocks noChangeArrowheads="1"/>
          </p:cNvSpPr>
          <p:nvPr/>
        </p:nvSpPr>
        <p:spPr bwMode="auto">
          <a:xfrm>
            <a:off x="914400" y="6234752"/>
            <a:ext cx="55626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/>
                </a:solidFill>
                <a:latin typeface="Liberation Sans" panose="020B0604020202020204" pitchFamily="34" charset="0"/>
              </a:defRPr>
            </a:lvl1pPr>
          </a:lstStyle>
          <a:p>
            <a:r>
              <a:rPr lang="en-US" dirty="0"/>
              <a:t>Illustration 3-8</a:t>
            </a:r>
          </a:p>
          <a:p>
            <a:r>
              <a:rPr lang="en-US" b="0" dirty="0"/>
              <a:t>Statement of </a:t>
            </a:r>
            <a:r>
              <a:rPr lang="en-US" b="0" dirty="0" smtClean="0"/>
              <a:t>financial position presentation </a:t>
            </a:r>
            <a:r>
              <a:rPr lang="en-US" b="0" dirty="0"/>
              <a:t>of </a:t>
            </a:r>
            <a:r>
              <a:rPr lang="en-US" b="0" dirty="0" smtClean="0"/>
              <a:t>accumulated depreciation</a:t>
            </a:r>
            <a:endParaRPr lang="en-US" altLang="en-US" b="0" dirty="0"/>
          </a:p>
        </p:txBody>
      </p:sp>
      <p:sp>
        <p:nvSpPr>
          <p:cNvPr id="33798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7620000" cy="355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685800" indent="-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ts val="900"/>
              </a:spcBef>
              <a:buClrTx/>
              <a:buSzPct val="80000"/>
              <a:buFontTx/>
              <a:buNone/>
            </a:pPr>
            <a:r>
              <a:rPr lang="en-US" altLang="en-US" sz="2600" dirty="0">
                <a:solidFill>
                  <a:schemeClr val="tx1"/>
                </a:solidFill>
                <a:latin typeface="Liberation Sans" panose="020B0604020202020204" pitchFamily="34" charset="0"/>
              </a:rPr>
              <a:t>Statement Presentation</a:t>
            </a:r>
            <a:endParaRPr lang="en-US" altLang="en-US" sz="2600" b="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lvl="1">
              <a:lnSpc>
                <a:spcPct val="125000"/>
              </a:lnSpc>
              <a:spcBef>
                <a:spcPts val="9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Accumulated 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Depreciation is a </a:t>
            </a:r>
            <a:r>
              <a:rPr lang="en-US" altLang="en-US" sz="2200" dirty="0">
                <a:solidFill>
                  <a:schemeClr val="tx1"/>
                </a:solidFill>
                <a:latin typeface="Liberation Sans" panose="020B0604020202020204" pitchFamily="34" charset="0"/>
              </a:rPr>
              <a:t>contra asset account 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(credit). </a:t>
            </a:r>
          </a:p>
          <a:p>
            <a:pPr lvl="1">
              <a:lnSpc>
                <a:spcPct val="125000"/>
              </a:lnSpc>
              <a:spcBef>
                <a:spcPts val="9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dirty="0">
                <a:solidFill>
                  <a:schemeClr val="tx1"/>
                </a:solidFill>
                <a:latin typeface="Liberation Sans" panose="020B0604020202020204" pitchFamily="34" charset="0"/>
              </a:rPr>
              <a:t>Appears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</a:t>
            </a:r>
            <a:r>
              <a:rPr lang="en-US" altLang="en-US" sz="2200" dirty="0">
                <a:solidFill>
                  <a:schemeClr val="tx1"/>
                </a:solidFill>
                <a:latin typeface="Liberation Sans" panose="020B0604020202020204" pitchFamily="34" charset="0"/>
              </a:rPr>
              <a:t>just after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the account it offsets (Equipment) on the balance sheet. </a:t>
            </a:r>
          </a:p>
          <a:p>
            <a:pPr lvl="1">
              <a:lnSpc>
                <a:spcPct val="125000"/>
              </a:lnSpc>
              <a:spcBef>
                <a:spcPts val="9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dirty="0">
                <a:solidFill>
                  <a:schemeClr val="hlink"/>
                </a:solidFill>
                <a:latin typeface="Liberation Sans" panose="020B0604020202020204" pitchFamily="34" charset="0"/>
              </a:rPr>
              <a:t>Book value</a:t>
            </a: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is the difference between the cost of any depreciable asset and its accumulated depreciation.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09600" y="304800"/>
            <a:ext cx="8229600" cy="56038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smtClean="0">
                <a:solidFill>
                  <a:srgbClr val="006600"/>
                </a:solidFill>
                <a:latin typeface="Liberation Sans" panose="020B0604020202020204" pitchFamily="34" charset="0"/>
              </a:rPr>
              <a:t>PREPAID EXPENSES</a:t>
            </a:r>
            <a:endParaRPr lang="en-US" altLang="en-US" sz="3200" dirty="0">
              <a:solidFill>
                <a:srgbClr val="006600"/>
              </a:solidFill>
              <a:latin typeface="Liberation Sans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02200"/>
            <a:ext cx="7696200" cy="1270000"/>
          </a:xfrm>
          <a:prstGeom prst="rect">
            <a:avLst/>
          </a:prstGeom>
          <a:noFill/>
          <a:ln w="1905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305800" y="6369050"/>
            <a:ext cx="6858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i="1" dirty="0">
                <a:solidFill>
                  <a:schemeClr val="bg2"/>
                </a:solidFill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5</a:t>
            </a:r>
            <a:endParaRPr lang="en-US" altLang="en-US" sz="1600" i="1" dirty="0">
              <a:solidFill>
                <a:schemeClr val="bg2"/>
              </a:solidFill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Line 11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9600" y="304800"/>
            <a:ext cx="8229600" cy="56038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smtClean="0">
                <a:solidFill>
                  <a:srgbClr val="006600"/>
                </a:solidFill>
                <a:latin typeface="Liberation Sans" panose="020B0604020202020204" pitchFamily="34" charset="0"/>
              </a:rPr>
              <a:t>PREPAID EXPENSES</a:t>
            </a:r>
            <a:endParaRPr lang="en-US" altLang="en-US" sz="3200" dirty="0">
              <a:solidFill>
                <a:srgbClr val="006600"/>
              </a:solidFill>
              <a:latin typeface="Liberation Sans" panose="020B0604020202020204" pitchFamily="34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76388"/>
            <a:ext cx="8534400" cy="2233612"/>
          </a:xfrm>
          <a:prstGeom prst="rect">
            <a:avLst/>
          </a:prstGeom>
          <a:noFill/>
          <a:ln w="1905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3872552"/>
            <a:ext cx="4572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Liberation Sans" panose="020B0604020202020204" pitchFamily="34" charset="0"/>
              </a:rPr>
              <a:t>Illustration 3-9</a:t>
            </a:r>
          </a:p>
          <a:p>
            <a:r>
              <a:rPr lang="en-US" sz="1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Accounting for </a:t>
            </a:r>
            <a:r>
              <a:rPr lang="en-US" sz="1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prepaid expenses</a:t>
            </a:r>
            <a:endParaRPr lang="en-US" sz="1200" b="0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305800" y="6369050"/>
            <a:ext cx="6858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i="1" dirty="0">
                <a:solidFill>
                  <a:schemeClr val="bg2"/>
                </a:solidFill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5</a:t>
            </a:r>
            <a:endParaRPr lang="en-US" altLang="en-US" sz="1600" i="1" dirty="0">
              <a:solidFill>
                <a:schemeClr val="bg2"/>
              </a:solidFill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95400"/>
            <a:ext cx="8077200" cy="91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120000"/>
              </a:lnSpc>
              <a:buClr>
                <a:srgbClr val="006666"/>
              </a:buClr>
              <a:buSzTx/>
              <a:buFont typeface="Monotype Sorts" pitchFamily="2" charset="2"/>
              <a:buNone/>
            </a:pPr>
            <a:r>
              <a:rPr lang="en-US" altLang="en-US" sz="2200" b="0" dirty="0" smtClean="0">
                <a:effectLst/>
                <a:latin typeface="Liberation Sans" panose="020B0604020202020204" pitchFamily="34" charset="0"/>
              </a:rPr>
              <a:t>Receipt of cash that is recorded as a liability because the service has not been performed.</a:t>
            </a:r>
          </a:p>
        </p:txBody>
      </p:sp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838200" y="3951288"/>
            <a:ext cx="27432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571500" indent="-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lvl="1"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100" b="0" dirty="0">
                <a:latin typeface="Liberation Sans" panose="020B0604020202020204" pitchFamily="34" charset="0"/>
              </a:rPr>
              <a:t>Rent</a:t>
            </a:r>
          </a:p>
          <a:p>
            <a:pPr lvl="1"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100" b="0" dirty="0">
                <a:latin typeface="Liberation Sans" panose="020B0604020202020204" pitchFamily="34" charset="0"/>
              </a:rPr>
              <a:t>Airline tickets</a:t>
            </a:r>
          </a:p>
        </p:txBody>
      </p:sp>
      <p:sp>
        <p:nvSpPr>
          <p:cNvPr id="35847" name="Rectangle 12"/>
          <p:cNvSpPr>
            <a:spLocks noChangeArrowheads="1"/>
          </p:cNvSpPr>
          <p:nvPr/>
        </p:nvSpPr>
        <p:spPr bwMode="auto">
          <a:xfrm>
            <a:off x="3886200" y="3930650"/>
            <a:ext cx="48006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571500" indent="-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lvl="1"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100" b="0" dirty="0">
                <a:latin typeface="Liberation Sans" panose="020B0604020202020204" pitchFamily="34" charset="0"/>
              </a:rPr>
              <a:t>Magazine subscriptions</a:t>
            </a:r>
          </a:p>
          <a:p>
            <a:pPr lvl="1"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100" b="0" dirty="0">
                <a:latin typeface="Liberation Sans" panose="020B0604020202020204" pitchFamily="34" charset="0"/>
              </a:rPr>
              <a:t>Customer deposits</a:t>
            </a:r>
          </a:p>
        </p:txBody>
      </p:sp>
      <p:sp>
        <p:nvSpPr>
          <p:cNvPr id="35848" name="Rectangle 13"/>
          <p:cNvSpPr>
            <a:spLocks noChangeArrowheads="1"/>
          </p:cNvSpPr>
          <p:nvPr/>
        </p:nvSpPr>
        <p:spPr bwMode="auto">
          <a:xfrm>
            <a:off x="609600" y="3429000"/>
            <a:ext cx="6324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ClrTx/>
              <a:buSzPct val="80000"/>
              <a:buFontTx/>
              <a:buNone/>
            </a:pPr>
            <a:r>
              <a:rPr lang="en-US" altLang="en-US" sz="2200" b="0" dirty="0">
                <a:latin typeface="Liberation Sans" panose="020B0604020202020204" pitchFamily="34" charset="0"/>
              </a:rPr>
              <a:t>Unearned revenues often occur in regard to:</a:t>
            </a: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09600" y="304800"/>
            <a:ext cx="8229600" cy="56038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smtClean="0">
                <a:solidFill>
                  <a:srgbClr val="006600"/>
                </a:solidFill>
                <a:latin typeface="Liberation Sans" panose="020B0604020202020204" pitchFamily="34" charset="0"/>
              </a:rPr>
              <a:t>UNEARNED REVENUES</a:t>
            </a:r>
            <a:endParaRPr lang="en-US" altLang="en-US" sz="3200" dirty="0">
              <a:solidFill>
                <a:srgbClr val="0066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990600" y="2544763"/>
            <a:ext cx="2438400" cy="49244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bIns="91440">
            <a:spAutoFit/>
          </a:bodyPr>
          <a:lstStyle>
            <a:defPPr>
              <a:defRPr lang="en-US"/>
            </a:defPPr>
            <a:lvl1pPr marL="457200" indent="-457200" algn="ctr">
              <a:defRPr sz="2300">
                <a:solidFill>
                  <a:schemeClr val="tx1"/>
                </a:solidFill>
                <a:latin typeface="Liberation Sans" panose="020B0604020202020204" pitchFamily="34" charset="0"/>
                <a:cs typeface="Arial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Cash Receipt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094288" y="2544763"/>
            <a:ext cx="3135312" cy="49244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bIns="91440">
            <a:spAutoFit/>
          </a:bodyPr>
          <a:lstStyle>
            <a:defPPr>
              <a:defRPr lang="en-US"/>
            </a:defPPr>
            <a:lvl1pPr marL="457200" indent="-457200" algn="ctr">
              <a:defRPr sz="2300">
                <a:solidFill>
                  <a:schemeClr val="tx1"/>
                </a:solidFill>
                <a:latin typeface="Liberation Sans" panose="020B0604020202020204" pitchFamily="34" charset="0"/>
                <a:cs typeface="Arial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Revenue Recorded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200400" y="2578608"/>
            <a:ext cx="21336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300" dirty="0">
                <a:solidFill>
                  <a:srgbClr val="CC0000"/>
                </a:solidFill>
                <a:latin typeface="Liberation Sans" panose="020B0604020202020204" pitchFamily="34" charset="0"/>
                <a:cs typeface="Arial" charset="0"/>
              </a:rPr>
              <a:t>BEFORE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8305800" y="6369050"/>
            <a:ext cx="6858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i="1" dirty="0">
                <a:solidFill>
                  <a:schemeClr val="bg2"/>
                </a:solidFill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5</a:t>
            </a:r>
            <a:endParaRPr lang="en-US" altLang="en-US" sz="1600" i="1" dirty="0">
              <a:solidFill>
                <a:schemeClr val="bg2"/>
              </a:solidFill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69201"/>
            <a:ext cx="6787169" cy="263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36869" name="Rectangle 8"/>
          <p:cNvSpPr>
            <a:spLocks noChangeArrowheads="1"/>
          </p:cNvSpPr>
          <p:nvPr/>
        </p:nvSpPr>
        <p:spPr bwMode="auto">
          <a:xfrm>
            <a:off x="7467600" y="3657600"/>
            <a:ext cx="1524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" dirty="0">
                <a:solidFill>
                  <a:schemeClr val="tx1"/>
                </a:solidFill>
                <a:latin typeface="Liberation Sans" panose="020B0604020202020204" pitchFamily="34" charset="0"/>
              </a:rPr>
              <a:t>Illustration 3-10</a:t>
            </a:r>
          </a:p>
          <a:p>
            <a:r>
              <a:rPr lang="en-US" sz="1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Adjusting entries for unearned</a:t>
            </a:r>
          </a:p>
          <a:p>
            <a:r>
              <a:rPr lang="en-US" sz="1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revenues</a:t>
            </a:r>
            <a:endParaRPr lang="en-US" altLang="en-US" sz="1200" b="0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sp>
        <p:nvSpPr>
          <p:cNvPr id="36871" name="Text Box 2050"/>
          <p:cNvSpPr txBox="1">
            <a:spLocks noChangeArrowheads="1"/>
          </p:cNvSpPr>
          <p:nvPr/>
        </p:nvSpPr>
        <p:spPr bwMode="auto">
          <a:xfrm>
            <a:off x="609600" y="1295400"/>
            <a:ext cx="7772400" cy="227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685800" indent="-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lvl="1">
              <a:lnSpc>
                <a:spcPct val="125000"/>
              </a:lnSpc>
              <a:spcBef>
                <a:spcPct val="500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Adjusting entry is made to </a:t>
            </a:r>
            <a:r>
              <a:rPr lang="en-US" altLang="en-US" sz="2100" dirty="0">
                <a:solidFill>
                  <a:schemeClr val="tx1"/>
                </a:solidFill>
                <a:latin typeface="Liberation Sans" panose="020B0604020202020204" pitchFamily="34" charset="0"/>
              </a:rPr>
              <a:t>record the revenue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for services performed during the period and to show the liability that remains at the end of the accounting period.</a:t>
            </a:r>
          </a:p>
          <a:p>
            <a:pPr lvl="1">
              <a:lnSpc>
                <a:spcPct val="125000"/>
              </a:lnSpc>
              <a:spcBef>
                <a:spcPct val="500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Results in a </a:t>
            </a:r>
            <a:r>
              <a:rPr lang="en-US" altLang="en-US" sz="2100" dirty="0">
                <a:solidFill>
                  <a:schemeClr val="tx1"/>
                </a:solidFill>
                <a:latin typeface="Liberation Sans" panose="020B0604020202020204" pitchFamily="34" charset="0"/>
              </a:rPr>
              <a:t>decrease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(debit) to a </a:t>
            </a:r>
            <a:r>
              <a:rPr lang="en-US" altLang="en-US" sz="2100" dirty="0">
                <a:solidFill>
                  <a:schemeClr val="tx1"/>
                </a:solidFill>
                <a:latin typeface="Liberation Sans" panose="020B0604020202020204" pitchFamily="34" charset="0"/>
              </a:rPr>
              <a:t>liability account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and an </a:t>
            </a:r>
            <a:r>
              <a:rPr lang="en-US" altLang="en-US" sz="2100" dirty="0">
                <a:solidFill>
                  <a:schemeClr val="tx1"/>
                </a:solidFill>
                <a:latin typeface="Liberation Sans" panose="020B0604020202020204" pitchFamily="34" charset="0"/>
              </a:rPr>
              <a:t>increase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(credit) to a </a:t>
            </a:r>
            <a:r>
              <a:rPr lang="en-US" altLang="en-US" sz="2100" dirty="0">
                <a:solidFill>
                  <a:schemeClr val="tx1"/>
                </a:solidFill>
                <a:latin typeface="Liberation Sans" panose="020B0604020202020204" pitchFamily="34" charset="0"/>
              </a:rPr>
              <a:t>revenue account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.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9600" y="304800"/>
            <a:ext cx="8229600" cy="56038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smtClean="0">
                <a:solidFill>
                  <a:srgbClr val="006600"/>
                </a:solidFill>
                <a:latin typeface="Liberation Sans" panose="020B0604020202020204" pitchFamily="34" charset="0"/>
              </a:rPr>
              <a:t>UNEARNED REVENUES</a:t>
            </a:r>
            <a:endParaRPr lang="en-US" altLang="en-US" sz="3200" dirty="0">
              <a:solidFill>
                <a:srgbClr val="0066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305800" y="6369050"/>
            <a:ext cx="6858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i="1" dirty="0">
                <a:solidFill>
                  <a:schemeClr val="bg2"/>
                </a:solidFill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5</a:t>
            </a:r>
            <a:endParaRPr lang="en-US" altLang="en-US" sz="1600" i="1" dirty="0">
              <a:solidFill>
                <a:schemeClr val="bg2"/>
              </a:solidFill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51"/>
          <p:cNvSpPr>
            <a:spLocks noChangeArrowheads="1"/>
          </p:cNvSpPr>
          <p:nvPr/>
        </p:nvSpPr>
        <p:spPr bwMode="auto">
          <a:xfrm>
            <a:off x="533400" y="609600"/>
            <a:ext cx="81534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6038" bIns="46038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3500" dirty="0" smtClean="0">
                <a:solidFill>
                  <a:srgbClr val="5F5F5F"/>
                </a:solidFill>
                <a:latin typeface="Liberation Sans" panose="020B0604020202020204" pitchFamily="34" charset="0"/>
              </a:rPr>
              <a:t>PREVIEW OF </a:t>
            </a:r>
            <a:r>
              <a:rPr lang="en-US" altLang="en-US" sz="4000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CHAPTER 3</a:t>
            </a:r>
            <a:endParaRPr lang="en-US" altLang="en-US" sz="2400" dirty="0">
              <a:solidFill>
                <a:srgbClr val="CC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2282825" y="5334000"/>
            <a:ext cx="4498975" cy="109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>
            <a:lvl1pPr algn="l" defTabSz="865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 algn="l" defTabSz="865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 algn="l" defTabSz="865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 algn="l" defTabSz="865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 algn="l" defTabSz="865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  <a:latin typeface="Liberation Sans" panose="020B0604020202020204" pitchFamily="34" charset="0"/>
              </a:rPr>
              <a:t>Financial Accounting</a:t>
            </a:r>
          </a:p>
          <a:p>
            <a:pPr algn="ctr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IFRS 3rd </a:t>
            </a:r>
            <a:r>
              <a:rPr lang="en-US" alt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Edition</a:t>
            </a:r>
          </a:p>
          <a:p>
            <a:pPr algn="ctr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Weygandt </a:t>
            </a:r>
            <a:r>
              <a:rPr lang="en-US" altLang="en-US" sz="1900" dirty="0" smtClean="0">
                <a:solidFill>
                  <a:schemeClr val="tx1"/>
                </a:solidFill>
                <a:latin typeface="Liberation Sans" panose="020B0604020202020204" pitchFamily="34" charset="0"/>
                <a:cs typeface="Arial"/>
              </a:rPr>
              <a:t>●</a:t>
            </a:r>
            <a:r>
              <a:rPr lang="en-US" alt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 Kimmel </a:t>
            </a:r>
            <a:r>
              <a:rPr lang="en-US" altLang="en-US" sz="1900" dirty="0" smtClean="0">
                <a:solidFill>
                  <a:schemeClr val="tx1"/>
                </a:solidFill>
                <a:latin typeface="Liberation Sans" panose="020B0604020202020204" pitchFamily="34" charset="0"/>
                <a:cs typeface="Arial"/>
              </a:rPr>
              <a:t>●</a:t>
            </a:r>
            <a:r>
              <a:rPr lang="en-US" alt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 </a:t>
            </a:r>
            <a:r>
              <a:rPr lang="en-US" alt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Kieso</a:t>
            </a:r>
            <a:r>
              <a:rPr lang="en-US" altLang="en-US" sz="1700" dirty="0">
                <a:solidFill>
                  <a:schemeClr val="tx1"/>
                </a:solidFill>
                <a:latin typeface="Liberation Sans" panose="020B0604020202020204" pitchFamily="34" charset="0"/>
              </a:rPr>
              <a:t> </a:t>
            </a:r>
          </a:p>
        </p:txBody>
      </p:sp>
      <p:pic>
        <p:nvPicPr>
          <p:cNvPr id="315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5508"/>
            <a:ext cx="8721725" cy="222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3387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0"/>
          <p:cNvSpPr txBox="1">
            <a:spLocks noChangeArrowheads="1"/>
          </p:cNvSpPr>
          <p:nvPr/>
        </p:nvSpPr>
        <p:spPr bwMode="auto">
          <a:xfrm>
            <a:off x="609600" y="1295400"/>
            <a:ext cx="8153400" cy="211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  <a:latin typeface="Liberation Sans" panose="020B0604020202020204" pitchFamily="34" charset="0"/>
              </a:rPr>
              <a:t>Illustration: </a:t>
            </a:r>
            <a:r>
              <a:rPr lang="en-US" alt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Yazici 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Advertising </a:t>
            </a:r>
            <a:r>
              <a:rPr lang="en-US" alt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Inc. 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received </a:t>
            </a:r>
            <a:r>
              <a:rPr lang="en-US" altLang="en-US" sz="2100" b="0" dirty="0" smtClean="0">
                <a:solidFill>
                  <a:schemeClr val="tx1"/>
                </a:solidFill>
                <a:latin typeface="Calibri"/>
              </a:rPr>
              <a:t>₺</a:t>
            </a:r>
            <a:r>
              <a:rPr lang="en-US" alt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1,200 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on October 2 from R. Knox for advertising services expected to be completed by December 31.  Unearned Service Revenue shows a balance of </a:t>
            </a:r>
            <a:r>
              <a:rPr lang="en-US" altLang="en-US" sz="2100" b="0" dirty="0" smtClean="0">
                <a:solidFill>
                  <a:schemeClr val="tx1"/>
                </a:solidFill>
                <a:latin typeface="Calibri"/>
              </a:rPr>
              <a:t>₺</a:t>
            </a:r>
            <a:r>
              <a:rPr lang="en-US" alt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1,200 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in the October 31 trial balance. Analysis reveals that the company performed </a:t>
            </a:r>
            <a:r>
              <a:rPr lang="en-US" altLang="en-US" sz="2100" b="0" dirty="0" smtClean="0">
                <a:solidFill>
                  <a:schemeClr val="tx1"/>
                </a:solidFill>
                <a:latin typeface="Calibri"/>
              </a:rPr>
              <a:t>₺</a:t>
            </a:r>
            <a:r>
              <a:rPr lang="en-US" alt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400 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of services in October.</a:t>
            </a:r>
          </a:p>
        </p:txBody>
      </p:sp>
      <p:sp>
        <p:nvSpPr>
          <p:cNvPr id="315429" name="Text Box 37"/>
          <p:cNvSpPr txBox="1">
            <a:spLocks noChangeArrowheads="1"/>
          </p:cNvSpPr>
          <p:nvPr/>
        </p:nvSpPr>
        <p:spPr bwMode="auto">
          <a:xfrm>
            <a:off x="1981200" y="4192588"/>
            <a:ext cx="3505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  <a:cs typeface="Arial" charset="0"/>
              </a:rPr>
              <a:t>Service Revenue</a:t>
            </a:r>
          </a:p>
        </p:txBody>
      </p:sp>
      <p:sp>
        <p:nvSpPr>
          <p:cNvPr id="315432" name="Text Box 40"/>
          <p:cNvSpPr txBox="1">
            <a:spLocks noChangeArrowheads="1"/>
          </p:cNvSpPr>
          <p:nvPr/>
        </p:nvSpPr>
        <p:spPr bwMode="auto">
          <a:xfrm>
            <a:off x="6934200" y="4192588"/>
            <a:ext cx="1219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  <a:cs typeface="Arial" charset="0"/>
              </a:rPr>
              <a:t>400</a:t>
            </a:r>
          </a:p>
        </p:txBody>
      </p:sp>
      <p:sp>
        <p:nvSpPr>
          <p:cNvPr id="315433" name="Text Box 41"/>
          <p:cNvSpPr txBox="1">
            <a:spLocks noChangeArrowheads="1"/>
          </p:cNvSpPr>
          <p:nvPr/>
        </p:nvSpPr>
        <p:spPr bwMode="auto">
          <a:xfrm>
            <a:off x="1981200" y="3733800"/>
            <a:ext cx="3810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  <a:cs typeface="Arial" charset="0"/>
              </a:rPr>
              <a:t>Unearned Service Revenue</a:t>
            </a:r>
          </a:p>
        </p:txBody>
      </p:sp>
      <p:sp>
        <p:nvSpPr>
          <p:cNvPr id="315434" name="Text Box 42"/>
          <p:cNvSpPr txBox="1">
            <a:spLocks noChangeArrowheads="1"/>
          </p:cNvSpPr>
          <p:nvPr/>
        </p:nvSpPr>
        <p:spPr bwMode="auto">
          <a:xfrm>
            <a:off x="5943600" y="3733800"/>
            <a:ext cx="1219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  <a:cs typeface="Arial" charset="0"/>
              </a:rPr>
              <a:t>400</a:t>
            </a:r>
          </a:p>
        </p:txBody>
      </p:sp>
      <p:sp>
        <p:nvSpPr>
          <p:cNvPr id="37895" name="Text Box 48"/>
          <p:cNvSpPr txBox="1">
            <a:spLocks noChangeArrowheads="1"/>
          </p:cNvSpPr>
          <p:nvPr/>
        </p:nvSpPr>
        <p:spPr bwMode="auto">
          <a:xfrm>
            <a:off x="609600" y="3733800"/>
            <a:ext cx="1219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  <a:cs typeface="Arial" charset="0"/>
              </a:rPr>
              <a:t>Oct. 31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09600" y="304800"/>
            <a:ext cx="8229600" cy="56038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smtClean="0">
                <a:solidFill>
                  <a:srgbClr val="006600"/>
                </a:solidFill>
                <a:latin typeface="Liberation Sans" panose="020B0604020202020204" pitchFamily="34" charset="0"/>
              </a:rPr>
              <a:t>UNEARNED REVENUES</a:t>
            </a:r>
            <a:endParaRPr lang="en-US" altLang="en-US" sz="3200" dirty="0">
              <a:solidFill>
                <a:srgbClr val="0066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305800" y="6369050"/>
            <a:ext cx="6858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i="1" dirty="0">
                <a:solidFill>
                  <a:schemeClr val="bg2"/>
                </a:solidFill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5</a:t>
            </a:r>
            <a:endParaRPr lang="en-US" altLang="en-US" sz="1600" i="1" dirty="0">
              <a:solidFill>
                <a:schemeClr val="bg2"/>
              </a:solidFill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29" grpId="0" autoUpdateAnimBg="0"/>
      <p:bldP spid="315432" grpId="0" autoUpdateAnimBg="0"/>
      <p:bldP spid="315433" grpId="0" autoUpdateAnimBg="0"/>
      <p:bldP spid="31543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1184" y="5570560"/>
            <a:ext cx="3316416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chemeClr val="tx1"/>
                </a:solidFill>
                <a:latin typeface="Liberation Sans" panose="020B0604020202020204" pitchFamily="34" charset="0"/>
              </a:rPr>
              <a:t>Illustration </a:t>
            </a:r>
            <a:r>
              <a:rPr lang="en-US" sz="12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3-11</a:t>
            </a:r>
            <a:endParaRPr lang="en-US" sz="1200" b="1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algn="l"/>
            <a:r>
              <a:rPr lang="en-US" sz="1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Service revenue accounts after adjustment</a:t>
            </a:r>
            <a:endParaRPr lang="en-US" sz="1200" b="0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7504"/>
            <a:ext cx="8322187" cy="528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305800" y="6369050"/>
            <a:ext cx="6858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i="1" dirty="0">
                <a:solidFill>
                  <a:schemeClr val="bg2"/>
                </a:solidFill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5</a:t>
            </a:r>
            <a:endParaRPr lang="en-US" altLang="en-US" sz="1600" i="1" dirty="0">
              <a:solidFill>
                <a:schemeClr val="bg2"/>
              </a:solidFill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348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09600" y="304800"/>
            <a:ext cx="8229600" cy="56038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smtClean="0">
                <a:solidFill>
                  <a:srgbClr val="006600"/>
                </a:solidFill>
                <a:latin typeface="Liberation Sans" panose="020B0604020202020204" pitchFamily="34" charset="0"/>
              </a:rPr>
              <a:t>UNEARNED REVENUES</a:t>
            </a:r>
            <a:endParaRPr lang="en-US" altLang="en-US" sz="3200" dirty="0">
              <a:solidFill>
                <a:srgbClr val="006600"/>
              </a:solidFill>
              <a:latin typeface="Liberation Sans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72904"/>
            <a:ext cx="8534400" cy="2579688"/>
          </a:xfrm>
          <a:prstGeom prst="rect">
            <a:avLst/>
          </a:prstGeom>
          <a:noFill/>
          <a:ln w="1905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631" y="4208143"/>
            <a:ext cx="2674969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Liberation Sans" panose="020B0604020202020204" pitchFamily="34" charset="0"/>
              </a:rPr>
              <a:t>Illustration 3-12</a:t>
            </a:r>
          </a:p>
          <a:p>
            <a:r>
              <a:rPr lang="en-US" sz="1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Accounting for </a:t>
            </a:r>
            <a:r>
              <a:rPr lang="en-US" sz="1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unearned revenues</a:t>
            </a:r>
            <a:endParaRPr lang="en-US" sz="1200" b="0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305800" y="6369050"/>
            <a:ext cx="6858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i="1" dirty="0">
                <a:solidFill>
                  <a:schemeClr val="bg2"/>
                </a:solidFill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5</a:t>
            </a:r>
            <a:endParaRPr lang="en-US" altLang="en-US" sz="1600" i="1" dirty="0">
              <a:solidFill>
                <a:schemeClr val="bg2"/>
              </a:solidFill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4496" y="465468"/>
            <a:ext cx="8126104" cy="560388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 anchor="ctr" anchorCtr="0"/>
          <a:lstStyle/>
          <a:p>
            <a:pPr algn="l"/>
            <a:r>
              <a:rPr lang="en-US" altLang="en-US" sz="2800" b="1" i="0" dirty="0" smtClean="0">
                <a:solidFill>
                  <a:srgbClr val="FF0000"/>
                </a:solidFill>
                <a:latin typeface="Liberation Sans" panose="020B0604020202020204" pitchFamily="34" charset="0"/>
              </a:rPr>
              <a:t>ACCOUNTING ACROSS THE ORGANIZATION</a:t>
            </a:r>
            <a:endParaRPr lang="en-US" altLang="en-US" sz="2800" b="1" i="0" dirty="0">
              <a:solidFill>
                <a:srgbClr val="FF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496" y="1135184"/>
            <a:ext cx="8153400" cy="468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2200" b="1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Turning Gift Cards into Revenue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Those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of you who are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marketing majors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(and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even most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of you who are not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) know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that gift cards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are among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the hottest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marketing tools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in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merchandising today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.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Customers at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stores such as </a:t>
            </a:r>
            <a:r>
              <a:rPr lang="en-US" sz="2200" dirty="0">
                <a:solidFill>
                  <a:srgbClr val="CC0000"/>
                </a:solidFill>
                <a:latin typeface="Liberation Sans" panose="020B0604020202020204" pitchFamily="34" charset="0"/>
              </a:rPr>
              <a:t>Marks </a:t>
            </a:r>
            <a:r>
              <a:rPr lang="en-US" sz="2200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&amp; Spencer </a:t>
            </a:r>
            <a:r>
              <a:rPr lang="en-US" sz="2200" dirty="0">
                <a:solidFill>
                  <a:srgbClr val="CC0000"/>
                </a:solidFill>
                <a:latin typeface="Liberation Sans" panose="020B0604020202020204" pitchFamily="34" charset="0"/>
              </a:rPr>
              <a:t>plc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(GBR)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purchase gift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cards and give them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to someone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for later use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. Although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these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programs are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popular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with marketing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executives,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they create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accounting questions. Should revenue be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recorded at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the time the gift card is sold, or when it is exercised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? How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should expired gift cards be accounted for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?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2000" b="0" i="1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Source</a:t>
            </a:r>
            <a:r>
              <a:rPr lang="en-US" sz="2000" b="0" i="1" dirty="0">
                <a:solidFill>
                  <a:schemeClr val="tx1"/>
                </a:solidFill>
                <a:latin typeface="Liberation Sans" panose="020B0604020202020204" pitchFamily="34" charset="0"/>
              </a:rPr>
              <a:t>:</a:t>
            </a:r>
            <a:r>
              <a:rPr lang="en-US" sz="20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Robert Berner, “Gift Cards: No Gift to Investors</a:t>
            </a:r>
            <a:r>
              <a:rPr lang="en-US" sz="20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,” </a:t>
            </a:r>
            <a:r>
              <a:rPr lang="en-US" sz="2000" b="0" i="1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BusinessWeek</a:t>
            </a:r>
            <a:r>
              <a:rPr lang="en-US" sz="20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(March 14, 2005), p. 86.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32096" y="353704"/>
            <a:ext cx="8458200" cy="5621395"/>
          </a:xfrm>
          <a:prstGeom prst="rect">
            <a:avLst/>
          </a:prstGeom>
          <a:noFill/>
          <a:ln w="28575" cap="sq" cmpd="sng" algn="ctr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18448" y="5978856"/>
            <a:ext cx="8476488" cy="161358"/>
          </a:xfrm>
          <a:prstGeom prst="rect">
            <a:avLst/>
          </a:prstGeom>
          <a:solidFill>
            <a:srgbClr val="FF33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305800" y="6369050"/>
            <a:ext cx="6858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i="1" dirty="0">
                <a:solidFill>
                  <a:schemeClr val="bg2"/>
                </a:solidFill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5</a:t>
            </a:r>
            <a:endParaRPr lang="en-US" altLang="en-US" sz="1600" i="1" dirty="0">
              <a:solidFill>
                <a:schemeClr val="bg2"/>
              </a:solidFill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5097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09600" y="1219317"/>
            <a:ext cx="8001000" cy="52137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The ledger of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Zhu Company </a:t>
            </a: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on March 31, 2017, includes these selected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accounts before </a:t>
            </a: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adjusting entries are prepared.</a:t>
            </a:r>
          </a:p>
          <a:p>
            <a:pPr>
              <a:lnSpc>
                <a:spcPct val="120000"/>
              </a:lnSpc>
              <a:spcBef>
                <a:spcPts val="600"/>
              </a:spcBef>
              <a:tabLst>
                <a:tab pos="5545138" algn="ctr"/>
                <a:tab pos="6740525" algn="ctr"/>
              </a:tabLst>
            </a:pPr>
            <a:r>
              <a:rPr lang="en-US" sz="1900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(amounts in thousands)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	Debit 	Credit</a:t>
            </a:r>
            <a:endParaRPr 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indent="231775">
              <a:spcBef>
                <a:spcPts val="600"/>
              </a:spcBef>
              <a:tabLst>
                <a:tab pos="2057400" algn="l"/>
                <a:tab pos="5943600" algn="r"/>
                <a:tab pos="7094538" algn="r"/>
              </a:tabLst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Prepaid Insurance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	¥ 3,600</a:t>
            </a:r>
            <a:endParaRPr 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indent="231775">
              <a:spcBef>
                <a:spcPts val="0"/>
              </a:spcBef>
              <a:tabLst>
                <a:tab pos="2057400" algn="l"/>
                <a:tab pos="5943600" algn="r"/>
                <a:tab pos="7094538" algn="r"/>
              </a:tabLst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Supplies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		2,800</a:t>
            </a:r>
            <a:endParaRPr 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indent="231775">
              <a:spcBef>
                <a:spcPts val="0"/>
              </a:spcBef>
              <a:tabLst>
                <a:tab pos="2057400" algn="l"/>
                <a:tab pos="5943600" algn="r"/>
                <a:tab pos="7094538" algn="r"/>
              </a:tabLst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Equipment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		25,000</a:t>
            </a:r>
            <a:endParaRPr 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indent="231775">
              <a:spcBef>
                <a:spcPts val="0"/>
              </a:spcBef>
              <a:tabLst>
                <a:tab pos="2057400" algn="l"/>
                <a:tab pos="5943600" algn="r"/>
                <a:tab pos="7094538" algn="r"/>
              </a:tabLst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Accumulated Depreciation—Equipment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		</a:t>
            </a: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 ¥ 5,000</a:t>
            </a:r>
          </a:p>
          <a:p>
            <a:pPr indent="231775">
              <a:spcBef>
                <a:spcPts val="0"/>
              </a:spcBef>
              <a:tabLst>
                <a:tab pos="2057400" algn="l"/>
                <a:tab pos="5943600" algn="r"/>
                <a:tab pos="7094538" algn="r"/>
              </a:tabLst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Unearned Service Revenue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		9,200</a:t>
            </a:r>
            <a:endParaRPr 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An analysis of the accounts shows the following.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Insurance </a:t>
            </a: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expires at the rate of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¥100 </a:t>
            </a: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per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month.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Supplies </a:t>
            </a: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on hand total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¥800.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The </a:t>
            </a: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equipment depreciates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¥200 </a:t>
            </a: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a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month.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One-half </a:t>
            </a: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of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the unearned </a:t>
            </a: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service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revenue was performed in March.</a:t>
            </a:r>
            <a:endParaRPr 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Prepare the adjusting entries for the month of March.</a:t>
            </a:r>
            <a:endParaRPr lang="en-US" alt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7010400" y="2397456"/>
            <a:ext cx="838200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867400" y="2397456"/>
            <a:ext cx="838200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77504" y="397171"/>
            <a:ext cx="8577217" cy="579781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 anchor="ctr" anchorCtr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r>
              <a:rPr lang="en-US" altLang="en-US" dirty="0" smtClean="0">
                <a:solidFill>
                  <a:schemeClr val="accent3"/>
                </a:solidFill>
              </a:rPr>
              <a:t>&gt;</a:t>
            </a:r>
            <a:endParaRPr lang="en-US" altLang="en-US" dirty="0">
              <a:solidFill>
                <a:schemeClr val="accent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07939" y="397171"/>
            <a:ext cx="1711461" cy="579781"/>
          </a:xfrm>
          <a:prstGeom prst="rect">
            <a:avLst/>
          </a:prstGeom>
          <a:solidFill>
            <a:srgbClr val="FF9900"/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r>
              <a:rPr lang="en-US" sz="3100" dirty="0" smtClean="0"/>
              <a:t>DO IT!</a:t>
            </a:r>
            <a:endParaRPr lang="en-US" sz="3100" dirty="0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305800" y="6369050"/>
            <a:ext cx="6858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i="1" dirty="0">
                <a:solidFill>
                  <a:schemeClr val="bg2"/>
                </a:solidFill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5</a:t>
            </a:r>
            <a:endParaRPr lang="en-US" altLang="en-US" sz="1600" i="1" dirty="0">
              <a:solidFill>
                <a:schemeClr val="bg2"/>
              </a:solidFill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4314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09600" y="1219317"/>
            <a:ext cx="8001000" cy="3616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The ledger of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Zhu Company </a:t>
            </a: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on March 31, 2017, includes these selected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accounts before </a:t>
            </a: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adjusting entries are prepared.</a:t>
            </a:r>
          </a:p>
          <a:p>
            <a:pPr>
              <a:lnSpc>
                <a:spcPct val="120000"/>
              </a:lnSpc>
              <a:spcBef>
                <a:spcPts val="600"/>
              </a:spcBef>
              <a:tabLst>
                <a:tab pos="5545138" algn="ctr"/>
                <a:tab pos="6740525" algn="ctr"/>
              </a:tabLst>
            </a:pPr>
            <a:r>
              <a:rPr lang="en-US" sz="1900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(amounts in thousands)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	Debit 	Credit</a:t>
            </a:r>
            <a:endParaRPr 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indent="231775">
              <a:spcBef>
                <a:spcPts val="600"/>
              </a:spcBef>
              <a:tabLst>
                <a:tab pos="2057400" algn="l"/>
                <a:tab pos="5943600" algn="r"/>
                <a:tab pos="7094538" algn="r"/>
              </a:tabLst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Prepaid Insurance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	¥ 3,600</a:t>
            </a:r>
            <a:endParaRPr 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indent="231775">
              <a:spcBef>
                <a:spcPts val="0"/>
              </a:spcBef>
              <a:tabLst>
                <a:tab pos="2057400" algn="l"/>
                <a:tab pos="5943600" algn="r"/>
                <a:tab pos="7094538" algn="r"/>
              </a:tabLst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Supplies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		2,800</a:t>
            </a:r>
            <a:endParaRPr 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indent="231775">
              <a:spcBef>
                <a:spcPts val="0"/>
              </a:spcBef>
              <a:tabLst>
                <a:tab pos="2057400" algn="l"/>
                <a:tab pos="5943600" algn="r"/>
                <a:tab pos="7094538" algn="r"/>
              </a:tabLst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Equipment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		25,000</a:t>
            </a:r>
            <a:endParaRPr 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indent="231775">
              <a:spcBef>
                <a:spcPts val="0"/>
              </a:spcBef>
              <a:tabLst>
                <a:tab pos="2057400" algn="l"/>
                <a:tab pos="5943600" algn="r"/>
                <a:tab pos="7094538" algn="r"/>
              </a:tabLst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Accumulated Depreciation—Equipment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		</a:t>
            </a: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 ¥ 5,000</a:t>
            </a:r>
          </a:p>
          <a:p>
            <a:pPr indent="231775">
              <a:spcBef>
                <a:spcPts val="0"/>
              </a:spcBef>
              <a:tabLst>
                <a:tab pos="2057400" algn="l"/>
                <a:tab pos="5943600" algn="r"/>
                <a:tab pos="7094538" algn="r"/>
              </a:tabLst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Unearned Service Revenue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		9,200</a:t>
            </a:r>
            <a:endParaRPr 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Prepare the adjusting entries for the month of March.</a:t>
            </a:r>
            <a:endParaRPr lang="en-US" alt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marL="463550" indent="-4635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Insurance expires at the rate of ¥100 per month.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7010400" y="2397456"/>
            <a:ext cx="838200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867400" y="2397456"/>
            <a:ext cx="838200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77504" y="397171"/>
            <a:ext cx="8577217" cy="579781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 anchor="ctr" anchorCtr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r>
              <a:rPr lang="en-US" altLang="en-US" dirty="0" smtClean="0">
                <a:solidFill>
                  <a:schemeClr val="accent3"/>
                </a:solidFill>
              </a:rPr>
              <a:t>&gt;</a:t>
            </a:r>
            <a:endParaRPr lang="en-US" altLang="en-US" dirty="0">
              <a:solidFill>
                <a:schemeClr val="accent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07939" y="397171"/>
            <a:ext cx="1711461" cy="579781"/>
          </a:xfrm>
          <a:prstGeom prst="rect">
            <a:avLst/>
          </a:prstGeom>
          <a:solidFill>
            <a:srgbClr val="FF9900"/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r>
              <a:rPr lang="en-US" sz="3100" dirty="0" smtClean="0"/>
              <a:t>DO IT!</a:t>
            </a:r>
            <a:endParaRPr lang="en-US" sz="3100" dirty="0"/>
          </a:p>
        </p:txBody>
      </p:sp>
      <p:sp>
        <p:nvSpPr>
          <p:cNvPr id="7" name="Rectangle 6"/>
          <p:cNvSpPr/>
          <p:nvPr/>
        </p:nvSpPr>
        <p:spPr>
          <a:xfrm>
            <a:off x="1066800" y="5033326"/>
            <a:ext cx="7239000" cy="8387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tabLst>
                <a:tab pos="5310188" algn="r"/>
                <a:tab pos="6518275" algn="r"/>
              </a:tabLst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Insurance Expense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	100</a:t>
            </a:r>
            <a:endParaRPr 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tabLst>
                <a:tab pos="5146675" algn="r"/>
                <a:tab pos="6459538" algn="r"/>
              </a:tabLst>
            </a:pP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	Prepaid </a:t>
            </a: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Insurance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		100</a:t>
            </a:r>
            <a:endParaRPr 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305800" y="6369050"/>
            <a:ext cx="6858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i="1" dirty="0">
                <a:solidFill>
                  <a:schemeClr val="bg2"/>
                </a:solidFill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5</a:t>
            </a:r>
            <a:endParaRPr lang="en-US" altLang="en-US" sz="1600" i="1" dirty="0">
              <a:solidFill>
                <a:schemeClr val="bg2"/>
              </a:solidFill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4676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09600" y="1219317"/>
            <a:ext cx="8001000" cy="40441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The ledger of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Zhu Company </a:t>
            </a: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on March 31, 2017, includes these selected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accounts before </a:t>
            </a: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adjusting entries are prepared.</a:t>
            </a:r>
          </a:p>
          <a:p>
            <a:pPr>
              <a:lnSpc>
                <a:spcPct val="120000"/>
              </a:lnSpc>
              <a:spcBef>
                <a:spcPts val="600"/>
              </a:spcBef>
              <a:tabLst>
                <a:tab pos="5545138" algn="ctr"/>
                <a:tab pos="6740525" algn="ctr"/>
              </a:tabLst>
            </a:pPr>
            <a:r>
              <a:rPr lang="en-US" sz="1900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(amounts in thousands)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	Debit 	Credit</a:t>
            </a:r>
            <a:endParaRPr 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indent="231775">
              <a:spcBef>
                <a:spcPts val="600"/>
              </a:spcBef>
              <a:tabLst>
                <a:tab pos="2057400" algn="l"/>
                <a:tab pos="5943600" algn="r"/>
                <a:tab pos="7094538" algn="r"/>
              </a:tabLst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Prepaid Insurance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	¥ 3,600</a:t>
            </a:r>
            <a:endParaRPr 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indent="231775">
              <a:spcBef>
                <a:spcPts val="0"/>
              </a:spcBef>
              <a:tabLst>
                <a:tab pos="2057400" algn="l"/>
                <a:tab pos="5943600" algn="r"/>
                <a:tab pos="7094538" algn="r"/>
              </a:tabLst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Supplies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		2,800</a:t>
            </a:r>
            <a:endParaRPr 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indent="231775">
              <a:spcBef>
                <a:spcPts val="0"/>
              </a:spcBef>
              <a:tabLst>
                <a:tab pos="2057400" algn="l"/>
                <a:tab pos="5943600" algn="r"/>
                <a:tab pos="7094538" algn="r"/>
              </a:tabLst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Equipment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		25,000</a:t>
            </a:r>
            <a:endParaRPr 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indent="231775">
              <a:spcBef>
                <a:spcPts val="0"/>
              </a:spcBef>
              <a:tabLst>
                <a:tab pos="2057400" algn="l"/>
                <a:tab pos="5943600" algn="r"/>
                <a:tab pos="7094538" algn="r"/>
              </a:tabLst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Accumulated Depreciation—Equipment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		</a:t>
            </a: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 ¥ 5,000</a:t>
            </a:r>
          </a:p>
          <a:p>
            <a:pPr indent="231775">
              <a:spcBef>
                <a:spcPts val="0"/>
              </a:spcBef>
              <a:tabLst>
                <a:tab pos="2057400" algn="l"/>
                <a:tab pos="5943600" algn="r"/>
                <a:tab pos="7094538" algn="r"/>
              </a:tabLst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Unearned Service Revenue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		9,200</a:t>
            </a:r>
            <a:endParaRPr 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Prepare the adjusting entries for the month of March.</a:t>
            </a:r>
            <a:endParaRPr lang="en-US" alt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Supplies </a:t>
            </a: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on hand total ¥800.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2"/>
            </a:pPr>
            <a:endParaRPr lang="en-US" sz="1900" dirty="0" smtClean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7010400" y="2397456"/>
            <a:ext cx="838200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867400" y="2397456"/>
            <a:ext cx="838200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77504" y="397171"/>
            <a:ext cx="8577217" cy="579781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 anchor="ctr" anchorCtr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r>
              <a:rPr lang="en-US" altLang="en-US" dirty="0" smtClean="0">
                <a:solidFill>
                  <a:schemeClr val="accent3"/>
                </a:solidFill>
              </a:rPr>
              <a:t>&gt;</a:t>
            </a:r>
            <a:endParaRPr lang="en-US" altLang="en-US" dirty="0">
              <a:solidFill>
                <a:schemeClr val="accent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07939" y="397171"/>
            <a:ext cx="1711461" cy="579781"/>
          </a:xfrm>
          <a:prstGeom prst="rect">
            <a:avLst/>
          </a:prstGeom>
          <a:solidFill>
            <a:srgbClr val="FF9900"/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r>
              <a:rPr lang="en-US" sz="3100" dirty="0" smtClean="0"/>
              <a:t>DO IT!</a:t>
            </a:r>
            <a:endParaRPr lang="en-US" sz="3100" dirty="0"/>
          </a:p>
        </p:txBody>
      </p:sp>
      <p:sp>
        <p:nvSpPr>
          <p:cNvPr id="7" name="Rectangle 6"/>
          <p:cNvSpPr/>
          <p:nvPr/>
        </p:nvSpPr>
        <p:spPr>
          <a:xfrm>
            <a:off x="1066800" y="5033326"/>
            <a:ext cx="7239000" cy="8387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tabLst>
                <a:tab pos="5310188" algn="r"/>
                <a:tab pos="6518275" algn="r"/>
              </a:tabLst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Supplies Expense 	2,000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tabLst>
                <a:tab pos="5146675" algn="r"/>
                <a:tab pos="6459538" algn="r"/>
              </a:tabLst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	Supplies 		2,000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305800" y="6369050"/>
            <a:ext cx="6858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i="1" dirty="0">
                <a:solidFill>
                  <a:schemeClr val="bg2"/>
                </a:solidFill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5</a:t>
            </a:r>
            <a:endParaRPr lang="en-US" altLang="en-US" sz="1600" i="1" dirty="0">
              <a:solidFill>
                <a:schemeClr val="bg2"/>
              </a:solidFill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840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09600" y="1219317"/>
            <a:ext cx="8001000" cy="44719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The ledger of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Zhu Company </a:t>
            </a: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on March 31, 2017, includes these selected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accounts before </a:t>
            </a: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adjusting entries are prepared.</a:t>
            </a:r>
          </a:p>
          <a:p>
            <a:pPr>
              <a:lnSpc>
                <a:spcPct val="120000"/>
              </a:lnSpc>
              <a:spcBef>
                <a:spcPts val="600"/>
              </a:spcBef>
              <a:tabLst>
                <a:tab pos="5545138" algn="ctr"/>
                <a:tab pos="6740525" algn="ctr"/>
              </a:tabLst>
            </a:pPr>
            <a:r>
              <a:rPr lang="en-US" sz="1900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(amounts in thousands)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	Debit 	Credit</a:t>
            </a:r>
            <a:endParaRPr 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indent="231775">
              <a:spcBef>
                <a:spcPts val="600"/>
              </a:spcBef>
              <a:tabLst>
                <a:tab pos="2057400" algn="l"/>
                <a:tab pos="5943600" algn="r"/>
                <a:tab pos="7094538" algn="r"/>
              </a:tabLst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Prepaid Insurance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	¥ 3,600</a:t>
            </a:r>
            <a:endParaRPr 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indent="231775">
              <a:spcBef>
                <a:spcPts val="0"/>
              </a:spcBef>
              <a:tabLst>
                <a:tab pos="2057400" algn="l"/>
                <a:tab pos="5943600" algn="r"/>
                <a:tab pos="7094538" algn="r"/>
              </a:tabLst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Supplies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		2,800</a:t>
            </a:r>
            <a:endParaRPr 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indent="231775">
              <a:spcBef>
                <a:spcPts val="0"/>
              </a:spcBef>
              <a:tabLst>
                <a:tab pos="2057400" algn="l"/>
                <a:tab pos="5943600" algn="r"/>
                <a:tab pos="7094538" algn="r"/>
              </a:tabLst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Equipment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		25,000</a:t>
            </a:r>
            <a:endParaRPr 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indent="231775">
              <a:spcBef>
                <a:spcPts val="0"/>
              </a:spcBef>
              <a:tabLst>
                <a:tab pos="2057400" algn="l"/>
                <a:tab pos="5943600" algn="r"/>
                <a:tab pos="7094538" algn="r"/>
              </a:tabLst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Accumulated Depreciation—Equipment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		</a:t>
            </a: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 ¥ 5,000</a:t>
            </a:r>
          </a:p>
          <a:p>
            <a:pPr indent="231775">
              <a:spcBef>
                <a:spcPts val="0"/>
              </a:spcBef>
              <a:tabLst>
                <a:tab pos="2057400" algn="l"/>
                <a:tab pos="5943600" algn="r"/>
                <a:tab pos="7094538" algn="r"/>
              </a:tabLst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Unearned Service Revenue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		9,200</a:t>
            </a:r>
            <a:endParaRPr 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Prepare the adjusting entries for the month of March.</a:t>
            </a:r>
            <a:endParaRPr lang="en-US" alt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The </a:t>
            </a: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equipment depreciates ¥200 a month.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3"/>
            </a:pPr>
            <a:endParaRPr 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3"/>
            </a:pPr>
            <a:endParaRPr lang="en-US" sz="1900" dirty="0" smtClean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7010400" y="2397456"/>
            <a:ext cx="838200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867400" y="2397456"/>
            <a:ext cx="838200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77504" y="397171"/>
            <a:ext cx="8577217" cy="579781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 anchor="ctr" anchorCtr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r>
              <a:rPr lang="en-US" altLang="en-US" dirty="0" smtClean="0">
                <a:solidFill>
                  <a:schemeClr val="accent3"/>
                </a:solidFill>
              </a:rPr>
              <a:t>&gt;</a:t>
            </a:r>
            <a:endParaRPr lang="en-US" altLang="en-US" dirty="0">
              <a:solidFill>
                <a:schemeClr val="accent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07939" y="397171"/>
            <a:ext cx="1711461" cy="579781"/>
          </a:xfrm>
          <a:prstGeom prst="rect">
            <a:avLst/>
          </a:prstGeom>
          <a:solidFill>
            <a:srgbClr val="FF9900"/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r>
              <a:rPr lang="en-US" sz="3100" dirty="0" smtClean="0"/>
              <a:t>DO IT!</a:t>
            </a:r>
            <a:endParaRPr lang="en-US" sz="3100" dirty="0"/>
          </a:p>
        </p:txBody>
      </p:sp>
      <p:sp>
        <p:nvSpPr>
          <p:cNvPr id="7" name="Rectangle 6"/>
          <p:cNvSpPr/>
          <p:nvPr/>
        </p:nvSpPr>
        <p:spPr>
          <a:xfrm>
            <a:off x="1066800" y="5033326"/>
            <a:ext cx="7239000" cy="8387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tabLst>
                <a:tab pos="5310188" algn="r"/>
                <a:tab pos="6518275" algn="r"/>
              </a:tabLst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Depreciation Expense 	200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tabLst>
                <a:tab pos="5146675" algn="r"/>
                <a:tab pos="6459538" algn="r"/>
              </a:tabLst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	Accumulated Depreciation—Equipment 		200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305800" y="6369050"/>
            <a:ext cx="6858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i="1" dirty="0">
                <a:solidFill>
                  <a:schemeClr val="bg2"/>
                </a:solidFill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5</a:t>
            </a:r>
            <a:endParaRPr lang="en-US" altLang="en-US" sz="1600" i="1" dirty="0">
              <a:solidFill>
                <a:schemeClr val="bg2"/>
              </a:solidFill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42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09600" y="1219317"/>
            <a:ext cx="8001000" cy="39672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The ledger of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Zhu Company </a:t>
            </a: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on March 31, 2017, includes these selected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accounts before </a:t>
            </a: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adjusting entries are prepared.</a:t>
            </a:r>
          </a:p>
          <a:p>
            <a:pPr>
              <a:lnSpc>
                <a:spcPct val="120000"/>
              </a:lnSpc>
              <a:spcBef>
                <a:spcPts val="600"/>
              </a:spcBef>
              <a:tabLst>
                <a:tab pos="5545138" algn="ctr"/>
                <a:tab pos="6740525" algn="ctr"/>
              </a:tabLst>
            </a:pPr>
            <a:r>
              <a:rPr lang="en-US" sz="1900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(amounts in thousands)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	Debit 	Credit</a:t>
            </a:r>
            <a:endParaRPr 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indent="231775">
              <a:spcBef>
                <a:spcPts val="600"/>
              </a:spcBef>
              <a:tabLst>
                <a:tab pos="2057400" algn="l"/>
                <a:tab pos="5943600" algn="r"/>
                <a:tab pos="7094538" algn="r"/>
              </a:tabLst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Prepaid Insurance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	¥ 3,600</a:t>
            </a:r>
            <a:endParaRPr 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indent="231775">
              <a:spcBef>
                <a:spcPts val="0"/>
              </a:spcBef>
              <a:tabLst>
                <a:tab pos="2057400" algn="l"/>
                <a:tab pos="5943600" algn="r"/>
                <a:tab pos="7094538" algn="r"/>
              </a:tabLst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Supplies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		2,800</a:t>
            </a:r>
            <a:endParaRPr 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indent="231775">
              <a:spcBef>
                <a:spcPts val="0"/>
              </a:spcBef>
              <a:tabLst>
                <a:tab pos="2057400" algn="l"/>
                <a:tab pos="5943600" algn="r"/>
                <a:tab pos="7094538" algn="r"/>
              </a:tabLst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Equipment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		25,000</a:t>
            </a:r>
            <a:endParaRPr 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indent="231775">
              <a:spcBef>
                <a:spcPts val="0"/>
              </a:spcBef>
              <a:tabLst>
                <a:tab pos="2057400" algn="l"/>
                <a:tab pos="5943600" algn="r"/>
                <a:tab pos="7094538" algn="r"/>
              </a:tabLst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Accumulated Depreciation—Equipment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		</a:t>
            </a: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 ¥ 5,000</a:t>
            </a:r>
          </a:p>
          <a:p>
            <a:pPr indent="231775">
              <a:spcBef>
                <a:spcPts val="0"/>
              </a:spcBef>
              <a:tabLst>
                <a:tab pos="2057400" algn="l"/>
                <a:tab pos="5943600" algn="r"/>
                <a:tab pos="7094538" algn="r"/>
              </a:tabLst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Unearned Service Revenue 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		9,200</a:t>
            </a:r>
            <a:endParaRPr 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Prepare the adjusting entries for the month of March.</a:t>
            </a:r>
            <a:endParaRPr lang="en-US" altLang="en-US" sz="190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4"/>
            </a:pP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One-half </a:t>
            </a:r>
            <a:r>
              <a:rPr 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of the unearned service revenue was performed in March</a:t>
            </a:r>
            <a:r>
              <a:rPr 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7010400" y="2397456"/>
            <a:ext cx="838200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867400" y="2397456"/>
            <a:ext cx="838200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77504" y="397171"/>
            <a:ext cx="8577217" cy="579781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 anchor="ctr" anchorCtr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r>
              <a:rPr lang="en-US" altLang="en-US" dirty="0" smtClean="0">
                <a:solidFill>
                  <a:schemeClr val="accent3"/>
                </a:solidFill>
              </a:rPr>
              <a:t>&gt;</a:t>
            </a:r>
            <a:endParaRPr lang="en-US" altLang="en-US" dirty="0">
              <a:solidFill>
                <a:schemeClr val="accent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07939" y="397171"/>
            <a:ext cx="1711461" cy="579781"/>
          </a:xfrm>
          <a:prstGeom prst="rect">
            <a:avLst/>
          </a:prstGeom>
          <a:solidFill>
            <a:srgbClr val="FF9900"/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r>
              <a:rPr lang="en-US" sz="3100" dirty="0" smtClean="0"/>
              <a:t>DO IT!</a:t>
            </a:r>
            <a:endParaRPr lang="en-US" sz="3100" dirty="0"/>
          </a:p>
        </p:txBody>
      </p:sp>
      <p:sp>
        <p:nvSpPr>
          <p:cNvPr id="7" name="Rectangle 6"/>
          <p:cNvSpPr/>
          <p:nvPr/>
        </p:nvSpPr>
        <p:spPr>
          <a:xfrm>
            <a:off x="1066800" y="5257800"/>
            <a:ext cx="7239000" cy="874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tabLst>
                <a:tab pos="5310188" algn="r"/>
                <a:tab pos="6518275" algn="r"/>
              </a:tabLst>
            </a:pPr>
            <a:r>
              <a:rPr lang="en-US" sz="2000" dirty="0">
                <a:solidFill>
                  <a:schemeClr val="tx1"/>
                </a:solidFill>
                <a:latin typeface="Liberation Sans" panose="020B0604020202020204" pitchFamily="34" charset="0"/>
              </a:rPr>
              <a:t>Unearned Service Revenue	4,600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tabLst>
                <a:tab pos="5146675" algn="r"/>
                <a:tab pos="6459538" algn="r"/>
              </a:tabLst>
            </a:pPr>
            <a:r>
              <a:rPr lang="en-US" sz="2000" dirty="0">
                <a:solidFill>
                  <a:schemeClr val="tx1"/>
                </a:solidFill>
                <a:latin typeface="Liberation Sans" panose="020B0604020202020204" pitchFamily="34" charset="0"/>
              </a:rPr>
              <a:t>	Service Revenue		4,600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305800" y="6369050"/>
            <a:ext cx="6858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i="1" dirty="0">
                <a:solidFill>
                  <a:schemeClr val="bg2"/>
                </a:solidFill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5</a:t>
            </a:r>
            <a:endParaRPr lang="en-US" altLang="en-US" sz="1600" i="1" dirty="0">
              <a:solidFill>
                <a:schemeClr val="bg2"/>
              </a:solidFill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4458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051"/>
          <p:cNvSpPr txBox="1">
            <a:spLocks noChangeArrowheads="1"/>
          </p:cNvSpPr>
          <p:nvPr/>
        </p:nvSpPr>
        <p:spPr bwMode="auto">
          <a:xfrm>
            <a:off x="685800" y="539088"/>
            <a:ext cx="96981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562" tIns="46038" rIns="182562" bIns="46038" anchor="ctr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9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9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438" name="Rectangle 6"/>
          <p:cNvSpPr>
            <a:spLocks noChangeArrowheads="1"/>
          </p:cNvSpPr>
          <p:nvPr/>
        </p:nvSpPr>
        <p:spPr bwMode="auto">
          <a:xfrm>
            <a:off x="508000" y="1852281"/>
            <a:ext cx="8331200" cy="417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/>
          <a:p>
            <a:pPr marL="457200" indent="-457200" algn="l" defTabSz="865188" eaLnBrk="1" hangingPunct="1">
              <a:lnSpc>
                <a:spcPct val="125000"/>
              </a:lnSpc>
              <a:spcBef>
                <a:spcPts val="600"/>
              </a:spcBef>
              <a:defRPr/>
            </a:pP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LEARNING OBJECTIVES</a:t>
            </a:r>
          </a:p>
          <a:p>
            <a:pPr marL="457200" indent="-457200" algn="l" defTabSz="865188" eaLnBrk="1" hangingPunct="1">
              <a:lnSpc>
                <a:spcPct val="125000"/>
              </a:lnSpc>
              <a:spcBef>
                <a:spcPts val="600"/>
              </a:spcBef>
              <a:spcAft>
                <a:spcPct val="35000"/>
              </a:spcAft>
              <a:defRPr/>
            </a:pPr>
            <a:r>
              <a:rPr lang="en-US" sz="1900" b="0" i="1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After </a:t>
            </a:r>
            <a:r>
              <a:rPr lang="en-US" sz="1900" b="0" i="1" dirty="0">
                <a:solidFill>
                  <a:schemeClr val="tx1"/>
                </a:solidFill>
                <a:latin typeface="Liberation Sans" panose="020B0604020202020204" pitchFamily="34" charset="0"/>
              </a:rPr>
              <a:t>studying this chapter, you should be able to:</a:t>
            </a:r>
          </a:p>
          <a:p>
            <a:pPr marL="341313" indent="-341313" algn="l" defTabSz="865188" eaLnBrk="1" hangingPunct="1">
              <a:lnSpc>
                <a:spcPct val="125000"/>
              </a:lnSpc>
              <a:spcBef>
                <a:spcPts val="6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sz="19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Explain </a:t>
            </a:r>
            <a:r>
              <a:rPr lang="en-US" sz="19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the time period </a:t>
            </a:r>
            <a:r>
              <a:rPr lang="en-US" sz="19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assumption.</a:t>
            </a:r>
          </a:p>
          <a:p>
            <a:pPr marL="341313" indent="-341313" algn="l" defTabSz="865188" eaLnBrk="1" hangingPunct="1">
              <a:lnSpc>
                <a:spcPct val="125000"/>
              </a:lnSpc>
              <a:spcBef>
                <a:spcPts val="6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sz="19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Explain </a:t>
            </a:r>
            <a:r>
              <a:rPr lang="en-US" sz="19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the accrual basis of </a:t>
            </a:r>
            <a:r>
              <a:rPr lang="en-US" sz="19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accounting.</a:t>
            </a:r>
          </a:p>
          <a:p>
            <a:pPr marL="341313" indent="-341313" algn="l" defTabSz="865188" eaLnBrk="1" hangingPunct="1">
              <a:lnSpc>
                <a:spcPct val="125000"/>
              </a:lnSpc>
              <a:spcBef>
                <a:spcPts val="6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sz="19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Explain </a:t>
            </a:r>
            <a:r>
              <a:rPr lang="en-US" sz="19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the reasons for adjusting </a:t>
            </a:r>
            <a:r>
              <a:rPr lang="en-US" sz="19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entries.</a:t>
            </a:r>
          </a:p>
          <a:p>
            <a:pPr marL="341313" indent="-341313" algn="l" defTabSz="865188" eaLnBrk="1" hangingPunct="1">
              <a:lnSpc>
                <a:spcPct val="125000"/>
              </a:lnSpc>
              <a:spcBef>
                <a:spcPts val="6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sz="19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Identify </a:t>
            </a:r>
            <a:r>
              <a:rPr lang="en-US" sz="19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the major types of adjusting </a:t>
            </a:r>
            <a:r>
              <a:rPr lang="en-US" sz="19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entries.</a:t>
            </a:r>
          </a:p>
          <a:p>
            <a:pPr marL="341313" indent="-341313" algn="l" defTabSz="865188" eaLnBrk="1" hangingPunct="1">
              <a:lnSpc>
                <a:spcPct val="125000"/>
              </a:lnSpc>
              <a:spcBef>
                <a:spcPts val="6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sz="19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Prepare </a:t>
            </a:r>
            <a:r>
              <a:rPr lang="en-US" sz="19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adjusting entries for </a:t>
            </a:r>
            <a:r>
              <a:rPr lang="en-US" sz="19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deferrals.</a:t>
            </a:r>
          </a:p>
          <a:p>
            <a:pPr marL="341313" indent="-341313" algn="l" defTabSz="865188" eaLnBrk="1" hangingPunct="1">
              <a:lnSpc>
                <a:spcPct val="125000"/>
              </a:lnSpc>
              <a:spcBef>
                <a:spcPts val="6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sz="19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Prepare </a:t>
            </a:r>
            <a:r>
              <a:rPr lang="en-US" sz="19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adjusting entries for </a:t>
            </a:r>
            <a:r>
              <a:rPr lang="en-US" sz="19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accruals.</a:t>
            </a:r>
          </a:p>
          <a:p>
            <a:pPr marL="341313" indent="-341313" algn="l" defTabSz="865188" eaLnBrk="1" hangingPunct="1">
              <a:lnSpc>
                <a:spcPct val="125000"/>
              </a:lnSpc>
              <a:spcBef>
                <a:spcPts val="6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sz="19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Describe </a:t>
            </a:r>
            <a:r>
              <a:rPr lang="en-US" sz="19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the nature and purpose of an adjusted trial balance.</a:t>
            </a:r>
          </a:p>
        </p:txBody>
      </p:sp>
      <p:sp>
        <p:nvSpPr>
          <p:cNvPr id="9" name="Rectangle 2051"/>
          <p:cNvSpPr txBox="1">
            <a:spLocks noChangeArrowheads="1"/>
          </p:cNvSpPr>
          <p:nvPr/>
        </p:nvSpPr>
        <p:spPr bwMode="auto">
          <a:xfrm>
            <a:off x="329603" y="193234"/>
            <a:ext cx="1718092" cy="56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562" tIns="46038" rIns="182562" bIns="46038" anchor="ctr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>
                <a:solidFill>
                  <a:srgbClr val="5F5F5F"/>
                </a:solidFill>
                <a:latin typeface="Liberation Sans" panose="020B0604020202020204" pitchFamily="34" charset="0"/>
                <a:cs typeface="Arial" panose="020B0604020202020204" pitchFamily="34" charset="0"/>
              </a:rPr>
              <a:t>CHAPTER</a:t>
            </a:r>
            <a:endParaRPr lang="en-US" altLang="en-US" sz="8800" dirty="0">
              <a:solidFill>
                <a:srgbClr val="5F5F5F"/>
              </a:solidFill>
              <a:latin typeface="Liberation Sans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051"/>
          <p:cNvSpPr>
            <a:spLocks noChangeArrowheads="1"/>
          </p:cNvSpPr>
          <p:nvPr/>
        </p:nvSpPr>
        <p:spPr bwMode="auto">
          <a:xfrm>
            <a:off x="2057400" y="754040"/>
            <a:ext cx="6781800" cy="7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6038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altLang="en-US" sz="4400" b="1" dirty="0" smtClean="0">
                <a:solidFill>
                  <a:srgbClr val="5F5F5F"/>
                </a:solidFill>
                <a:latin typeface="Liberation Sans" panose="020B0604020202020204" pitchFamily="34" charset="0"/>
              </a:rPr>
              <a:t>Adjusting the Accounts</a:t>
            </a:r>
            <a:endParaRPr lang="en-US" altLang="en-US" sz="4400" b="1" dirty="0">
              <a:solidFill>
                <a:srgbClr val="5F5F5F"/>
              </a:solidFill>
              <a:latin typeface="Liberation Sans" panose="020B0604020202020204" pitchFamily="34" charset="0"/>
            </a:endParaRPr>
          </a:p>
        </p:txBody>
      </p:sp>
      <p:sp>
        <p:nvSpPr>
          <p:cNvPr id="4103" name="Line 15"/>
          <p:cNvSpPr>
            <a:spLocks noChangeShapeType="1"/>
          </p:cNvSpPr>
          <p:nvPr/>
        </p:nvSpPr>
        <p:spPr bwMode="auto">
          <a:xfrm>
            <a:off x="1981200" y="743764"/>
            <a:ext cx="0" cy="85875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4918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ChangeArrowheads="1"/>
          </p:cNvSpPr>
          <p:nvPr/>
        </p:nvSpPr>
        <p:spPr bwMode="auto">
          <a:xfrm>
            <a:off x="609600" y="5410200"/>
            <a:ext cx="2514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Liberation Sans" panose="020B0604020202020204" pitchFamily="34" charset="0"/>
              </a:rPr>
              <a:t>Illustration 3-2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Categories of adjusting entries</a:t>
            </a:r>
            <a:endParaRPr lang="en-US" altLang="en-US" sz="1200" b="0" dirty="0">
              <a:solidFill>
                <a:srgbClr val="B0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457200" y="1600200"/>
            <a:ext cx="8305800" cy="3810000"/>
          </a:xfrm>
          <a:prstGeom prst="rect">
            <a:avLst/>
          </a:prstGeom>
          <a:noFill/>
          <a:ln w="1905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609600" y="2286000"/>
            <a:ext cx="3810000" cy="1600200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  <a:effectLst/>
        </p:spPr>
        <p:txBody>
          <a:bodyPr tIns="137160"/>
          <a:lstStyle/>
          <a:p>
            <a:pPr marL="346075" indent="-346075">
              <a:lnSpc>
                <a:spcPct val="115000"/>
              </a:lnSpc>
              <a:defRPr/>
            </a:pPr>
            <a:r>
              <a:rPr lang="en-US" sz="2000" dirty="0">
                <a:solidFill>
                  <a:schemeClr val="tx1"/>
                </a:solidFill>
                <a:latin typeface="Liberation Sans" panose="020B0604020202020204" pitchFamily="34" charset="0"/>
              </a:rPr>
              <a:t>1.</a:t>
            </a:r>
            <a:r>
              <a: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ion Sans" panose="020B0604020202020204" pitchFamily="34" charset="0"/>
              </a:rPr>
              <a:t>	</a:t>
            </a:r>
            <a:r>
              <a:rPr lang="en-US" sz="2000" dirty="0">
                <a:solidFill>
                  <a:srgbClr val="CC0000"/>
                </a:solidFill>
                <a:latin typeface="Liberation Sans" panose="020B0604020202020204" pitchFamily="34" charset="0"/>
              </a:rPr>
              <a:t>Prepaid Expenses.</a:t>
            </a: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ion Sans" panose="020B0604020202020204" pitchFamily="34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Expenses paid in cash before they are used or consumed.</a:t>
            </a: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609600" y="1676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Liberation Sans" panose="020B0604020202020204" pitchFamily="34" charset="0"/>
              </a:rPr>
              <a:t>Deferrals</a:t>
            </a:r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4800600" y="2286000"/>
            <a:ext cx="3810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tIns="137160"/>
          <a:lstStyle>
            <a:lvl1pPr marL="346075" indent="-346075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iberation Sans" panose="020B0604020202020204" pitchFamily="34" charset="0"/>
              </a:rPr>
              <a:t>1. </a:t>
            </a:r>
            <a:r>
              <a:rPr lang="en-US" altLang="en-US" sz="20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	</a:t>
            </a:r>
            <a:r>
              <a:rPr lang="en-US" altLang="en-US" sz="2000" dirty="0">
                <a:solidFill>
                  <a:srgbClr val="CC0000"/>
                </a:solidFill>
                <a:latin typeface="Liberation Sans" panose="020B0604020202020204" pitchFamily="34" charset="0"/>
              </a:rPr>
              <a:t>Accrued Revenues.</a:t>
            </a:r>
            <a:r>
              <a:rPr lang="en-US" altLang="en-US" sz="2000" b="0" dirty="0">
                <a:solidFill>
                  <a:srgbClr val="CC0000"/>
                </a:solidFill>
                <a:latin typeface="Liberation Sans" panose="020B0604020202020204" pitchFamily="34" charset="0"/>
              </a:rPr>
              <a:t> </a:t>
            </a:r>
            <a:r>
              <a:rPr lang="en-US" altLang="en-US" sz="20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Revenues for services performed but not yet received in cash or recorded. 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4800600" y="3886200"/>
            <a:ext cx="3810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tIns="137160"/>
          <a:lstStyle>
            <a:lvl1pPr marL="346075" indent="-346075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iberation Sans" panose="020B0604020202020204" pitchFamily="34" charset="0"/>
              </a:rPr>
              <a:t>2. </a:t>
            </a:r>
            <a:r>
              <a:rPr lang="en-US" altLang="en-US" sz="20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	</a:t>
            </a:r>
            <a:r>
              <a:rPr lang="en-US" altLang="en-US" sz="2000" dirty="0">
                <a:solidFill>
                  <a:srgbClr val="CC0000"/>
                </a:solidFill>
                <a:latin typeface="Liberation Sans" panose="020B0604020202020204" pitchFamily="34" charset="0"/>
              </a:rPr>
              <a:t>Accrued Expenses.</a:t>
            </a:r>
            <a:r>
              <a:rPr lang="en-US" altLang="en-US" sz="2000" b="0" dirty="0">
                <a:solidFill>
                  <a:srgbClr val="CC0000"/>
                </a:solidFill>
                <a:latin typeface="Liberation Sans" panose="020B0604020202020204" pitchFamily="34" charset="0"/>
              </a:rPr>
              <a:t>  </a:t>
            </a:r>
            <a:r>
              <a:rPr lang="en-US" altLang="en-US" sz="20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Expenses incurred but not yet paid in cash or recorded.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609600" y="3886200"/>
            <a:ext cx="3810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tIns="137160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iberation Sans" panose="020B0604020202020204" pitchFamily="34" charset="0"/>
              </a:rPr>
              <a:t>2.</a:t>
            </a:r>
            <a:r>
              <a:rPr lang="en-US" altLang="en-US" sz="2000" dirty="0">
                <a:solidFill>
                  <a:srgbClr val="990000"/>
                </a:solidFill>
                <a:latin typeface="Liberation Sans" panose="020B0604020202020204" pitchFamily="34" charset="0"/>
              </a:rPr>
              <a:t>  </a:t>
            </a:r>
            <a:r>
              <a:rPr lang="en-US" altLang="en-US" sz="2000" dirty="0">
                <a:solidFill>
                  <a:srgbClr val="CC0000"/>
                </a:solidFill>
                <a:latin typeface="Liberation Sans" panose="020B0604020202020204" pitchFamily="34" charset="0"/>
              </a:rPr>
              <a:t>Unearned Revenues.</a:t>
            </a:r>
            <a:r>
              <a:rPr lang="en-US" altLang="en-US" sz="2000" b="0" dirty="0">
                <a:solidFill>
                  <a:srgbClr val="CC0000"/>
                </a:solidFill>
                <a:latin typeface="Liberation Sans" panose="020B0604020202020204" pitchFamily="34" charset="0"/>
              </a:rPr>
              <a:t>  </a:t>
            </a:r>
          </a:p>
          <a:p>
            <a:pPr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	Cash received before services are performed.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4800600" y="1676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Liberation Sans" panose="020B0604020202020204" pitchFamily="34" charset="0"/>
              </a:rPr>
              <a:t>Accruals</a:t>
            </a:r>
          </a:p>
        </p:txBody>
      </p:sp>
      <p:sp>
        <p:nvSpPr>
          <p:cNvPr id="17431" name="Line 14"/>
          <p:cNvSpPr>
            <a:spLocks noChangeShapeType="1"/>
          </p:cNvSpPr>
          <p:nvPr/>
        </p:nvSpPr>
        <p:spPr bwMode="auto">
          <a:xfrm>
            <a:off x="685800" y="2209800"/>
            <a:ext cx="78486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609600" y="304800"/>
            <a:ext cx="8229600" cy="56038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Types of Adjusting </a:t>
            </a:r>
            <a:r>
              <a:rPr lang="en-US" altLang="en-US" sz="3200" dirty="0">
                <a:solidFill>
                  <a:srgbClr val="CC0000"/>
                </a:solidFill>
                <a:latin typeface="Liberation Sans" panose="020B0604020202020204" pitchFamily="34" charset="0"/>
              </a:rPr>
              <a:t>Entries</a:t>
            </a: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304800" y="990600"/>
            <a:ext cx="64008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58000" y="443552"/>
            <a:ext cx="0" cy="123444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6911022" y="326408"/>
            <a:ext cx="2004378" cy="144655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3300"/>
                </a:solidFill>
                <a:latin typeface="Liberation Sans" panose="020B0604020202020204" pitchFamily="34" charset="0"/>
              </a:rPr>
              <a:t>Learning Objective 4 </a:t>
            </a:r>
            <a:r>
              <a:rPr lang="en-US" sz="1600" b="1" dirty="0" smtClean="0">
                <a:solidFill>
                  <a:srgbClr val="FF3300"/>
                </a:solidFill>
                <a:latin typeface="Liberation Sans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Liberation Sans" panose="020B0604020202020204" pitchFamily="34" charset="0"/>
              </a:rPr>
              <a:t>Identify the major types of </a:t>
            </a:r>
            <a:r>
              <a:rPr lang="en-US" sz="1600" b="1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adjusting entries.</a:t>
            </a:r>
            <a:endParaRPr lang="en-US" sz="1600" b="1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4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96" y="381000"/>
            <a:ext cx="8311056" cy="509251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1828800" y="5587060"/>
            <a:ext cx="6738152" cy="78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13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Each </a:t>
            </a:r>
            <a:r>
              <a:rPr lang="en-US" altLang="en-US" sz="20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account is analyzed to determine whether it is complete and up-to-date for financial statement purposes.</a:t>
            </a:r>
            <a:endParaRPr lang="en-US" altLang="en-US" sz="2000" b="0" dirty="0">
              <a:solidFill>
                <a:schemeClr val="tx1"/>
              </a:solidFill>
              <a:latin typeface="Liberation Sans" panose="020B0604020202020204" pitchFamily="34" charset="0"/>
              <a:cs typeface="Arial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18448" y="5535304"/>
            <a:ext cx="1524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sq">
                <a:solidFill>
                  <a:srgbClr val="8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 dirty="0">
                <a:solidFill>
                  <a:schemeClr val="tx1"/>
                </a:solidFill>
                <a:latin typeface="Liberation Sans" panose="020B0604020202020204" pitchFamily="34" charset="0"/>
              </a:rPr>
              <a:t>Illustration </a:t>
            </a:r>
            <a:r>
              <a:rPr lang="en-US" altLang="en-US" sz="1200" b="1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3-3</a:t>
            </a:r>
          </a:p>
          <a:p>
            <a:r>
              <a:rPr lang="en-US" altLang="en-US" sz="1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Trial balance</a:t>
            </a:r>
            <a:endParaRPr lang="en-US" altLang="en-US" sz="1200" b="0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305800" y="6369050"/>
            <a:ext cx="6858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i="1" dirty="0">
                <a:solidFill>
                  <a:schemeClr val="bg2"/>
                </a:solidFill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4</a:t>
            </a:r>
            <a:endParaRPr lang="en-US" altLang="en-US" sz="1600" i="1" dirty="0">
              <a:solidFill>
                <a:schemeClr val="bg2"/>
              </a:solidFill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09600" y="1295400"/>
            <a:ext cx="6172200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685800" indent="-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ts val="1200"/>
              </a:spcBef>
              <a:buClrTx/>
              <a:buSzPct val="80000"/>
              <a:buFontTx/>
              <a:buNone/>
            </a:pPr>
            <a:r>
              <a:rPr lang="en-US" altLang="en-US" sz="2300" dirty="0">
                <a:solidFill>
                  <a:schemeClr val="tx1"/>
                </a:solidFill>
                <a:latin typeface="Liberation Sans" panose="020B0604020202020204" pitchFamily="34" charset="0"/>
              </a:rPr>
              <a:t>Deferrals </a:t>
            </a:r>
            <a:r>
              <a:rPr lang="en-US" altLang="en-US" sz="23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are </a:t>
            </a:r>
            <a:r>
              <a:rPr lang="en-US" altLang="en-US" sz="2300" dirty="0">
                <a:solidFill>
                  <a:schemeClr val="tx1"/>
                </a:solidFill>
                <a:latin typeface="Liberation Sans" panose="020B0604020202020204" pitchFamily="34" charset="0"/>
              </a:rPr>
              <a:t>expenses or revenues</a:t>
            </a:r>
            <a:r>
              <a:rPr lang="en-US" altLang="en-US" sz="23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</a:t>
            </a:r>
            <a:r>
              <a:rPr lang="en-US" altLang="en-US" sz="23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that are </a:t>
            </a:r>
            <a:r>
              <a:rPr lang="en-US" altLang="en-US" sz="23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recognized at a date later than the point when cash was originally exchanged.  There are </a:t>
            </a:r>
            <a:r>
              <a:rPr lang="en-US" altLang="en-US" sz="2300" dirty="0">
                <a:solidFill>
                  <a:schemeClr val="tx1"/>
                </a:solidFill>
                <a:latin typeface="Liberation Sans" panose="020B0604020202020204" pitchFamily="34" charset="0"/>
              </a:rPr>
              <a:t>two types</a:t>
            </a:r>
            <a:r>
              <a:rPr lang="en-US" altLang="en-US" sz="23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:</a:t>
            </a:r>
          </a:p>
          <a:p>
            <a:pPr lvl="1">
              <a:lnSpc>
                <a:spcPct val="125000"/>
              </a:lnSpc>
              <a:spcBef>
                <a:spcPts val="12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Prepaid expenses and</a:t>
            </a:r>
            <a:r>
              <a:rPr lang="en-US" altLang="en-US" sz="2200" i="1" dirty="0">
                <a:solidFill>
                  <a:srgbClr val="CC0000"/>
                </a:solidFill>
                <a:latin typeface="Liberation Sans" panose="020B0604020202020204" pitchFamily="34" charset="0"/>
              </a:rPr>
              <a:t> </a:t>
            </a:r>
          </a:p>
          <a:p>
            <a:pPr lvl="1">
              <a:lnSpc>
                <a:spcPct val="125000"/>
              </a:lnSpc>
              <a:spcBef>
                <a:spcPts val="12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Unearned revenues.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304800"/>
            <a:ext cx="8229600" cy="56038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Adjusting Entries for Deferrals</a:t>
            </a:r>
            <a:endParaRPr lang="en-US" altLang="en-US" sz="3200" dirty="0">
              <a:solidFill>
                <a:srgbClr val="CC0000"/>
              </a:solidFill>
              <a:latin typeface="Liberation Sans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6934200" y="1185194"/>
            <a:ext cx="0" cy="123444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6987222" y="1068050"/>
            <a:ext cx="2004378" cy="144655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3300"/>
                </a:solidFill>
                <a:latin typeface="Liberation Sans" panose="020B0604020202020204" pitchFamily="34" charset="0"/>
              </a:rPr>
              <a:t>Learning Objective 5 </a:t>
            </a:r>
            <a:r>
              <a:rPr lang="en-US" sz="1600" b="1" dirty="0" smtClean="0">
                <a:solidFill>
                  <a:srgbClr val="FF3300"/>
                </a:solidFill>
                <a:latin typeface="Liberation Sans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Prepare adjusting entries for deferrals.</a:t>
            </a:r>
            <a:endParaRPr lang="en-US" sz="1600" b="1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8305800" y="6369050"/>
            <a:ext cx="6858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i="1" dirty="0">
                <a:solidFill>
                  <a:schemeClr val="bg2"/>
                </a:solidFill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5</a:t>
            </a:r>
            <a:endParaRPr lang="en-US" altLang="en-US" sz="1600" i="1" dirty="0">
              <a:solidFill>
                <a:schemeClr val="bg2"/>
              </a:solidFill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95400"/>
            <a:ext cx="8077200" cy="91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110000"/>
              </a:lnSpc>
              <a:buClr>
                <a:srgbClr val="006666"/>
              </a:buClr>
              <a:buSzTx/>
              <a:buFont typeface="Monotype Sorts" pitchFamily="2" charset="2"/>
              <a:buNone/>
            </a:pPr>
            <a:r>
              <a:rPr lang="en-US" altLang="en-US" sz="2200" b="0" dirty="0" smtClean="0">
                <a:effectLst/>
                <a:latin typeface="Liberation Sans" panose="020B0604020202020204" pitchFamily="34" charset="0"/>
              </a:rPr>
              <a:t>Payments of expenses that will benefit more than one accounting period.</a:t>
            </a: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762000" y="3875088"/>
            <a:ext cx="24384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571500" indent="-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lvl="1"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100" b="0" dirty="0">
                <a:latin typeface="Liberation Sans" panose="020B0604020202020204" pitchFamily="34" charset="0"/>
              </a:rPr>
              <a:t>insurance</a:t>
            </a:r>
          </a:p>
          <a:p>
            <a:pPr lvl="1"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100" b="0" dirty="0">
                <a:latin typeface="Liberation Sans" panose="020B0604020202020204" pitchFamily="34" charset="0"/>
              </a:rPr>
              <a:t>supplies</a:t>
            </a:r>
          </a:p>
          <a:p>
            <a:pPr lvl="1"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100" b="0" dirty="0">
                <a:latin typeface="Liberation Sans" panose="020B0604020202020204" pitchFamily="34" charset="0"/>
              </a:rPr>
              <a:t>advertising</a:t>
            </a: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3352800" y="3854450"/>
            <a:ext cx="47244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571500" indent="-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lvl="1"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100" b="0" dirty="0">
                <a:latin typeface="Liberation Sans" panose="020B0604020202020204" pitchFamily="34" charset="0"/>
              </a:rPr>
              <a:t>rent</a:t>
            </a:r>
          </a:p>
          <a:p>
            <a:pPr lvl="1"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100" b="0" dirty="0">
                <a:latin typeface="Liberation Sans" panose="020B0604020202020204" pitchFamily="34" charset="0"/>
              </a:rPr>
              <a:t>buildings and equipment</a:t>
            </a: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609600" y="3352800"/>
            <a:ext cx="6324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ClrTx/>
              <a:buSzPct val="80000"/>
              <a:buFontTx/>
              <a:buNone/>
            </a:pPr>
            <a:r>
              <a:rPr lang="en-US" altLang="en-US" sz="2200" b="0" dirty="0">
                <a:latin typeface="Liberation Sans" panose="020B0604020202020204" pitchFamily="34" charset="0"/>
              </a:rPr>
              <a:t>Prepayments often occur in regard to: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09600" y="304800"/>
            <a:ext cx="8229600" cy="56038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smtClean="0">
                <a:solidFill>
                  <a:srgbClr val="006600"/>
                </a:solidFill>
                <a:latin typeface="Liberation Sans" panose="020B0604020202020204" pitchFamily="34" charset="0"/>
              </a:rPr>
              <a:t>PREPAID EXPENSES</a:t>
            </a:r>
            <a:endParaRPr lang="en-US" altLang="en-US" sz="3200" dirty="0">
              <a:solidFill>
                <a:srgbClr val="0066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066800" y="2479357"/>
            <a:ext cx="2438400" cy="49244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bIns="91440">
            <a:spAutoFit/>
          </a:bodyPr>
          <a:lstStyle>
            <a:defPPr>
              <a:defRPr lang="en-US"/>
            </a:defPPr>
            <a:lvl1pPr marL="457200" indent="-457200" algn="ctr">
              <a:defRPr sz="2300">
                <a:solidFill>
                  <a:schemeClr val="tx1"/>
                </a:solidFill>
                <a:latin typeface="Liberation Sans" panose="020B0604020202020204" pitchFamily="34" charset="0"/>
                <a:cs typeface="Arial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Cash Payment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170488" y="2479357"/>
            <a:ext cx="3135312" cy="49244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bIns="91440">
            <a:spAutoFit/>
          </a:bodyPr>
          <a:lstStyle>
            <a:defPPr>
              <a:defRPr lang="en-US"/>
            </a:defPPr>
            <a:lvl1pPr marL="457200" indent="-457200" algn="ctr">
              <a:defRPr sz="2300">
                <a:solidFill>
                  <a:schemeClr val="tx1"/>
                </a:solidFill>
                <a:latin typeface="Liberation Sans" panose="020B0604020202020204" pitchFamily="34" charset="0"/>
                <a:cs typeface="Arial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Expense Recorded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276600" y="2479357"/>
            <a:ext cx="21336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300" dirty="0">
                <a:solidFill>
                  <a:srgbClr val="CC0000"/>
                </a:solidFill>
                <a:latin typeface="Liberation Sans" panose="020B0604020202020204" pitchFamily="34" charset="0"/>
                <a:cs typeface="Arial" charset="0"/>
              </a:rPr>
              <a:t>BEFORE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305800" y="6369050"/>
            <a:ext cx="6858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i="1" dirty="0">
                <a:solidFill>
                  <a:schemeClr val="bg2"/>
                </a:solidFill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5</a:t>
            </a:r>
            <a:endParaRPr lang="en-US" altLang="en-US" sz="1600" i="1" dirty="0">
              <a:solidFill>
                <a:schemeClr val="bg2"/>
              </a:solidFill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050"/>
          <p:cNvSpPr txBox="1">
            <a:spLocks noChangeArrowheads="1"/>
          </p:cNvSpPr>
          <p:nvPr/>
        </p:nvSpPr>
        <p:spPr bwMode="auto">
          <a:xfrm>
            <a:off x="609600" y="1295400"/>
            <a:ext cx="8001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685800" indent="-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1314450" indent="-4000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Expire either with the passage of time or through use.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Adjusting entry: 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buClr>
                <a:srgbClr val="CC0000"/>
              </a:buClr>
              <a:buSzPct val="80000"/>
              <a:buFont typeface="Arial" charset="0"/>
              <a:buChar char="►"/>
            </a:pPr>
            <a:r>
              <a:rPr lang="en-US" altLang="en-US" sz="2100" dirty="0">
                <a:solidFill>
                  <a:schemeClr val="tx1"/>
                </a:solidFill>
                <a:latin typeface="Liberation Sans" panose="020B0604020202020204" pitchFamily="34" charset="0"/>
              </a:rPr>
              <a:t>Increase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(debit) to an </a:t>
            </a:r>
            <a:r>
              <a:rPr lang="en-US" altLang="en-US" sz="2100" dirty="0">
                <a:solidFill>
                  <a:schemeClr val="tx1"/>
                </a:solidFill>
                <a:latin typeface="Liberation Sans" panose="020B0604020202020204" pitchFamily="34" charset="0"/>
              </a:rPr>
              <a:t>expense account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and 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buClr>
                <a:srgbClr val="CC0000"/>
              </a:buClr>
              <a:buSzPct val="80000"/>
              <a:buFont typeface="Arial" charset="0"/>
              <a:buChar char="►"/>
            </a:pPr>
            <a:r>
              <a:rPr lang="en-US" altLang="en-US" sz="2100" dirty="0">
                <a:solidFill>
                  <a:schemeClr val="tx1"/>
                </a:solidFill>
                <a:latin typeface="Liberation Sans" panose="020B0604020202020204" pitchFamily="34" charset="0"/>
              </a:rPr>
              <a:t>Decrease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(credit) to an </a:t>
            </a:r>
            <a:r>
              <a:rPr lang="en-US" altLang="en-US" sz="2100" dirty="0">
                <a:solidFill>
                  <a:schemeClr val="tx1"/>
                </a:solidFill>
                <a:latin typeface="Liberation Sans" panose="020B0604020202020204" pitchFamily="34" charset="0"/>
              </a:rPr>
              <a:t>asset account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.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69" y="3754436"/>
            <a:ext cx="7008731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5830669"/>
            <a:ext cx="45720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Liberation Sans" panose="020B0604020202020204" pitchFamily="34" charset="0"/>
              </a:rPr>
              <a:t>Illustration 3-4</a:t>
            </a:r>
          </a:p>
          <a:p>
            <a:r>
              <a:rPr lang="en-US" sz="1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Adjusting entries for prepaid</a:t>
            </a:r>
          </a:p>
          <a:p>
            <a:r>
              <a:rPr lang="en-US" sz="1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expenses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304800"/>
            <a:ext cx="8229600" cy="56038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smtClean="0">
                <a:solidFill>
                  <a:srgbClr val="006600"/>
                </a:solidFill>
                <a:latin typeface="Liberation Sans" panose="020B0604020202020204" pitchFamily="34" charset="0"/>
              </a:rPr>
              <a:t>PREPAID EXPENSES</a:t>
            </a:r>
            <a:endParaRPr lang="en-US" altLang="en-US" sz="3200" dirty="0">
              <a:solidFill>
                <a:srgbClr val="0066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305800" y="6369050"/>
            <a:ext cx="6858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i="1" dirty="0">
                <a:solidFill>
                  <a:schemeClr val="bg2"/>
                </a:solidFill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5</a:t>
            </a:r>
            <a:endParaRPr lang="en-US" altLang="en-US" sz="1600" i="1" dirty="0">
              <a:solidFill>
                <a:schemeClr val="bg2"/>
              </a:solidFill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0"/>
          <p:cNvSpPr txBox="1">
            <a:spLocks noChangeArrowheads="1"/>
          </p:cNvSpPr>
          <p:nvPr/>
        </p:nvSpPr>
        <p:spPr bwMode="auto">
          <a:xfrm>
            <a:off x="609600" y="1295400"/>
            <a:ext cx="5105400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  <a:latin typeface="Liberation Sans" panose="020B0604020202020204" pitchFamily="34" charset="0"/>
              </a:rPr>
              <a:t>Illustration: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 </a:t>
            </a:r>
            <a:r>
              <a:rPr lang="en-US" alt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Yazici 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Advertising </a:t>
            </a:r>
            <a:r>
              <a:rPr lang="en-US" alt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Inc. 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Inc. purchased supplies costing </a:t>
            </a:r>
            <a:r>
              <a:rPr lang="en-US" altLang="en-US" sz="2100" b="0" dirty="0" smtClean="0">
                <a:solidFill>
                  <a:schemeClr val="tx1"/>
                </a:solidFill>
                <a:latin typeface="Calibri"/>
              </a:rPr>
              <a:t>₺</a:t>
            </a:r>
            <a:r>
              <a:rPr lang="en-US" alt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2,500 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on October 5. </a:t>
            </a:r>
            <a:r>
              <a:rPr lang="en-US" alt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Yazici 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recorded the purchase by increasing (debiting) the asset Supplies. This account shows a balance of </a:t>
            </a:r>
            <a:r>
              <a:rPr lang="en-US" altLang="en-US" sz="2100" b="0" dirty="0" smtClean="0">
                <a:solidFill>
                  <a:schemeClr val="tx1"/>
                </a:solidFill>
                <a:latin typeface="Calibri"/>
              </a:rPr>
              <a:t>₺</a:t>
            </a:r>
            <a:r>
              <a:rPr lang="en-US" alt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2,500 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in the October 31 trial balance. An inventory count at the close of business on October 31 reveals that </a:t>
            </a:r>
            <a:r>
              <a:rPr lang="en-US" altLang="en-US" sz="2100" b="0" dirty="0" smtClean="0">
                <a:solidFill>
                  <a:schemeClr val="tx1"/>
                </a:solidFill>
                <a:latin typeface="Calibri"/>
              </a:rPr>
              <a:t>₺</a:t>
            </a:r>
            <a:r>
              <a:rPr lang="en-US" altLang="en-US" sz="21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1,000 </a:t>
            </a: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of supplies are still on hand.</a:t>
            </a:r>
          </a:p>
        </p:txBody>
      </p:sp>
      <p:sp>
        <p:nvSpPr>
          <p:cNvPr id="315429" name="Text Box 37"/>
          <p:cNvSpPr txBox="1">
            <a:spLocks noChangeArrowheads="1"/>
          </p:cNvSpPr>
          <p:nvPr/>
        </p:nvSpPr>
        <p:spPr bwMode="auto">
          <a:xfrm>
            <a:off x="1981200" y="5683250"/>
            <a:ext cx="3505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  <a:cs typeface="Arial" charset="0"/>
              </a:rPr>
              <a:t>Supplies</a:t>
            </a:r>
          </a:p>
        </p:txBody>
      </p:sp>
      <p:sp>
        <p:nvSpPr>
          <p:cNvPr id="315432" name="Text Box 40"/>
          <p:cNvSpPr txBox="1">
            <a:spLocks noChangeArrowheads="1"/>
          </p:cNvSpPr>
          <p:nvPr/>
        </p:nvSpPr>
        <p:spPr bwMode="auto">
          <a:xfrm>
            <a:off x="5867400" y="5683250"/>
            <a:ext cx="1219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  <a:cs typeface="Arial" charset="0"/>
              </a:rPr>
              <a:t>1,500</a:t>
            </a:r>
          </a:p>
        </p:txBody>
      </p:sp>
      <p:sp>
        <p:nvSpPr>
          <p:cNvPr id="315433" name="Text Box 41"/>
          <p:cNvSpPr txBox="1">
            <a:spLocks noChangeArrowheads="1"/>
          </p:cNvSpPr>
          <p:nvPr/>
        </p:nvSpPr>
        <p:spPr bwMode="auto">
          <a:xfrm>
            <a:off x="1981200" y="5224463"/>
            <a:ext cx="3810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  <a:cs typeface="Arial" charset="0"/>
              </a:rPr>
              <a:t>Supplies Expense</a:t>
            </a:r>
          </a:p>
        </p:txBody>
      </p:sp>
      <p:sp>
        <p:nvSpPr>
          <p:cNvPr id="315434" name="Text Box 42"/>
          <p:cNvSpPr txBox="1">
            <a:spLocks noChangeArrowheads="1"/>
          </p:cNvSpPr>
          <p:nvPr/>
        </p:nvSpPr>
        <p:spPr bwMode="auto">
          <a:xfrm>
            <a:off x="4876800" y="5224463"/>
            <a:ext cx="1219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  <a:cs typeface="Arial" charset="0"/>
              </a:rPr>
              <a:t>1,500</a:t>
            </a:r>
          </a:p>
        </p:txBody>
      </p:sp>
      <p:sp>
        <p:nvSpPr>
          <p:cNvPr id="26631" name="Text Box 48"/>
          <p:cNvSpPr txBox="1">
            <a:spLocks noChangeArrowheads="1"/>
          </p:cNvSpPr>
          <p:nvPr/>
        </p:nvSpPr>
        <p:spPr bwMode="auto">
          <a:xfrm>
            <a:off x="609600" y="5224463"/>
            <a:ext cx="1219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0" dirty="0">
                <a:solidFill>
                  <a:schemeClr val="tx1"/>
                </a:solidFill>
                <a:latin typeface="Liberation Sans" panose="020B0604020202020204" pitchFamily="34" charset="0"/>
                <a:cs typeface="Arial" charset="0"/>
              </a:rPr>
              <a:t>Oct. 31</a:t>
            </a:r>
          </a:p>
        </p:txBody>
      </p:sp>
      <p:sp>
        <p:nvSpPr>
          <p:cNvPr id="22538" name="Line 1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 panose="020B0604020202020204" pitchFamily="34" charset="0"/>
            </a:endParaRPr>
          </a:p>
        </p:txBody>
      </p:sp>
      <p:pic>
        <p:nvPicPr>
          <p:cNvPr id="2663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1262063"/>
            <a:ext cx="2119312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09600" y="304800"/>
            <a:ext cx="8229600" cy="56038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smtClean="0">
                <a:solidFill>
                  <a:srgbClr val="006600"/>
                </a:solidFill>
                <a:latin typeface="Liberation Sans" panose="020B0604020202020204" pitchFamily="34" charset="0"/>
              </a:rPr>
              <a:t>PREPAID EXPENSES</a:t>
            </a:r>
            <a:endParaRPr lang="en-US" altLang="en-US" sz="3200" dirty="0">
              <a:solidFill>
                <a:srgbClr val="0066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8305800" y="6369050"/>
            <a:ext cx="6858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i="1" dirty="0">
                <a:solidFill>
                  <a:schemeClr val="bg2"/>
                </a:solidFill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5</a:t>
            </a:r>
            <a:endParaRPr lang="en-US" altLang="en-US" sz="1600" i="1" dirty="0">
              <a:solidFill>
                <a:schemeClr val="bg2"/>
              </a:solidFill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29" grpId="0" autoUpdateAnimBg="0"/>
      <p:bldP spid="315432" grpId="0" autoUpdateAnimBg="0"/>
      <p:bldP spid="315433" grpId="0" autoUpdateAnimBg="0"/>
      <p:bldP spid="315434" grpId="0" autoUpdateAnimBg="0"/>
    </p:bldLst>
  </p:timing>
</p:sld>
</file>

<file path=ppt/theme/theme1.xml><?xml version="1.0" encoding="utf-8"?>
<a:theme xmlns:a="http://schemas.openxmlformats.org/drawingml/2006/main" name="movnglnc">
  <a:themeElements>
    <a:clrScheme name="">
      <a:dk1>
        <a:srgbClr val="000000"/>
      </a:dk1>
      <a:lt1>
        <a:srgbClr val="FFFFFF"/>
      </a:lt1>
      <a:dk2>
        <a:srgbClr val="0000FF"/>
      </a:dk2>
      <a:lt2>
        <a:srgbClr val="000000"/>
      </a:lt2>
      <a:accent1>
        <a:srgbClr val="00FF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FFFF"/>
      </a:accent5>
      <a:accent6>
        <a:srgbClr val="E70000"/>
      </a:accent6>
      <a:hlink>
        <a:srgbClr val="000099"/>
      </a:hlink>
      <a:folHlink>
        <a:srgbClr val="000000"/>
      </a:folHlink>
    </a:clrScheme>
    <a:fontScheme name="movnglnc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vngln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ngln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Office\Templates\1033\Company Handbook.pot</Template>
  <TotalTime>3149</TotalTime>
  <Pages>43</Pages>
  <Words>1162</Words>
  <Application>Microsoft Office PowerPoint</Application>
  <PresentationFormat>On-screen Show (4:3)</PresentationFormat>
  <Paragraphs>229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 Unicode MS</vt:lpstr>
      <vt:lpstr>Andalus</vt:lpstr>
      <vt:lpstr>Arial</vt:lpstr>
      <vt:lpstr>Calibri</vt:lpstr>
      <vt:lpstr>Comic Sans MS</vt:lpstr>
      <vt:lpstr>Constantia</vt:lpstr>
      <vt:lpstr>Liberation Sans</vt:lpstr>
      <vt:lpstr>Monotype Sorts</vt:lpstr>
      <vt:lpstr>Wingdings</vt:lpstr>
      <vt:lpstr>movnglnc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Accounting and Accounting Standards</dc:title>
  <dc:creator>Coby Harmon</dc:creator>
  <cp:lastModifiedBy>See la bd</cp:lastModifiedBy>
  <cp:revision>1514</cp:revision>
  <cp:lastPrinted>1999-09-16T17:08:20Z</cp:lastPrinted>
  <dcterms:created xsi:type="dcterms:W3CDTF">1997-03-28T18:03:02Z</dcterms:created>
  <dcterms:modified xsi:type="dcterms:W3CDTF">2019-08-27T02:42:09Z</dcterms:modified>
</cp:coreProperties>
</file>