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79" r:id="rId4"/>
    <p:sldId id="257" r:id="rId5"/>
    <p:sldId id="258" r:id="rId6"/>
    <p:sldId id="281" r:id="rId7"/>
    <p:sldId id="283" r:id="rId8"/>
    <p:sldId id="284" r:id="rId9"/>
    <p:sldId id="285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D0DE0C6-934A-4D27-A65F-4915DFEA5C60}" type="datetimeFigureOut">
              <a:rPr lang="id-ID" smtClean="0"/>
              <a:t>08/01/2015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4E3064-92B6-4346-B6D4-967582F06067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Substantif</a:t>
            </a:r>
            <a:r>
              <a:rPr lang="en-US" dirty="0" smtClean="0"/>
              <a:t> </a:t>
            </a:r>
            <a:r>
              <a:rPr lang="en-US" dirty="0" err="1" smtClean="0"/>
              <a:t>Persedian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0" y="5410200"/>
            <a:ext cx="6560234" cy="914400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00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305800" cy="9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077200" cy="12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9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11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3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34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134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6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3641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id-ID" sz="4000" b="1" dirty="0" err="1"/>
              <a:t>Pengertian</a:t>
            </a:r>
            <a:r>
              <a:rPr lang="en-US" altLang="id-ID" sz="4000" b="1" dirty="0"/>
              <a:t> </a:t>
            </a:r>
            <a:r>
              <a:rPr lang="en-US" altLang="id-ID" sz="4000" b="1" dirty="0" err="1"/>
              <a:t>Persediaan</a:t>
            </a:r>
            <a:endParaRPr lang="en-US" altLang="id-ID" sz="4000" b="1" dirty="0"/>
          </a:p>
          <a:p>
            <a:pPr>
              <a:buFontTx/>
              <a:buNone/>
            </a:pPr>
            <a:r>
              <a:rPr lang="en-US" altLang="id-ID" dirty="0"/>
              <a:t>	</a:t>
            </a:r>
            <a:endParaRPr lang="en-US" altLang="id-ID" dirty="0" smtClean="0"/>
          </a:p>
          <a:p>
            <a:pPr>
              <a:buFontTx/>
              <a:buNone/>
            </a:pPr>
            <a:r>
              <a:rPr lang="en-US" altLang="id-ID" sz="1800" b="1" dirty="0" err="1" smtClean="0"/>
              <a:t>Persediaan</a:t>
            </a:r>
            <a:r>
              <a:rPr lang="en-US" altLang="id-ID" sz="1800" b="1" dirty="0" smtClean="0"/>
              <a:t> </a:t>
            </a:r>
            <a:r>
              <a:rPr lang="en-US" altLang="id-ID" sz="1800" b="1" dirty="0" err="1"/>
              <a:t>adalah</a:t>
            </a:r>
            <a:r>
              <a:rPr lang="en-US" altLang="id-ID" sz="1800" b="1" dirty="0"/>
              <a:t> </a:t>
            </a:r>
            <a:r>
              <a:rPr lang="en-US" altLang="id-ID" sz="1800" b="1" dirty="0" err="1"/>
              <a:t>aset</a:t>
            </a:r>
            <a:r>
              <a:rPr lang="en-US" altLang="id-ID" sz="1800" b="1" dirty="0"/>
              <a:t>: </a:t>
            </a:r>
          </a:p>
          <a:p>
            <a:pPr>
              <a:buFontTx/>
              <a:buNone/>
            </a:pPr>
            <a:endParaRPr lang="en-US" altLang="id-ID" sz="1800" dirty="0" smtClean="0"/>
          </a:p>
          <a:p>
            <a:pPr>
              <a:buFontTx/>
              <a:buNone/>
            </a:pPr>
            <a:r>
              <a:rPr lang="en-US" altLang="id-ID" sz="1800" dirty="0"/>
              <a:t>	(a) </a:t>
            </a:r>
            <a:r>
              <a:rPr lang="en-US" altLang="id-ID" sz="1800" dirty="0" err="1"/>
              <a:t>tersedia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untuk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dijual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dalam</a:t>
            </a:r>
            <a:r>
              <a:rPr lang="en-US" altLang="id-ID" sz="1800" dirty="0"/>
              <a:t> </a:t>
            </a:r>
            <a:r>
              <a:rPr lang="en-US" altLang="id-ID" sz="1800" dirty="0" err="1"/>
              <a:t>kegiatan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usaha</a:t>
            </a:r>
            <a:r>
              <a:rPr lang="en-US" altLang="id-ID" sz="1800" dirty="0"/>
              <a:t> normal,</a:t>
            </a:r>
          </a:p>
          <a:p>
            <a:pPr>
              <a:buFontTx/>
              <a:buNone/>
            </a:pPr>
            <a:r>
              <a:rPr lang="en-US" altLang="id-ID" sz="1800" dirty="0"/>
              <a:t>	(b) </a:t>
            </a:r>
            <a:r>
              <a:rPr lang="en-US" altLang="id-ID" sz="1800" dirty="0" err="1"/>
              <a:t>dalam</a:t>
            </a:r>
            <a:r>
              <a:rPr lang="en-US" altLang="id-ID" sz="1800" dirty="0"/>
              <a:t> proses </a:t>
            </a:r>
            <a:r>
              <a:rPr lang="en-US" altLang="id-ID" sz="1800" dirty="0" err="1"/>
              <a:t>produksi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atau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dalam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perjalanan</a:t>
            </a:r>
            <a:r>
              <a:rPr lang="en-US" altLang="id-ID" sz="1800" dirty="0"/>
              <a:t>; </a:t>
            </a:r>
            <a:r>
              <a:rPr lang="en-US" altLang="id-ID" sz="1800" dirty="0" err="1"/>
              <a:t>atau</a:t>
            </a:r>
            <a:endParaRPr lang="en-US" altLang="id-ID" sz="1800" dirty="0"/>
          </a:p>
          <a:p>
            <a:pPr>
              <a:buFontTx/>
              <a:buNone/>
            </a:pPr>
            <a:r>
              <a:rPr lang="en-US" altLang="id-ID" sz="1800" dirty="0"/>
              <a:t>	(c) </a:t>
            </a:r>
            <a:r>
              <a:rPr lang="en-US" altLang="id-ID" sz="1800" dirty="0" err="1"/>
              <a:t>dalam</a:t>
            </a:r>
            <a:r>
              <a:rPr lang="en-US" altLang="id-ID" sz="1800" dirty="0"/>
              <a:t> </a:t>
            </a:r>
            <a:r>
              <a:rPr lang="en-US" altLang="id-ID" sz="1800" dirty="0" err="1"/>
              <a:t>bentuk</a:t>
            </a:r>
            <a:r>
              <a:rPr lang="en-US" altLang="id-ID" sz="1800" dirty="0"/>
              <a:t> </a:t>
            </a:r>
            <a:r>
              <a:rPr lang="en-US" altLang="id-ID" sz="1800" dirty="0" err="1"/>
              <a:t>bahan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atau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perlengkapan</a:t>
            </a:r>
            <a:r>
              <a:rPr lang="en-US" altLang="id-ID" sz="1800" dirty="0"/>
              <a:t> (supplies) </a:t>
            </a:r>
            <a:r>
              <a:rPr lang="en-US" altLang="id-ID" sz="1800" dirty="0" err="1"/>
              <a:t>untuk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digunakan</a:t>
            </a:r>
            <a:r>
              <a:rPr lang="en-US" altLang="id-ID" sz="1800" dirty="0"/>
              <a:t>     </a:t>
            </a:r>
          </a:p>
          <a:p>
            <a:pPr>
              <a:buFontTx/>
              <a:buNone/>
            </a:pPr>
            <a:r>
              <a:rPr lang="en-US" altLang="id-ID" sz="1800" dirty="0"/>
              <a:t>           </a:t>
            </a:r>
            <a:r>
              <a:rPr lang="en-US" altLang="id-ID" sz="1800" dirty="0" err="1"/>
              <a:t>dalam</a:t>
            </a:r>
            <a:r>
              <a:rPr lang="en-US" altLang="id-ID" sz="1800" dirty="0"/>
              <a:t> proses </a:t>
            </a:r>
            <a:r>
              <a:rPr lang="en-US" altLang="id-ID" sz="1800" dirty="0" err="1"/>
              <a:t>produksi</a:t>
            </a:r>
            <a:r>
              <a:rPr lang="en-US" altLang="id-ID" sz="1800" dirty="0"/>
              <a:t> </a:t>
            </a:r>
            <a:r>
              <a:rPr lang="en-US" altLang="id-ID" sz="1800" dirty="0" err="1"/>
              <a:t>atau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pemberian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jasa</a:t>
            </a:r>
            <a:r>
              <a:rPr lang="en-US" altLang="id-ID" sz="1800" dirty="0"/>
              <a:t>. </a:t>
            </a:r>
          </a:p>
          <a:p>
            <a:pPr>
              <a:buFontTx/>
              <a:buNone/>
            </a:pPr>
            <a:endParaRPr lang="en-US" altLang="id-ID" sz="1800" dirty="0"/>
          </a:p>
          <a:p>
            <a:pPr>
              <a:buNone/>
            </a:pPr>
            <a:r>
              <a:rPr lang="en-US" altLang="id-ID" sz="1800" b="1" dirty="0" err="1" smtClean="0"/>
              <a:t>Biaya</a:t>
            </a:r>
            <a:r>
              <a:rPr lang="en-US" altLang="id-ID" sz="1800" b="1" dirty="0" smtClean="0"/>
              <a:t> </a:t>
            </a:r>
            <a:r>
              <a:rPr lang="en-US" altLang="id-ID" sz="1800" b="1" dirty="0" err="1"/>
              <a:t>persediaan</a:t>
            </a:r>
            <a:endParaRPr lang="en-US" altLang="id-ID" sz="1800" b="1" dirty="0"/>
          </a:p>
          <a:p>
            <a:r>
              <a:rPr lang="en-US" altLang="id-ID" sz="1800" dirty="0" err="1" smtClean="0"/>
              <a:t>Biaya</a:t>
            </a:r>
            <a:r>
              <a:rPr lang="en-US" altLang="id-ID" sz="1800" dirty="0" smtClean="0"/>
              <a:t> </a:t>
            </a:r>
            <a:r>
              <a:rPr lang="en-US" altLang="id-ID" sz="1800" dirty="0" err="1"/>
              <a:t>persediaan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harus</a:t>
            </a:r>
            <a:r>
              <a:rPr lang="en-US" altLang="id-ID" sz="1800" dirty="0"/>
              <a:t> </a:t>
            </a:r>
            <a:r>
              <a:rPr lang="en-US" altLang="id-ID" sz="1800" dirty="0" err="1"/>
              <a:t>meliputi</a:t>
            </a:r>
            <a:r>
              <a:rPr lang="en-US" altLang="id-ID" sz="1800" dirty="0"/>
              <a:t> </a:t>
            </a:r>
            <a:r>
              <a:rPr lang="en-US" altLang="id-ID" sz="1800" dirty="0" err="1"/>
              <a:t>biaya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pembelian</a:t>
            </a:r>
            <a:r>
              <a:rPr lang="en-US" altLang="id-ID" sz="1800" dirty="0"/>
              <a:t>, </a:t>
            </a:r>
            <a:r>
              <a:rPr lang="en-US" altLang="id-ID" sz="1800" dirty="0" err="1"/>
              <a:t>biaya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konversi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biaya</a:t>
            </a:r>
            <a:r>
              <a:rPr lang="en-US" altLang="id-ID" sz="1800" dirty="0"/>
              <a:t> lain yang </a:t>
            </a:r>
            <a:r>
              <a:rPr lang="en-US" altLang="id-ID" sz="1800" dirty="0" err="1"/>
              <a:t>timbul</a:t>
            </a:r>
            <a:r>
              <a:rPr lang="en-US" altLang="id-ID" sz="1800" dirty="0"/>
              <a:t> </a:t>
            </a:r>
            <a:r>
              <a:rPr lang="en-US" altLang="id-ID" sz="1800" dirty="0" err="1"/>
              <a:t>sampai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persediaan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berada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dalam</a:t>
            </a:r>
            <a:r>
              <a:rPr lang="en-US" altLang="id-ID" sz="1800" dirty="0"/>
              <a:t> </a:t>
            </a:r>
            <a:r>
              <a:rPr lang="en-US" altLang="id-ID" sz="1800" dirty="0" err="1"/>
              <a:t>kondisi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tempat</a:t>
            </a:r>
            <a:r>
              <a:rPr lang="en-US" altLang="id-ID" sz="1800" dirty="0"/>
              <a:t> yang </a:t>
            </a:r>
            <a:r>
              <a:rPr lang="en-US" altLang="id-ID" sz="1800" dirty="0" err="1"/>
              <a:t>siap</a:t>
            </a:r>
            <a:r>
              <a:rPr lang="en-US" altLang="id-ID" sz="1800" dirty="0"/>
              <a:t> </a:t>
            </a:r>
            <a:r>
              <a:rPr lang="en-US" altLang="id-ID" sz="1800" dirty="0" err="1"/>
              <a:t>untuk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dijual</a:t>
            </a:r>
            <a:r>
              <a:rPr lang="en-US" altLang="id-ID" sz="1800" dirty="0"/>
              <a:t> </a:t>
            </a:r>
            <a:r>
              <a:rPr lang="en-US" altLang="id-ID" sz="1800" dirty="0" err="1"/>
              <a:t>atau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dipakai</a:t>
            </a:r>
            <a:r>
              <a:rPr lang="en-US" altLang="id-ID" sz="1800" dirty="0"/>
              <a:t> (present location and condition)</a:t>
            </a:r>
          </a:p>
          <a:p>
            <a:endParaRPr lang="en-US" altLang="id-ID" sz="1800" dirty="0"/>
          </a:p>
          <a:p>
            <a:r>
              <a:rPr lang="en-US" altLang="id-ID" sz="1800" dirty="0" err="1" smtClean="0"/>
              <a:t>Biaya</a:t>
            </a:r>
            <a:r>
              <a:rPr lang="en-US" altLang="id-ID" sz="1800" dirty="0" smtClean="0"/>
              <a:t> </a:t>
            </a:r>
            <a:r>
              <a:rPr lang="en-US" altLang="id-ID" sz="1800" dirty="0" err="1"/>
              <a:t>persediaan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harus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dhitung</a:t>
            </a:r>
            <a:r>
              <a:rPr lang="en-US" altLang="id-ID" sz="1800" dirty="0"/>
              <a:t> </a:t>
            </a:r>
            <a:r>
              <a:rPr lang="en-US" altLang="id-ID" sz="1800" dirty="0" err="1"/>
              <a:t>menggunakan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rumus</a:t>
            </a:r>
            <a:r>
              <a:rPr lang="en-US" altLang="id-ID" sz="1800" dirty="0"/>
              <a:t> </a:t>
            </a:r>
            <a:r>
              <a:rPr lang="en-US" altLang="id-ID" sz="1800" dirty="0" err="1"/>
              <a:t>biaya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masuk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pertama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keluar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pertama</a:t>
            </a:r>
            <a:r>
              <a:rPr lang="en-US" altLang="id-ID" sz="1800" dirty="0"/>
              <a:t> (MPKP </a:t>
            </a:r>
            <a:r>
              <a:rPr lang="en-US" altLang="id-ID" sz="1800" dirty="0" err="1"/>
              <a:t>atau</a:t>
            </a:r>
            <a:r>
              <a:rPr lang="en-US" altLang="id-ID" sz="1800" dirty="0"/>
              <a:t> FIFO), rata-rata </a:t>
            </a:r>
            <a:r>
              <a:rPr lang="en-US" altLang="id-ID" sz="1800" dirty="0" err="1"/>
              <a:t>tertimbang</a:t>
            </a:r>
            <a:r>
              <a:rPr lang="en-US" altLang="id-ID" sz="1800" dirty="0"/>
              <a:t> (weight average cost </a:t>
            </a:r>
            <a:r>
              <a:rPr lang="en-US" altLang="id-ID" sz="1800" dirty="0" err="1"/>
              <a:t>methed</a:t>
            </a:r>
            <a:r>
              <a:rPr lang="en-US" altLang="id-ID" sz="1800" dirty="0"/>
              <a:t>) </a:t>
            </a:r>
            <a:r>
              <a:rPr lang="en-US" altLang="id-ID" sz="1800" dirty="0" err="1"/>
              <a:t>atau</a:t>
            </a:r>
            <a:r>
              <a:rPr lang="en-US" altLang="id-ID" sz="1800" dirty="0"/>
              <a:t> </a:t>
            </a:r>
            <a:r>
              <a:rPr lang="en-US" altLang="id-ID" sz="1800" dirty="0" err="1"/>
              <a:t>masuk</a:t>
            </a:r>
            <a:r>
              <a:rPr lang="en-US" altLang="id-ID" sz="1800" dirty="0"/>
              <a:t> </a:t>
            </a:r>
            <a:r>
              <a:rPr lang="en-US" altLang="id-ID" sz="1800" dirty="0" err="1"/>
              <a:t>terakhir</a:t>
            </a:r>
            <a:r>
              <a:rPr lang="en-US" altLang="id-ID" sz="1800" dirty="0"/>
              <a:t> </a:t>
            </a:r>
            <a:r>
              <a:rPr lang="en-US" altLang="id-ID" sz="1800" dirty="0" err="1"/>
              <a:t>keluar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pertama</a:t>
            </a:r>
            <a:r>
              <a:rPr lang="en-US" altLang="id-ID" sz="1800" dirty="0"/>
              <a:t> (MTKP </a:t>
            </a:r>
            <a:r>
              <a:rPr lang="en-US" altLang="id-ID" sz="1800" dirty="0" err="1"/>
              <a:t>atau</a:t>
            </a:r>
            <a:r>
              <a:rPr lang="en-US" altLang="id-ID" sz="1800" dirty="0"/>
              <a:t> LIFO)</a:t>
            </a:r>
          </a:p>
        </p:txBody>
      </p:sp>
    </p:spTree>
    <p:extLst>
      <p:ext uri="{BB962C8B-B14F-4D97-AF65-F5344CB8AC3E}">
        <p14:creationId xmlns:p14="http://schemas.microsoft.com/office/powerpoint/2010/main" val="37144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45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8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8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id-ID" sz="4000" b="1" dirty="0" err="1"/>
              <a:t>Metode</a:t>
            </a:r>
            <a:r>
              <a:rPr lang="en-US" altLang="id-ID" sz="4000" b="1" dirty="0"/>
              <a:t> </a:t>
            </a:r>
            <a:r>
              <a:rPr lang="en-US" altLang="id-ID" sz="4000" b="1" dirty="0" err="1"/>
              <a:t>Pencatatan</a:t>
            </a:r>
            <a:r>
              <a:rPr lang="en-US" altLang="id-ID" sz="4000" b="1" dirty="0"/>
              <a:t> </a:t>
            </a:r>
            <a:r>
              <a:rPr lang="en-US" altLang="id-ID" sz="4000" b="1" dirty="0" err="1" smtClean="0"/>
              <a:t>Persediaan</a:t>
            </a:r>
            <a:endParaRPr lang="en-US" altLang="id-ID" sz="4000" b="1" dirty="0" smtClean="0"/>
          </a:p>
          <a:p>
            <a:pPr>
              <a:buFontTx/>
              <a:buNone/>
            </a:pPr>
            <a:endParaRPr lang="en-US" altLang="id-ID" sz="2000" dirty="0" smtClean="0"/>
          </a:p>
          <a:p>
            <a:pPr>
              <a:buFontTx/>
              <a:buNone/>
            </a:pPr>
            <a:endParaRPr lang="en-US" altLang="id-ID" sz="2500" dirty="0"/>
          </a:p>
          <a:p>
            <a:pPr>
              <a:buFontTx/>
              <a:buNone/>
            </a:pPr>
            <a:r>
              <a:rPr lang="en-US" altLang="id-ID" sz="2500" dirty="0" err="1"/>
              <a:t>Fungsi-fungsi</a:t>
            </a:r>
            <a:r>
              <a:rPr lang="en-US" altLang="id-ID" sz="2500" dirty="0"/>
              <a:t> </a:t>
            </a:r>
            <a:r>
              <a:rPr lang="en-US" altLang="id-ID" sz="2500" dirty="0" err="1"/>
              <a:t>dalam</a:t>
            </a:r>
            <a:r>
              <a:rPr lang="en-US" altLang="id-ID" sz="2500" dirty="0"/>
              <a:t> </a:t>
            </a:r>
            <a:r>
              <a:rPr lang="en-US" altLang="id-ID" sz="2500" dirty="0" err="1"/>
              <a:t>siklus</a:t>
            </a:r>
            <a:r>
              <a:rPr lang="en-US" altLang="id-ID" sz="2500" dirty="0"/>
              <a:t> </a:t>
            </a:r>
            <a:r>
              <a:rPr lang="en-US" altLang="id-ID" sz="2500" dirty="0" err="1"/>
              <a:t>persediaan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dan</a:t>
            </a:r>
            <a:r>
              <a:rPr lang="en-US" altLang="id-ID" sz="2500" dirty="0"/>
              <a:t> </a:t>
            </a:r>
            <a:r>
              <a:rPr lang="en-US" altLang="id-ID" sz="2500" dirty="0" err="1" smtClean="0"/>
              <a:t>pergudangan</a:t>
            </a:r>
            <a:r>
              <a:rPr lang="en-US" altLang="id-ID" sz="2500" dirty="0" smtClean="0"/>
              <a:t> :</a:t>
            </a:r>
          </a:p>
          <a:p>
            <a:pPr>
              <a:buFontTx/>
              <a:buNone/>
            </a:pPr>
            <a:endParaRPr lang="en-US" altLang="id-ID" sz="25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id-ID" sz="2500" dirty="0"/>
              <a:t>	Proses </a:t>
            </a:r>
            <a:r>
              <a:rPr lang="en-US" altLang="id-ID" sz="2500" dirty="0" err="1"/>
              <a:t>pesanan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pembelian</a:t>
            </a:r>
            <a:r>
              <a:rPr lang="en-US" altLang="id-ID" sz="2500" dirty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id-ID" sz="2500" dirty="0"/>
              <a:t>	Proses </a:t>
            </a:r>
            <a:r>
              <a:rPr lang="en-US" altLang="id-ID" sz="2500" dirty="0" err="1"/>
              <a:t>penerimaan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bahan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baku</a:t>
            </a:r>
            <a:r>
              <a:rPr lang="en-US" altLang="id-ID" sz="2500" dirty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id-ID" sz="2500" dirty="0"/>
              <a:t>	Proses </a:t>
            </a:r>
            <a:r>
              <a:rPr lang="en-US" altLang="id-ID" sz="2500" dirty="0" err="1"/>
              <a:t>penyimpanan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bahan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baku</a:t>
            </a:r>
            <a:r>
              <a:rPr lang="en-US" altLang="id-ID" sz="2500" dirty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id-ID" sz="2500" dirty="0"/>
              <a:t>	Proses </a:t>
            </a:r>
            <a:r>
              <a:rPr lang="en-US" altLang="id-ID" sz="2500" dirty="0" err="1"/>
              <a:t>produksi</a:t>
            </a:r>
            <a:r>
              <a:rPr lang="en-US" altLang="id-ID" sz="2500" dirty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id-ID" sz="2500" dirty="0"/>
              <a:t>	Proses </a:t>
            </a:r>
            <a:r>
              <a:rPr lang="en-US" altLang="id-ID" sz="2500" dirty="0" err="1"/>
              <a:t>penyimpanan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barang</a:t>
            </a:r>
            <a:r>
              <a:rPr lang="en-US" altLang="id-ID" sz="2500" dirty="0"/>
              <a:t> </a:t>
            </a:r>
            <a:r>
              <a:rPr lang="en-US" altLang="id-ID" sz="2500" dirty="0" err="1"/>
              <a:t>jadi</a:t>
            </a:r>
            <a:r>
              <a:rPr lang="en-US" altLang="id-ID" sz="2500" dirty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id-ID" sz="2500" dirty="0"/>
              <a:t>	Proses </a:t>
            </a:r>
            <a:r>
              <a:rPr lang="en-US" altLang="id-ID" sz="2500" dirty="0" err="1"/>
              <a:t>pengiriman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barang</a:t>
            </a:r>
            <a:r>
              <a:rPr lang="en-US" altLang="id-ID" sz="2500" dirty="0"/>
              <a:t> </a:t>
            </a:r>
            <a:r>
              <a:rPr lang="en-US" altLang="id-ID" sz="2500" dirty="0" err="1"/>
              <a:t>jadi</a:t>
            </a:r>
            <a:endParaRPr lang="en-US" altLang="id-ID" sz="2500" dirty="0"/>
          </a:p>
        </p:txBody>
      </p:sp>
    </p:spTree>
    <p:extLst>
      <p:ext uri="{BB962C8B-B14F-4D97-AF65-F5344CB8AC3E}">
        <p14:creationId xmlns:p14="http://schemas.microsoft.com/office/powerpoint/2010/main" val="1734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Persedian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persedian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5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d-ID" sz="2000" dirty="0" err="1"/>
              <a:t>Bagian-bagian</a:t>
            </a:r>
            <a:r>
              <a:rPr lang="en-US" altLang="id-ID" sz="2000" dirty="0"/>
              <a:t> audit </a:t>
            </a:r>
            <a:r>
              <a:rPr lang="en-US" altLang="id-ID" sz="2000" dirty="0" err="1"/>
              <a:t>persediaan</a:t>
            </a:r>
            <a:r>
              <a:rPr lang="en-US" altLang="id-ID" dirty="0"/>
              <a:t>           </a:t>
            </a:r>
            <a:r>
              <a:rPr lang="en-US" altLang="id-ID" dirty="0" smtClean="0"/>
              <a:t>            </a:t>
            </a:r>
            <a:r>
              <a:rPr lang="en-US" altLang="id-ID" sz="2000" dirty="0" err="1" smtClean="0"/>
              <a:t>Siklus</a:t>
            </a:r>
            <a:r>
              <a:rPr lang="en-US" altLang="id-ID" sz="2000" dirty="0" smtClean="0"/>
              <a:t> </a:t>
            </a:r>
            <a:r>
              <a:rPr lang="en-US" altLang="id-ID" sz="2000" dirty="0"/>
              <a:t>yang </a:t>
            </a:r>
            <a:r>
              <a:rPr lang="en-US" altLang="id-ID" sz="2000" dirty="0" err="1"/>
              <a:t>diuji</a:t>
            </a:r>
            <a:r>
              <a:rPr lang="en-US" altLang="id-ID" dirty="0"/>
              <a:t> </a:t>
            </a:r>
          </a:p>
          <a:p>
            <a:pPr>
              <a:buFontTx/>
              <a:buNone/>
            </a:pPr>
            <a:r>
              <a:rPr lang="en-US" altLang="id-ID" dirty="0"/>
              <a:t>                                           </a:t>
            </a:r>
            <a:r>
              <a:rPr lang="en-US" altLang="id-ID" dirty="0" smtClean="0"/>
              <a:t>                          </a:t>
            </a:r>
          </a:p>
          <a:p>
            <a:pPr>
              <a:buFontTx/>
              <a:buNone/>
            </a:pPr>
            <a:r>
              <a:rPr lang="en-US" altLang="id-ID" sz="1600" dirty="0"/>
              <a:t> </a:t>
            </a:r>
            <a:r>
              <a:rPr lang="en-US" altLang="id-ID" sz="1600" dirty="0" smtClean="0"/>
              <a:t>                                                                                    </a:t>
            </a:r>
            <a:r>
              <a:rPr lang="en-US" altLang="id-ID" sz="1600" dirty="0" err="1" smtClean="0"/>
              <a:t>Perolehan</a:t>
            </a:r>
            <a:r>
              <a:rPr lang="en-US" altLang="id-ID" sz="1600" dirty="0" smtClean="0"/>
              <a:t> </a:t>
            </a:r>
            <a:r>
              <a:rPr lang="en-US" altLang="id-ID" sz="1600" dirty="0" err="1"/>
              <a:t>dan</a:t>
            </a:r>
            <a:r>
              <a:rPr lang="en-US" altLang="id-ID" sz="1600" dirty="0"/>
              <a:t> </a:t>
            </a:r>
            <a:r>
              <a:rPr lang="en-US" altLang="id-ID" sz="1600" dirty="0" err="1"/>
              <a:t>pembayaran</a:t>
            </a:r>
            <a:r>
              <a:rPr lang="en-US" altLang="id-ID" sz="1600" dirty="0"/>
              <a:t> </a:t>
            </a:r>
            <a:r>
              <a:rPr lang="en-US" altLang="id-ID" sz="1600" dirty="0" err="1"/>
              <a:t>dan</a:t>
            </a:r>
            <a:r>
              <a:rPr lang="en-US" altLang="id-ID" sz="1600" dirty="0"/>
              <a:t>                    </a:t>
            </a:r>
          </a:p>
          <a:p>
            <a:pPr>
              <a:buFontTx/>
              <a:buNone/>
            </a:pPr>
            <a:r>
              <a:rPr lang="en-US" altLang="id-ID" sz="1600" dirty="0"/>
              <a:t>                                                                                     </a:t>
            </a:r>
            <a:r>
              <a:rPr lang="en-US" altLang="id-ID" sz="1600" dirty="0" err="1"/>
              <a:t>Personalia</a:t>
            </a:r>
            <a:r>
              <a:rPr lang="en-US" altLang="id-ID" sz="1600" dirty="0"/>
              <a:t> </a:t>
            </a:r>
            <a:r>
              <a:rPr lang="en-US" altLang="id-ID" sz="1600" dirty="0" err="1"/>
              <a:t>dan</a:t>
            </a:r>
            <a:r>
              <a:rPr lang="en-US" altLang="id-ID" sz="1600" dirty="0"/>
              <a:t> </a:t>
            </a:r>
            <a:r>
              <a:rPr lang="en-US" altLang="id-ID" sz="1600" dirty="0" err="1"/>
              <a:t>penggajian</a:t>
            </a:r>
            <a:endParaRPr lang="en-US" altLang="id-ID" sz="1600" dirty="0"/>
          </a:p>
          <a:p>
            <a:pPr>
              <a:buFontTx/>
              <a:buNone/>
            </a:pPr>
            <a:r>
              <a:rPr lang="en-US" altLang="id-ID" dirty="0"/>
              <a:t>                                           </a:t>
            </a:r>
            <a:r>
              <a:rPr lang="en-US" altLang="id-ID" sz="2000" dirty="0"/>
              <a:t> </a:t>
            </a:r>
          </a:p>
          <a:p>
            <a:pPr>
              <a:buFontTx/>
              <a:buNone/>
            </a:pPr>
            <a:r>
              <a:rPr lang="en-US" altLang="id-ID" sz="2000" dirty="0"/>
              <a:t>                                                                    </a:t>
            </a:r>
            <a:endParaRPr lang="en-US" altLang="id-ID" sz="2000" dirty="0" smtClean="0"/>
          </a:p>
          <a:p>
            <a:pPr>
              <a:buFontTx/>
              <a:buNone/>
            </a:pPr>
            <a:r>
              <a:rPr lang="en-US" altLang="id-ID" dirty="0"/>
              <a:t> </a:t>
            </a:r>
            <a:r>
              <a:rPr lang="en-US" altLang="id-ID" dirty="0" smtClean="0"/>
              <a:t>                                                                   </a:t>
            </a:r>
            <a:r>
              <a:rPr lang="en-US" altLang="id-ID" sz="2000" dirty="0" smtClean="0"/>
              <a:t> </a:t>
            </a:r>
            <a:r>
              <a:rPr lang="en-US" altLang="id-ID" sz="1400" dirty="0" smtClean="0"/>
              <a:t> </a:t>
            </a:r>
            <a:r>
              <a:rPr lang="en-US" altLang="id-ID" sz="1400" dirty="0" err="1"/>
              <a:t>Persediaan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Pergudangan</a:t>
            </a:r>
            <a:endParaRPr lang="en-US" altLang="id-ID" sz="1400" dirty="0"/>
          </a:p>
          <a:p>
            <a:pPr>
              <a:buFontTx/>
              <a:buNone/>
            </a:pPr>
            <a:r>
              <a:rPr lang="en-US" altLang="id-ID" sz="1400" dirty="0"/>
              <a:t>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Tx/>
              <a:buNone/>
            </a:pPr>
            <a:endParaRPr lang="en-US" altLang="id-ID" sz="1400" dirty="0"/>
          </a:p>
          <a:p>
            <a:pPr>
              <a:buFontTx/>
              <a:buNone/>
            </a:pPr>
            <a:endParaRPr lang="en-US" altLang="id-ID" sz="1400" dirty="0"/>
          </a:p>
          <a:p>
            <a:pPr>
              <a:buFontTx/>
              <a:buNone/>
            </a:pPr>
            <a:r>
              <a:rPr lang="en-US" altLang="id-ID" sz="1400" dirty="0"/>
              <a:t>                                                                                                   </a:t>
            </a:r>
            <a:r>
              <a:rPr lang="en-US" altLang="id-ID" sz="1400" dirty="0" err="1"/>
              <a:t>Penjualan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Penerimaan</a:t>
            </a:r>
            <a:endParaRPr lang="en-US" altLang="id-ID" sz="1400" dirty="0"/>
          </a:p>
          <a:p>
            <a:pPr>
              <a:buFontTx/>
              <a:buNone/>
            </a:pPr>
            <a:endParaRPr lang="en-US" altLang="id-ID" sz="1400" dirty="0"/>
          </a:p>
          <a:p>
            <a:pPr>
              <a:buFontTx/>
              <a:buNone/>
            </a:pPr>
            <a:endParaRPr lang="en-US" altLang="id-ID" sz="1400" dirty="0"/>
          </a:p>
          <a:p>
            <a:pPr>
              <a:buFontTx/>
              <a:buNone/>
            </a:pPr>
            <a:endParaRPr lang="en-US" altLang="id-ID" sz="1400" dirty="0"/>
          </a:p>
          <a:p>
            <a:pPr>
              <a:buFontTx/>
              <a:buNone/>
            </a:pPr>
            <a:r>
              <a:rPr lang="en-US" altLang="id-ID" sz="1400" dirty="0"/>
              <a:t>                                                                                                    </a:t>
            </a:r>
            <a:r>
              <a:rPr lang="en-US" altLang="id-ID" sz="1400" dirty="0" err="1"/>
              <a:t>Persediaan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Pergudangan</a:t>
            </a:r>
            <a:endParaRPr lang="en-US" altLang="id-ID" sz="1400" dirty="0"/>
          </a:p>
          <a:p>
            <a:pPr>
              <a:buFontTx/>
              <a:buNone/>
            </a:pPr>
            <a:endParaRPr lang="en-US" altLang="id-ID" sz="1400" dirty="0"/>
          </a:p>
          <a:p>
            <a:pPr>
              <a:buFontTx/>
              <a:buNone/>
            </a:pPr>
            <a:endParaRPr lang="en-US" altLang="id-ID" sz="1400" dirty="0"/>
          </a:p>
          <a:p>
            <a:pPr>
              <a:buFontTx/>
              <a:buNone/>
            </a:pPr>
            <a:endParaRPr lang="en-US" altLang="id-ID" sz="1400" dirty="0"/>
          </a:p>
          <a:p>
            <a:pPr>
              <a:buFontTx/>
              <a:buNone/>
            </a:pPr>
            <a:r>
              <a:rPr lang="en-US" altLang="id-ID" sz="1400" dirty="0"/>
              <a:t>                                                                                                    </a:t>
            </a:r>
            <a:r>
              <a:rPr lang="en-US" altLang="id-ID" sz="1400" dirty="0" err="1"/>
              <a:t>Persediaan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Pergudangan</a:t>
            </a:r>
            <a:endParaRPr lang="en-US" altLang="id-ID" sz="14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0" y="1371600"/>
            <a:ext cx="3048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400"/>
              <a:t>Pembelian dan pencatatan</a:t>
            </a:r>
          </a:p>
          <a:p>
            <a:pPr algn="ctr"/>
            <a:r>
              <a:rPr lang="en-US" altLang="id-ID" sz="1400"/>
              <a:t>Persediaan, upah dan overhead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62000" y="2438400"/>
            <a:ext cx="3048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400"/>
              <a:t>Transfer internal</a:t>
            </a:r>
          </a:p>
          <a:p>
            <a:pPr algn="ctr"/>
            <a:r>
              <a:rPr lang="en-US" altLang="id-ID" sz="1400"/>
              <a:t>Aset dan biaya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62000" y="3505200"/>
            <a:ext cx="3048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400"/>
              <a:t>Pengiriman barang dan</a:t>
            </a:r>
          </a:p>
          <a:p>
            <a:pPr algn="ctr"/>
            <a:r>
              <a:rPr lang="en-US" altLang="id-ID" sz="1400"/>
              <a:t>Pencatatan pendapatan dan biaya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62000" y="4572000"/>
            <a:ext cx="3048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400"/>
              <a:t>Observasi phisik</a:t>
            </a:r>
          </a:p>
          <a:p>
            <a:pPr algn="ctr"/>
            <a:r>
              <a:rPr lang="en-US" altLang="id-ID" sz="1400"/>
              <a:t>persediaan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62000" y="5638800"/>
            <a:ext cx="3048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400"/>
              <a:t>Penilaian dan kompilasi</a:t>
            </a:r>
          </a:p>
          <a:p>
            <a:pPr algn="ctr"/>
            <a:r>
              <a:rPr lang="en-US" altLang="id-ID" sz="1400"/>
              <a:t>persediaan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1336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1336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133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21336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6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id-ID" b="1" dirty="0"/>
              <a:t/>
            </a:r>
            <a:br>
              <a:rPr lang="en-US" altLang="id-ID" b="1" dirty="0"/>
            </a:br>
            <a:r>
              <a:rPr lang="en-US" altLang="id-ID" b="1" dirty="0"/>
              <a:t>Audit </a:t>
            </a:r>
            <a:r>
              <a:rPr lang="en-US" altLang="id-ID" b="1" dirty="0" err="1"/>
              <a:t>Akuntansi</a:t>
            </a:r>
            <a:r>
              <a:rPr lang="en-US" altLang="id-ID" b="1" dirty="0"/>
              <a:t> </a:t>
            </a:r>
            <a:r>
              <a:rPr lang="en-US" altLang="id-ID" b="1" dirty="0" err="1"/>
              <a:t>Biaya</a:t>
            </a:r>
            <a:endParaRPr lang="id-ID" altLang="id-ID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5388077"/>
          </a:xfrm>
        </p:spPr>
        <p:txBody>
          <a:bodyPr/>
          <a:lstStyle/>
          <a:p>
            <a:r>
              <a:rPr lang="en-US" altLang="id-ID" sz="2000" dirty="0" err="1" smtClean="0"/>
              <a:t>Pengendalian</a:t>
            </a:r>
            <a:r>
              <a:rPr lang="en-US" altLang="id-ID" sz="2000" dirty="0" smtClean="0"/>
              <a:t> </a:t>
            </a:r>
            <a:r>
              <a:rPr lang="en-US" altLang="id-ID" sz="2000" dirty="0" err="1"/>
              <a:t>akuntansi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,</a:t>
            </a:r>
          </a:p>
          <a:p>
            <a:r>
              <a:rPr lang="en-US" altLang="id-ID" sz="2000" dirty="0" err="1"/>
              <a:t>Pengujian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akuntansi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,</a:t>
            </a:r>
          </a:p>
          <a:p>
            <a:r>
              <a:rPr lang="en-US" altLang="id-ID" sz="2000" dirty="0" err="1"/>
              <a:t>Pencatatan</a:t>
            </a:r>
            <a:r>
              <a:rPr lang="en-US" altLang="id-ID" sz="2000" dirty="0"/>
              <a:t> perpetual,</a:t>
            </a:r>
          </a:p>
          <a:p>
            <a:r>
              <a:rPr lang="en-US" altLang="id-ID" sz="2000" dirty="0" err="1"/>
              <a:t>Pencatatan</a:t>
            </a:r>
            <a:r>
              <a:rPr lang="en-US" altLang="id-ID" sz="2000" dirty="0"/>
              <a:t> unit cost.</a:t>
            </a:r>
          </a:p>
          <a:p>
            <a:endParaRPr lang="en-US" altLang="id-ID" sz="2000" dirty="0"/>
          </a:p>
          <a:p>
            <a:pPr>
              <a:buFontTx/>
              <a:buNone/>
            </a:pPr>
            <a:r>
              <a:rPr lang="en-US" altLang="id-ID" sz="2000" b="1" dirty="0" err="1"/>
              <a:t>Prosedur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Analitis</a:t>
            </a:r>
            <a:endParaRPr lang="en-US" altLang="id-ID" sz="2000" b="1" dirty="0"/>
          </a:p>
          <a:p>
            <a:r>
              <a:rPr lang="en-US" altLang="id-ID" sz="2000" dirty="0" err="1"/>
              <a:t>Bandingkan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prosentasi</a:t>
            </a:r>
            <a:r>
              <a:rPr lang="en-US" altLang="id-ID" sz="2000" dirty="0"/>
              <a:t> gross margin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berjalan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dengan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lalu</a:t>
            </a:r>
            <a:r>
              <a:rPr lang="en-US" altLang="id-ID" sz="2000" dirty="0"/>
              <a:t>,</a:t>
            </a:r>
          </a:p>
          <a:p>
            <a:r>
              <a:rPr lang="en-US" altLang="id-ID" sz="2000" dirty="0" err="1"/>
              <a:t>Bandingkan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perputaran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persediaan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berjalan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dengan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lalu</a:t>
            </a:r>
            <a:r>
              <a:rPr lang="en-US" altLang="id-ID" sz="2000" dirty="0"/>
              <a:t>,</a:t>
            </a:r>
          </a:p>
          <a:p>
            <a:r>
              <a:rPr lang="en-US" altLang="id-ID" sz="2000" dirty="0" err="1"/>
              <a:t>Bandingkan</a:t>
            </a:r>
            <a:r>
              <a:rPr lang="en-US" altLang="id-ID" sz="2000" dirty="0"/>
              <a:t> unit cost </a:t>
            </a:r>
            <a:r>
              <a:rPr lang="en-US" altLang="id-ID" sz="2000" dirty="0" err="1"/>
              <a:t>persediaan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berjalan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dengan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lalu</a:t>
            </a:r>
            <a:r>
              <a:rPr lang="en-US" altLang="id-ID" sz="2000" dirty="0"/>
              <a:t>,</a:t>
            </a:r>
          </a:p>
          <a:p>
            <a:r>
              <a:rPr lang="en-US" altLang="id-ID" sz="2000" dirty="0" err="1"/>
              <a:t>Bandingkan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besarnya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nilai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persediaan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berjalan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dengan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lalu</a:t>
            </a:r>
            <a:r>
              <a:rPr lang="en-US" altLang="id-ID" sz="2000" dirty="0"/>
              <a:t> </a:t>
            </a:r>
          </a:p>
          <a:p>
            <a:r>
              <a:rPr lang="en-US" altLang="id-ID" sz="2000" dirty="0" err="1"/>
              <a:t>Bandingkan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biaya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manufaktur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berjalan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dengan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tahun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lalu</a:t>
            </a:r>
            <a:r>
              <a:rPr lang="en-US" altLang="id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9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id-ID" sz="4000" b="1" dirty="0" smtClean="0"/>
              <a:t>Audit </a:t>
            </a:r>
            <a:r>
              <a:rPr lang="en-US" altLang="id-ID" sz="4000" b="1" dirty="0" err="1" smtClean="0"/>
              <a:t>Akuntansi</a:t>
            </a:r>
            <a:r>
              <a:rPr lang="en-US" altLang="id-ID" sz="4000" b="1" dirty="0" smtClean="0"/>
              <a:t> </a:t>
            </a:r>
            <a:r>
              <a:rPr lang="en-US" altLang="id-ID" sz="4000" b="1" dirty="0" err="1" smtClean="0"/>
              <a:t>Biaya</a:t>
            </a:r>
            <a:endParaRPr lang="id-ID" altLang="id-ID" sz="40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id-ID" sz="2800" b="1" dirty="0" err="1"/>
              <a:t>Observasi</a:t>
            </a:r>
            <a:r>
              <a:rPr lang="en-US" altLang="id-ID" sz="2800" b="1" dirty="0"/>
              <a:t> </a:t>
            </a:r>
            <a:r>
              <a:rPr lang="en-US" altLang="id-ID" sz="2800" b="1" dirty="0" err="1" smtClean="0"/>
              <a:t>fisik</a:t>
            </a:r>
            <a:r>
              <a:rPr lang="en-US" altLang="id-ID" sz="2800" b="1" dirty="0" smtClean="0"/>
              <a:t> </a:t>
            </a:r>
            <a:r>
              <a:rPr lang="en-US" altLang="id-ID" sz="2800" b="1" dirty="0" err="1"/>
              <a:t>persediaan</a:t>
            </a:r>
            <a:endParaRPr lang="en-US" altLang="id-ID" sz="2800" b="1" dirty="0"/>
          </a:p>
          <a:p>
            <a:r>
              <a:rPr lang="en-US" altLang="id-ID" sz="2500" dirty="0" err="1"/>
              <a:t>Pengendalian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persediaan</a:t>
            </a:r>
            <a:r>
              <a:rPr lang="en-US" altLang="id-ID" sz="2500" dirty="0"/>
              <a:t>,</a:t>
            </a:r>
          </a:p>
          <a:p>
            <a:r>
              <a:rPr lang="en-US" altLang="id-ID" sz="2500" dirty="0" err="1"/>
              <a:t>Keputusan</a:t>
            </a:r>
            <a:r>
              <a:rPr lang="en-US" altLang="id-ID" sz="2500" dirty="0"/>
              <a:t> audit : </a:t>
            </a:r>
            <a:r>
              <a:rPr lang="en-US" altLang="id-ID" sz="2500" dirty="0" err="1"/>
              <a:t>Waktu</a:t>
            </a:r>
            <a:r>
              <a:rPr lang="en-US" altLang="id-ID" sz="2500" dirty="0"/>
              <a:t>, </a:t>
            </a:r>
            <a:r>
              <a:rPr lang="en-US" altLang="id-ID" sz="2500" dirty="0" err="1"/>
              <a:t>sampel</a:t>
            </a:r>
            <a:r>
              <a:rPr lang="en-US" altLang="id-ID" sz="2500" dirty="0"/>
              <a:t> </a:t>
            </a:r>
            <a:r>
              <a:rPr lang="en-US" altLang="id-ID" sz="2500" dirty="0" err="1"/>
              <a:t>dan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seleksi</a:t>
            </a:r>
            <a:r>
              <a:rPr lang="en-US" altLang="id-ID" sz="2500" dirty="0"/>
              <a:t> item yang </a:t>
            </a:r>
            <a:r>
              <a:rPr lang="en-US" altLang="id-ID" sz="2500" dirty="0" err="1"/>
              <a:t>dipilih</a:t>
            </a:r>
            <a:endParaRPr lang="en-US" altLang="id-ID" sz="2500" dirty="0"/>
          </a:p>
          <a:p>
            <a:r>
              <a:rPr lang="en-US" altLang="id-ID" sz="2500" dirty="0" err="1"/>
              <a:t>Pengujian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observasi</a:t>
            </a:r>
            <a:r>
              <a:rPr lang="en-US" altLang="id-ID" sz="2500" dirty="0"/>
              <a:t> </a:t>
            </a:r>
            <a:r>
              <a:rPr lang="en-US" altLang="id-ID" sz="2500" dirty="0" err="1"/>
              <a:t>phisik</a:t>
            </a:r>
            <a:endParaRPr lang="en-US" altLang="id-ID" sz="2500" dirty="0"/>
          </a:p>
          <a:p>
            <a:endParaRPr lang="en-US" altLang="id-ID" sz="2800" dirty="0"/>
          </a:p>
          <a:p>
            <a:pPr>
              <a:buFontTx/>
              <a:buNone/>
            </a:pPr>
            <a:r>
              <a:rPr lang="en-US" altLang="id-ID" sz="2800" b="1" dirty="0"/>
              <a:t>Audit pricing </a:t>
            </a:r>
            <a:r>
              <a:rPr lang="en-US" altLang="id-ID" sz="2800" b="1" dirty="0" err="1"/>
              <a:t>dan</a:t>
            </a:r>
            <a:r>
              <a:rPr lang="en-US" altLang="id-ID" sz="2800" b="1" dirty="0"/>
              <a:t> </a:t>
            </a:r>
            <a:r>
              <a:rPr lang="en-US" altLang="id-ID" sz="2800" b="1" dirty="0" err="1"/>
              <a:t>kompilasi</a:t>
            </a:r>
            <a:endParaRPr lang="en-US" altLang="id-ID" sz="2800" b="1" dirty="0"/>
          </a:p>
          <a:p>
            <a:r>
              <a:rPr lang="en-US" altLang="id-ID" sz="2500" dirty="0" err="1"/>
              <a:t>Pengendalian</a:t>
            </a:r>
            <a:r>
              <a:rPr lang="en-US" altLang="id-ID" sz="2500" dirty="0"/>
              <a:t> pricing </a:t>
            </a:r>
            <a:r>
              <a:rPr lang="en-US" altLang="id-ID" sz="2500" dirty="0" err="1"/>
              <a:t>dan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kompilasi</a:t>
            </a:r>
            <a:r>
              <a:rPr lang="en-US" altLang="id-ID" sz="2500" dirty="0"/>
              <a:t>,</a:t>
            </a:r>
          </a:p>
          <a:p>
            <a:r>
              <a:rPr lang="en-US" altLang="id-ID" sz="2500" dirty="0" err="1"/>
              <a:t>Prosedur</a:t>
            </a:r>
            <a:r>
              <a:rPr lang="en-US" altLang="id-ID" sz="2500" dirty="0"/>
              <a:t> pricing </a:t>
            </a:r>
            <a:r>
              <a:rPr lang="en-US" altLang="id-ID" sz="2500" dirty="0" err="1"/>
              <a:t>dan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kompilasi</a:t>
            </a:r>
            <a:endParaRPr lang="en-US" altLang="id-ID" sz="2500" dirty="0"/>
          </a:p>
          <a:p>
            <a:r>
              <a:rPr lang="en-US" altLang="id-ID" sz="2500" dirty="0" err="1"/>
              <a:t>Penilaian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persediaan</a:t>
            </a:r>
            <a:r>
              <a:rPr lang="en-US" altLang="id-ID" sz="2500" dirty="0"/>
              <a:t> : </a:t>
            </a:r>
            <a:r>
              <a:rPr lang="en-US" altLang="id-ID" sz="2500" dirty="0" err="1"/>
              <a:t>Pada</a:t>
            </a:r>
            <a:r>
              <a:rPr lang="en-US" altLang="id-ID" sz="2500" dirty="0"/>
              <a:t> </a:t>
            </a:r>
            <a:r>
              <a:rPr lang="en-US" altLang="id-ID" sz="2500" dirty="0" err="1"/>
              <a:t>waktu</a:t>
            </a:r>
            <a:r>
              <a:rPr lang="en-US" altLang="id-ID" sz="2500" dirty="0"/>
              <a:t> </a:t>
            </a:r>
            <a:r>
              <a:rPr lang="en-US" altLang="id-ID" sz="2500" dirty="0" err="1"/>
              <a:t>pembelian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dan</a:t>
            </a:r>
            <a:r>
              <a:rPr lang="en-US" altLang="id-ID" sz="2500" dirty="0"/>
              <a:t> </a:t>
            </a:r>
            <a:r>
              <a:rPr lang="en-US" altLang="id-ID" sz="2500" dirty="0" err="1"/>
              <a:t>pemakaian</a:t>
            </a:r>
            <a:endParaRPr lang="en-US" altLang="id-ID" sz="2500" dirty="0"/>
          </a:p>
        </p:txBody>
      </p:sp>
    </p:spTree>
    <p:extLst>
      <p:ext uri="{BB962C8B-B14F-4D97-AF65-F5344CB8AC3E}">
        <p14:creationId xmlns:p14="http://schemas.microsoft.com/office/powerpoint/2010/main" val="31171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id-ID" sz="3000" b="1" dirty="0" err="1"/>
              <a:t>Hubungan</a:t>
            </a:r>
            <a:r>
              <a:rPr lang="en-US" altLang="id-ID" sz="3000" b="1" dirty="0"/>
              <a:t> </a:t>
            </a:r>
            <a:r>
              <a:rPr lang="en-US" altLang="id-ID" sz="3000" b="1" dirty="0" err="1"/>
              <a:t>diantara</a:t>
            </a:r>
            <a:r>
              <a:rPr lang="en-US" altLang="id-ID" sz="3000" b="1" dirty="0"/>
              <a:t> </a:t>
            </a:r>
            <a:r>
              <a:rPr lang="en-US" altLang="id-ID" sz="3000" b="1" dirty="0" err="1"/>
              <a:t>berbagai</a:t>
            </a:r>
            <a:r>
              <a:rPr lang="en-US" altLang="id-ID" sz="3000" b="1" dirty="0"/>
              <a:t> test</a:t>
            </a:r>
          </a:p>
          <a:p>
            <a:pPr>
              <a:buFontTx/>
              <a:buNone/>
            </a:pPr>
            <a:endParaRPr lang="en-US" altLang="id-ID" sz="2000" b="1" dirty="0"/>
          </a:p>
          <a:p>
            <a:pPr>
              <a:buFontTx/>
              <a:buNone/>
            </a:pPr>
            <a:endParaRPr lang="en-US" altLang="id-ID" sz="2000" b="1" dirty="0"/>
          </a:p>
          <a:p>
            <a:pPr>
              <a:buFontTx/>
              <a:buNone/>
            </a:pPr>
            <a:endParaRPr lang="en-US" altLang="id-ID" sz="2000" b="1" dirty="0"/>
          </a:p>
          <a:p>
            <a:pPr>
              <a:buFontTx/>
              <a:buNone/>
            </a:pPr>
            <a:r>
              <a:rPr lang="en-US" altLang="id-ID" sz="1800" b="1" dirty="0"/>
              <a:t>         </a:t>
            </a:r>
          </a:p>
          <a:p>
            <a:pPr>
              <a:buFontTx/>
              <a:buNone/>
            </a:pPr>
            <a:r>
              <a:rPr lang="en-US" altLang="id-ID" sz="1800" b="1" dirty="0"/>
              <a:t>	           </a:t>
            </a:r>
            <a:r>
              <a:rPr lang="en-US" altLang="id-ID" sz="1600" b="1" dirty="0" err="1"/>
              <a:t>Bahan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baku</a:t>
            </a:r>
            <a:r>
              <a:rPr lang="en-US" altLang="id-ID" sz="1600" b="1" dirty="0"/>
              <a:t>                   </a:t>
            </a:r>
            <a:r>
              <a:rPr lang="en-US" altLang="id-ID" sz="1600" b="1" dirty="0" smtClean="0"/>
              <a:t>   </a:t>
            </a:r>
            <a:r>
              <a:rPr lang="en-US" altLang="id-ID" sz="1600" b="1" dirty="0" err="1" smtClean="0"/>
              <a:t>Barang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/>
              <a:t>Dlm</a:t>
            </a:r>
            <a:r>
              <a:rPr lang="en-US" altLang="id-ID" sz="1600" b="1" dirty="0"/>
              <a:t> Proses</a:t>
            </a:r>
          </a:p>
          <a:p>
            <a:pPr>
              <a:buFontTx/>
              <a:buNone/>
            </a:pPr>
            <a:endParaRPr lang="en-US" altLang="id-ID" sz="2000" b="1" dirty="0"/>
          </a:p>
          <a:p>
            <a:pPr>
              <a:buFontTx/>
              <a:buNone/>
            </a:pPr>
            <a:r>
              <a:rPr lang="en-US" altLang="id-ID" sz="2000" b="1" dirty="0"/>
              <a:t>                                                                                             </a:t>
            </a:r>
            <a:r>
              <a:rPr lang="en-US" altLang="id-ID" sz="1600" b="1" dirty="0" err="1"/>
              <a:t>Barang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Jadi</a:t>
            </a:r>
            <a:endParaRPr lang="en-US" altLang="id-ID" sz="1600" b="1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90600" y="2590800"/>
            <a:ext cx="1447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600"/>
              <a:t>Saldo awal</a:t>
            </a:r>
          </a:p>
          <a:p>
            <a:pPr algn="ctr"/>
            <a:r>
              <a:rPr lang="en-US" altLang="id-ID" sz="1600"/>
              <a:t>+</a:t>
            </a:r>
          </a:p>
          <a:p>
            <a:pPr algn="ctr"/>
            <a:r>
              <a:rPr lang="en-US" altLang="id-ID" sz="1600"/>
              <a:t>Pembelian</a:t>
            </a:r>
          </a:p>
          <a:p>
            <a:pPr algn="ctr"/>
            <a:r>
              <a:rPr lang="en-US" altLang="id-ID" sz="1600"/>
              <a:t>-</a:t>
            </a:r>
          </a:p>
          <a:p>
            <a:pPr algn="ctr"/>
            <a:r>
              <a:rPr lang="en-US" altLang="id-ID" sz="1600"/>
              <a:t>Saldo akhir</a:t>
            </a:r>
          </a:p>
          <a:p>
            <a:pPr algn="ctr"/>
            <a:r>
              <a:rPr lang="en-US" altLang="id-ID" sz="1600"/>
              <a:t>=</a:t>
            </a:r>
          </a:p>
          <a:p>
            <a:pPr algn="ctr"/>
            <a:r>
              <a:rPr lang="en-US" altLang="id-ID" sz="1600"/>
              <a:t>Pemakaian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400" y="2514600"/>
            <a:ext cx="1600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600"/>
              <a:t>Saldo awal</a:t>
            </a:r>
          </a:p>
          <a:p>
            <a:pPr algn="ctr"/>
            <a:r>
              <a:rPr lang="en-US" altLang="id-ID" sz="1600"/>
              <a:t>+</a:t>
            </a:r>
          </a:p>
          <a:p>
            <a:pPr algn="ctr"/>
            <a:r>
              <a:rPr lang="en-US" altLang="id-ID" sz="1600"/>
              <a:t>Bahan baku</a:t>
            </a:r>
          </a:p>
          <a:p>
            <a:pPr algn="ctr"/>
            <a:r>
              <a:rPr lang="en-US" altLang="id-ID" sz="1600"/>
              <a:t>+</a:t>
            </a:r>
          </a:p>
          <a:p>
            <a:pPr algn="ctr"/>
            <a:r>
              <a:rPr lang="en-US" altLang="id-ID" sz="1600"/>
              <a:t>Upah</a:t>
            </a:r>
          </a:p>
          <a:p>
            <a:pPr algn="ctr"/>
            <a:r>
              <a:rPr lang="en-US" altLang="id-ID" sz="1600"/>
              <a:t>+</a:t>
            </a:r>
          </a:p>
          <a:p>
            <a:pPr algn="ctr"/>
            <a:r>
              <a:rPr lang="en-US" altLang="id-ID" sz="1600"/>
              <a:t>Overhead</a:t>
            </a:r>
          </a:p>
          <a:p>
            <a:pPr algn="ctr"/>
            <a:r>
              <a:rPr lang="en-US" altLang="id-ID" sz="1600"/>
              <a:t>-</a:t>
            </a:r>
          </a:p>
          <a:p>
            <a:pPr algn="ctr"/>
            <a:r>
              <a:rPr lang="en-US" altLang="id-ID" sz="1600"/>
              <a:t>Saldo akhir</a:t>
            </a:r>
          </a:p>
          <a:p>
            <a:pPr algn="ctr"/>
            <a:r>
              <a:rPr lang="en-US" altLang="id-ID" sz="1600"/>
              <a:t>=</a:t>
            </a:r>
          </a:p>
          <a:p>
            <a:pPr algn="ctr"/>
            <a:r>
              <a:rPr lang="en-US" altLang="id-ID" sz="1600"/>
              <a:t>CGM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00800" y="3276600"/>
            <a:ext cx="1524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600"/>
              <a:t>Saldo awal</a:t>
            </a:r>
          </a:p>
          <a:p>
            <a:pPr algn="ctr"/>
            <a:r>
              <a:rPr lang="en-US" altLang="id-ID" sz="1600"/>
              <a:t>+</a:t>
            </a:r>
          </a:p>
          <a:p>
            <a:pPr algn="ctr"/>
            <a:r>
              <a:rPr lang="en-US" altLang="id-ID" sz="1600"/>
              <a:t>CGM</a:t>
            </a:r>
          </a:p>
          <a:p>
            <a:pPr algn="ctr"/>
            <a:r>
              <a:rPr lang="en-US" altLang="id-ID" sz="1600"/>
              <a:t>-</a:t>
            </a:r>
          </a:p>
          <a:p>
            <a:pPr algn="ctr"/>
            <a:r>
              <a:rPr lang="en-US" altLang="id-ID" sz="1600"/>
              <a:t>Saldo akhir</a:t>
            </a:r>
          </a:p>
          <a:p>
            <a:pPr algn="ctr"/>
            <a:r>
              <a:rPr lang="en-US" altLang="id-ID" sz="1600"/>
              <a:t>=</a:t>
            </a:r>
          </a:p>
          <a:p>
            <a:pPr algn="ctr"/>
            <a:r>
              <a:rPr lang="en-US" altLang="id-ID" sz="1600"/>
              <a:t>CGS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62000" y="914400"/>
            <a:ext cx="19812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600"/>
              <a:t>Pengujian</a:t>
            </a:r>
          </a:p>
          <a:p>
            <a:pPr algn="ctr"/>
            <a:r>
              <a:rPr lang="en-US" altLang="id-ID" sz="1600"/>
              <a:t>Siklus Perolehan</a:t>
            </a:r>
          </a:p>
          <a:p>
            <a:pPr algn="ctr"/>
            <a:r>
              <a:rPr lang="en-US" altLang="id-ID" sz="1600"/>
              <a:t>dan pembayaran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477000" y="1371600"/>
            <a:ext cx="1905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600"/>
              <a:t>Pengujian</a:t>
            </a:r>
          </a:p>
          <a:p>
            <a:pPr algn="ctr"/>
            <a:r>
              <a:rPr lang="en-US" altLang="id-ID" sz="1600"/>
              <a:t>Siklus Personalia</a:t>
            </a:r>
          </a:p>
          <a:p>
            <a:pPr algn="ctr"/>
            <a:r>
              <a:rPr lang="en-US" altLang="id-ID" sz="1600"/>
              <a:t>Dan penggajian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6096000" y="5562600"/>
            <a:ext cx="2286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1600"/>
              <a:t>Pengujian</a:t>
            </a:r>
          </a:p>
          <a:p>
            <a:pPr algn="ctr"/>
            <a:r>
              <a:rPr lang="en-US" altLang="id-ID" sz="1600"/>
              <a:t>Siklus penjualan</a:t>
            </a:r>
          </a:p>
          <a:p>
            <a:pPr algn="ctr"/>
            <a:r>
              <a:rPr lang="en-US" altLang="id-ID" sz="1600"/>
              <a:t>Dan penerimaan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304800" y="5181600"/>
            <a:ext cx="3429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d-ID" sz="1600"/>
              <a:t>Pengujian Persediaan:</a:t>
            </a:r>
          </a:p>
          <a:p>
            <a:pPr>
              <a:buFontTx/>
              <a:buChar char="•"/>
            </a:pPr>
            <a:r>
              <a:rPr lang="en-US" altLang="id-ID" sz="1600"/>
              <a:t>Test akuntansi biaya</a:t>
            </a:r>
          </a:p>
          <a:p>
            <a:pPr>
              <a:buFontTx/>
              <a:buChar char="•"/>
            </a:pPr>
            <a:r>
              <a:rPr lang="en-US" altLang="id-ID" sz="1600"/>
              <a:t>Test observasi phisik</a:t>
            </a:r>
          </a:p>
          <a:p>
            <a:pPr>
              <a:buFontTx/>
              <a:buChar char="•"/>
            </a:pPr>
            <a:r>
              <a:rPr lang="en-US" altLang="id-ID" sz="1600"/>
              <a:t>Test pricing dan kompilasi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57200" y="1219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57200" y="121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572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457200" y="3886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57200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24384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743200" y="3124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2743200" y="3124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2895600" y="1219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2743200" y="121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895600" y="4191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2895600" y="4648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895600" y="4648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5791200" y="1981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5791200" y="198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5181600" y="3657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51816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5486400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5486400" y="4038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3733800" y="5943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5791200" y="4572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57912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8686800" y="5105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8382000" y="617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7924800" y="5105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85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310</TotalTime>
  <Words>256</Words>
  <Application>Microsoft Office PowerPoint</Application>
  <PresentationFormat>On-screen Show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Perspective</vt:lpstr>
      <vt:lpstr>Pengujian Substantif Persedian </vt:lpstr>
      <vt:lpstr>PowerPoint Presentation</vt:lpstr>
      <vt:lpstr>PowerPoint Presentation</vt:lpstr>
      <vt:lpstr>Jurnal pada Persedian </vt:lpstr>
      <vt:lpstr>Jurnal transaksi persedian </vt:lpstr>
      <vt:lpstr>PowerPoint Presentation</vt:lpstr>
      <vt:lpstr> Audit Akuntansi Biaya</vt:lpstr>
      <vt:lpstr>Audit Akuntansi Biaya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Pengujian Substantif Persedian</dc:title>
  <dc:creator>Irma Paramita Sofia</dc:creator>
  <cp:lastModifiedBy>Irma Paramita Sofia</cp:lastModifiedBy>
  <cp:revision>13</cp:revision>
  <dcterms:created xsi:type="dcterms:W3CDTF">2014-08-11T04:28:57Z</dcterms:created>
  <dcterms:modified xsi:type="dcterms:W3CDTF">2015-01-08T12:35:10Z</dcterms:modified>
</cp:coreProperties>
</file>